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Lst>
  <p:notesMasterIdLst>
    <p:notesMasterId r:id="rId73"/>
  </p:notesMasterIdLst>
  <p:handoutMasterIdLst>
    <p:handoutMasterId r:id="rId74"/>
  </p:handoutMasterIdLst>
  <p:sldIdLst>
    <p:sldId id="2076138465" r:id="rId5"/>
    <p:sldId id="2076138571" r:id="rId6"/>
    <p:sldId id="2076138576" r:id="rId7"/>
    <p:sldId id="2076138588" r:id="rId8"/>
    <p:sldId id="2076138589" r:id="rId9"/>
    <p:sldId id="2076138578" r:id="rId10"/>
    <p:sldId id="2076138581" r:id="rId11"/>
    <p:sldId id="2076138590" r:id="rId12"/>
    <p:sldId id="2076138490" r:id="rId13"/>
    <p:sldId id="2076138577" r:id="rId14"/>
    <p:sldId id="2076138569" r:id="rId15"/>
    <p:sldId id="2076138579" r:id="rId16"/>
    <p:sldId id="2076138582" r:id="rId17"/>
    <p:sldId id="2076138583" r:id="rId18"/>
    <p:sldId id="2076138584" r:id="rId19"/>
    <p:sldId id="2076138585" r:id="rId20"/>
    <p:sldId id="2076138580" r:id="rId21"/>
    <p:sldId id="2076138586" r:id="rId22"/>
    <p:sldId id="2076138587" r:id="rId23"/>
    <p:sldId id="2076138574" r:id="rId24"/>
    <p:sldId id="2076138575" r:id="rId25"/>
    <p:sldId id="2076138570" r:id="rId26"/>
    <p:sldId id="2076138466" r:id="rId27"/>
    <p:sldId id="2076138520" r:id="rId28"/>
    <p:sldId id="2076138469" r:id="rId29"/>
    <p:sldId id="2076138470" r:id="rId30"/>
    <p:sldId id="2076138471" r:id="rId31"/>
    <p:sldId id="2076138550" r:id="rId32"/>
    <p:sldId id="2076138476" r:id="rId33"/>
    <p:sldId id="2076138501" r:id="rId34"/>
    <p:sldId id="2076138505" r:id="rId35"/>
    <p:sldId id="2076138504" r:id="rId36"/>
    <p:sldId id="2076138551" r:id="rId37"/>
    <p:sldId id="2076138475" r:id="rId38"/>
    <p:sldId id="2076138507" r:id="rId39"/>
    <p:sldId id="2076138567" r:id="rId40"/>
    <p:sldId id="2076138508" r:id="rId41"/>
    <p:sldId id="2076138528" r:id="rId42"/>
    <p:sldId id="2076138477" r:id="rId43"/>
    <p:sldId id="2076138480" r:id="rId44"/>
    <p:sldId id="2076138481" r:id="rId45"/>
    <p:sldId id="2076138566" r:id="rId46"/>
    <p:sldId id="2076138568" r:id="rId47"/>
    <p:sldId id="2076138531" r:id="rId48"/>
    <p:sldId id="2076138544" r:id="rId49"/>
    <p:sldId id="2076138553" r:id="rId50"/>
    <p:sldId id="2076138562" r:id="rId51"/>
    <p:sldId id="2076138563" r:id="rId52"/>
    <p:sldId id="2076138509" r:id="rId53"/>
    <p:sldId id="2076138512" r:id="rId54"/>
    <p:sldId id="2076138510" r:id="rId55"/>
    <p:sldId id="2076138511" r:id="rId56"/>
    <p:sldId id="2076138554" r:id="rId57"/>
    <p:sldId id="2076138493" r:id="rId58"/>
    <p:sldId id="2076138494" r:id="rId59"/>
    <p:sldId id="2076138533" r:id="rId60"/>
    <p:sldId id="2076138534" r:id="rId61"/>
    <p:sldId id="2076138535" r:id="rId62"/>
    <p:sldId id="2076138546" r:id="rId63"/>
    <p:sldId id="2076138555" r:id="rId64"/>
    <p:sldId id="2076138565" r:id="rId65"/>
    <p:sldId id="2076138539" r:id="rId66"/>
    <p:sldId id="2076138556" r:id="rId67"/>
    <p:sldId id="2076138547" r:id="rId68"/>
    <p:sldId id="2076138515" r:id="rId69"/>
    <p:sldId id="2076138492" r:id="rId70"/>
    <p:sldId id="2076138491" r:id="rId71"/>
    <p:sldId id="2076138526" r:id="rId7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B385611-D5B1-4546-8FD2-D960275B0057}">
          <p14:sldIdLst>
            <p14:sldId id="2076138465"/>
            <p14:sldId id="2076138571"/>
            <p14:sldId id="2076138576"/>
            <p14:sldId id="2076138588"/>
            <p14:sldId id="2076138589"/>
            <p14:sldId id="2076138578"/>
            <p14:sldId id="2076138581"/>
            <p14:sldId id="2076138590"/>
            <p14:sldId id="2076138490"/>
            <p14:sldId id="2076138577"/>
            <p14:sldId id="2076138569"/>
            <p14:sldId id="2076138579"/>
            <p14:sldId id="2076138582"/>
            <p14:sldId id="2076138583"/>
            <p14:sldId id="2076138584"/>
            <p14:sldId id="2076138585"/>
            <p14:sldId id="2076138580"/>
            <p14:sldId id="2076138586"/>
            <p14:sldId id="2076138587"/>
            <p14:sldId id="2076138574"/>
            <p14:sldId id="2076138575"/>
            <p14:sldId id="2076138570"/>
            <p14:sldId id="2076138466"/>
            <p14:sldId id="2076138520"/>
            <p14:sldId id="2076138469"/>
            <p14:sldId id="2076138470"/>
          </p14:sldIdLst>
        </p14:section>
        <p14:section name="User journey" id="{B8DA38B9-7BDA-4C35-8D59-DB4C07ECFD4A}">
          <p14:sldIdLst>
            <p14:sldId id="2076138471"/>
          </p14:sldIdLst>
        </p14:section>
        <p14:section name="Onboarding" id="{0C5A418F-809B-4A25-82A6-445C5AB9B846}">
          <p14:sldIdLst>
            <p14:sldId id="2076138550"/>
            <p14:sldId id="2076138476"/>
            <p14:sldId id="2076138501"/>
            <p14:sldId id="2076138505"/>
            <p14:sldId id="2076138504"/>
          </p14:sldIdLst>
        </p14:section>
        <p14:section name="SSO and provisioning" id="{C4D7FB70-1640-46BB-97BE-3D177A2B2AC4}">
          <p14:sldIdLst>
            <p14:sldId id="2076138551"/>
            <p14:sldId id="2076138475"/>
            <p14:sldId id="2076138507"/>
            <p14:sldId id="2076138567"/>
            <p14:sldId id="2076138508"/>
            <p14:sldId id="2076138528"/>
          </p14:sldIdLst>
        </p14:section>
        <p14:section name="EM" id="{677AF1E7-ABCE-495F-BDFF-94063A207004}">
          <p14:sldIdLst>
            <p14:sldId id="2076138477"/>
            <p14:sldId id="2076138480"/>
            <p14:sldId id="2076138481"/>
            <p14:sldId id="2076138566"/>
            <p14:sldId id="2076138568"/>
            <p14:sldId id="2076138531"/>
            <p14:sldId id="2076138544"/>
          </p14:sldIdLst>
        </p14:section>
        <p14:section name="AR" id="{09F20FF6-5BC9-4DA8-B173-8DA2327E10F6}">
          <p14:sldIdLst>
            <p14:sldId id="2076138553"/>
            <p14:sldId id="2076138562"/>
            <p14:sldId id="2076138563"/>
            <p14:sldId id="2076138509"/>
            <p14:sldId id="2076138512"/>
            <p14:sldId id="2076138510"/>
            <p14:sldId id="2076138511"/>
          </p14:sldIdLst>
        </p14:section>
        <p14:section name="PIM" id="{92840B2F-6E7E-4EBF-A24B-AF62A099CF69}">
          <p14:sldIdLst>
            <p14:sldId id="2076138554"/>
            <p14:sldId id="2076138493"/>
            <p14:sldId id="2076138494"/>
            <p14:sldId id="2076138533"/>
            <p14:sldId id="2076138534"/>
            <p14:sldId id="2076138535"/>
            <p14:sldId id="2076138546"/>
          </p14:sldIdLst>
        </p14:section>
        <p14:section name="Retire" id="{CAC6673C-720F-4DBC-89ED-2F65915C2074}">
          <p14:sldIdLst>
            <p14:sldId id="2076138555"/>
            <p14:sldId id="2076138565"/>
            <p14:sldId id="2076138539"/>
          </p14:sldIdLst>
        </p14:section>
        <p14:section name="Auditing &amp; Reporting" id="{B2BB5F40-759C-4B99-919B-C65ADE360455}">
          <p14:sldIdLst>
            <p14:sldId id="2076138556"/>
            <p14:sldId id="2076138547"/>
            <p14:sldId id="2076138515"/>
          </p14:sldIdLst>
        </p14:section>
        <p14:section name="Summary" id="{F8D72537-76BD-44B9-A7EE-5F141945338A}">
          <p14:sldIdLst>
            <p14:sldId id="2076138492"/>
            <p14:sldId id="2076138491"/>
            <p14:sldId id="2076138526"/>
          </p14:sldIdLst>
        </p14:section>
        <p14:section name="Closing" id="{ED32DB20-2B99-464B-B3E6-8DD18137CE17}">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80F"/>
    <a:srgbClr val="2F2F2F"/>
    <a:srgbClr val="FFFFFF"/>
    <a:srgbClr val="666666"/>
    <a:srgbClr val="000000"/>
    <a:srgbClr val="8661C5"/>
    <a:srgbClr val="D59DFF"/>
    <a:srgbClr val="50E6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4D955F-B0BD-4B3D-9940-A746A7C6A4AE}" v="58" dt="2022-05-31T12:16:57.9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277" autoAdjust="0"/>
  </p:normalViewPr>
  <p:slideViewPr>
    <p:cSldViewPr snapToGrid="0">
      <p:cViewPr varScale="1">
        <p:scale>
          <a:sx n="68" d="100"/>
          <a:sy n="68" d="100"/>
        </p:scale>
        <p:origin x="1590" y="72"/>
      </p:cViewPr>
      <p:guideLst>
        <p:guide orient="horz" pos="64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theme" Target="theme/theme1.xml"/><Relationship Id="rId8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5/31/2022 7:16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5/31/2022 7:13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ortal.azure.com/#blade/Microsoft_Azure_ELMAdmin/EntitlementMenuBlade/policies/entitlementId/204f8772-a387-473d-a8a7-8a19ce3d2602/catalogId/0bcc1662-dc48-48dd-899f-6ebf0c53f2ab/catalogName/EXTDrive/entitlementName/ShareCo2"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Do not </a:t>
            </a:r>
            <a:r>
              <a:rPr lang="en-US" b="0"/>
              <a:t>show </a:t>
            </a:r>
            <a:endParaRPr lang="en-US" b="0" dirty="0"/>
          </a:p>
          <a:p>
            <a:r>
              <a:rPr lang="en-US" b="1" dirty="0"/>
              <a:t>Tell story of customer</a:t>
            </a:r>
          </a:p>
          <a:p>
            <a:r>
              <a:rPr lang="en-US" b="1" dirty="0"/>
              <a:t>New to O365</a:t>
            </a:r>
          </a:p>
          <a:p>
            <a:r>
              <a:rPr lang="en-US" b="1" dirty="0"/>
              <a:t>Replacement of FTP and Citrix ShareFile</a:t>
            </a:r>
          </a:p>
          <a:p>
            <a:r>
              <a:rPr lang="en-US" b="1" dirty="0"/>
              <a:t>Provisioning and deprovisioning of users in FTP and Citrix ShareFile</a:t>
            </a:r>
          </a:p>
          <a:p>
            <a:endParaRPr lang="en-US" b="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5/31/2022 7:13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428031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Do not show dialog</a:t>
            </a:r>
          </a:p>
          <a:p>
            <a:r>
              <a:rPr lang="en-US" b="1" dirty="0"/>
              <a:t>FTP user deprovisioning </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14932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Team to chat this content, No show</a:t>
            </a:r>
          </a:p>
          <a:p>
            <a:endParaRPr lang="en-US" b="1" dirty="0"/>
          </a:p>
          <a:p>
            <a:endParaRPr lang="en-US" b="1" dirty="0"/>
          </a:p>
          <a:p>
            <a:r>
              <a:rPr lang="en-US" b="1" dirty="0"/>
              <a:t>Add in Admin user personas</a:t>
            </a:r>
          </a:p>
          <a:p>
            <a:r>
              <a:rPr lang="en-US" b="1" dirty="0"/>
              <a:t>	Department Admin Green</a:t>
            </a:r>
          </a:p>
          <a:p>
            <a:r>
              <a:rPr lang="en-US" b="1" dirty="0"/>
              <a:t>	Global Admin Red</a:t>
            </a:r>
          </a:p>
          <a:p>
            <a:r>
              <a:rPr lang="en-US" b="1" dirty="0"/>
              <a:t>	Catalogs </a:t>
            </a:r>
          </a:p>
          <a:p>
            <a:r>
              <a:rPr lang="en-US" b="1" dirty="0"/>
              <a:t>	Create Visio of solution</a:t>
            </a:r>
          </a:p>
          <a:p>
            <a:endParaRPr lang="en-US" b="1" dirty="0"/>
          </a:p>
          <a:p>
            <a:r>
              <a:rPr lang="en-US" b="1" dirty="0"/>
              <a:t>This is verbal move slide content to notes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44353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key aspects of script</a:t>
            </a:r>
          </a:p>
          <a:p>
            <a:r>
              <a:rPr lang="en-US" dirty="0"/>
              <a:t>Order of operations waiting for Cloud objects</a:t>
            </a:r>
          </a:p>
          <a:p>
            <a:r>
              <a:rPr lang="en-US" dirty="0"/>
              <a:t>Show Emails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418583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Setup </a:t>
            </a:r>
          </a:p>
          <a:p>
            <a:r>
              <a:rPr lang="en-US" dirty="0"/>
              <a:t>Have user created</a:t>
            </a:r>
          </a:p>
          <a:p>
            <a:r>
              <a:rPr lang="en-US" dirty="0"/>
              <a:t>Populate stuff in OneDrive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403569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Describe the SharePoint site structure</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620030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Run decommissioning script</a:t>
            </a:r>
          </a:p>
          <a:p>
            <a:r>
              <a:rPr lang="en-US" b="1" dirty="0"/>
              <a:t>2 Run AAD sync cycle</a:t>
            </a:r>
          </a:p>
          <a:p>
            <a:r>
              <a:rPr lang="en-US" b="1" dirty="0"/>
              <a:t>3 Show custom attributes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801345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Run decommissioning script</a:t>
            </a:r>
          </a:p>
          <a:p>
            <a:r>
              <a:rPr lang="en-US" b="1" dirty="0"/>
              <a:t>2 Run AAD sync cycle</a:t>
            </a:r>
          </a:p>
          <a:p>
            <a:r>
              <a:rPr lang="en-US" b="1" dirty="0"/>
              <a:t>3 Show custom attributes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8617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119648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Run decommissioning script</a:t>
            </a:r>
          </a:p>
          <a:p>
            <a:r>
              <a:rPr lang="en-US" b="1" dirty="0"/>
              <a:t>2 Run AAD sync cycle</a:t>
            </a:r>
          </a:p>
          <a:p>
            <a:r>
              <a:rPr lang="en-US" b="1" dirty="0"/>
              <a:t>3 Show custom attributes</a:t>
            </a:r>
          </a:p>
          <a:p>
            <a:r>
              <a:rPr lang="en-US" b="1" dirty="0"/>
              <a:t>4 Run M365 </a:t>
            </a:r>
            <a:r>
              <a:rPr lang="en-US" b="1" dirty="0" err="1"/>
              <a:t>RunBook</a:t>
            </a:r>
            <a:endParaRPr lang="en-US" b="1"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44107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To do 5/6Change to diagram (Visio)</a:t>
            </a:r>
          </a:p>
          <a:p>
            <a:r>
              <a:rPr lang="en-US" b="1" dirty="0"/>
              <a:t>Remove all text</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783772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1 display</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301337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Visio</a:t>
            </a:r>
          </a:p>
          <a:p>
            <a:r>
              <a:rPr lang="en-US" b="1" dirty="0"/>
              <a:t>Remove all text</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717275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Describe the SharePoint site structure</a:t>
            </a:r>
            <a:endParaRPr lang="en-US" dirty="0"/>
          </a:p>
          <a:p>
            <a:r>
              <a:rPr lang="en-US" dirty="0"/>
              <a:t>Make graphics bigger slide show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4185306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 Track]</a:t>
            </a:r>
          </a:p>
          <a:p>
            <a:r>
              <a:rPr lang="en-US" b="0"/>
              <a:t>Today more than ever, organizations need to protect who has access to their applications and data. It is important to have a comprehensive identity governance solution, to ensure the right access for the right users at the right time. In this session we will take a look on how Identity Governance can help your organization to achieve its goals.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5/31/2022 7:13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28644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 Track]</a:t>
            </a:r>
          </a:p>
          <a:p>
            <a:pPr>
              <a:lnSpc>
                <a:spcPct val="107000"/>
              </a:lnSpc>
              <a:spcAft>
                <a:spcPts val="800"/>
              </a:spcAft>
            </a:pPr>
            <a:r>
              <a:rPr lang="en-US" sz="1800">
                <a:effectLst/>
                <a:latin typeface="Calibri" panose="020F0502020204030204" pitchFamily="34" charset="0"/>
                <a:ea typeface="Times New Roman" panose="02020603050405020304" pitchFamily="18" charset="0"/>
                <a:cs typeface="Calibri" panose="020F0502020204030204" pitchFamily="34" charset="0"/>
              </a:rPr>
              <a:t>Meet Contoso. Even though Contoso is our fictional company, just as other organizations they need to protect who has access to their applications and data. However, throughout the company departments have different needs.</a:t>
            </a:r>
            <a:endParaRPr lang="en-US"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a:effectLst/>
                <a:latin typeface="Calibri" panose="020F0502020204030204" pitchFamily="34" charset="0"/>
                <a:ea typeface="Times New Roman" panose="02020603050405020304" pitchFamily="18" charset="0"/>
                <a:cs typeface="Calibri" panose="020F0502020204030204" pitchFamily="34" charset="0"/>
              </a:rPr>
              <a:t>Jeevan, Contoso's business manager, wants that employees have timely and effective access to the resources required to do their work. Where Megan, Contoso's IT Operations Manager, is looking to reduce operational costs by automating processes like password management, provisioning, and access requests.</a:t>
            </a:r>
          </a:p>
          <a:p>
            <a:pPr>
              <a:lnSpc>
                <a:spcPct val="107000"/>
              </a:lnSpc>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a:effectLst/>
                <a:latin typeface="Calibri" panose="020F0502020204030204" pitchFamily="34" charset="0"/>
                <a:ea typeface="Times New Roman" panose="02020603050405020304" pitchFamily="18" charset="0"/>
                <a:cs typeface="Calibri" panose="020F0502020204030204" pitchFamily="34" charset="0"/>
              </a:rPr>
              <a:t>For Nestor, Contoso's compliance officer, compliance and audit performance is important. He wants to validate that the right controls are in place to meet mandatory security and privacy requirements and setup repeatable procedures for a more auditable and simpler way to manage access certification. Lastly, Contoso's InfoSec Directory Franklin is looking to reduce risk and strengthen security. He wants centralized visibility and establish an authoritative source of who has access to what and to what extent.</a:t>
            </a: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368649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 Track]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Times New Roman" panose="02020603050405020304" pitchFamily="18" charset="0"/>
                <a:cs typeface="Calibri" panose="020F0502020204030204" pitchFamily="34" charset="0"/>
              </a:rPr>
              <a:t>Contoso formed a virtual team consisting of Lynne, a cloud security architect that reports to Franklin (director of InfoSec) but she is also part of Nestor’s compliance v-team, and Joe, an identity architect that reports to Megan and works a lot with Jeevan. They have the assignment to look for a comprehensive identity governance solution and to make sure that the requirements of the four key stakeholders are taking care of.</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7727998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 Track]</a:t>
            </a:r>
          </a:p>
          <a:p>
            <a:r>
              <a:rPr lang="en-US"/>
              <a:t>Lynne and Joe decided to investigate the capabilities of Azure Active Directory (Azure AD) Identity Governance. Azure AD Identity Governance allows you to balance your organization's need for security and employee productivity with the right processes and visibility. It provides you with capabilities to ensure that the right people have the right access to the right resources at the right time. </a:t>
            </a:r>
          </a:p>
          <a:p>
            <a:endParaRPr lang="en-US"/>
          </a:p>
          <a:p>
            <a:r>
              <a:rPr lang="en-US"/>
              <a:t>Identity Governance give organizations the ability to do the following tasks across employees, business partners and vendors, and across services and applications both on-premises and in clouds:</a:t>
            </a:r>
          </a:p>
          <a:p>
            <a:pPr marL="171450" indent="-171450">
              <a:buFont typeface="Arial" panose="020B0604020202020204" pitchFamily="34" charset="0"/>
              <a:buChar char="•"/>
            </a:pPr>
            <a:r>
              <a:rPr lang="en-US"/>
              <a:t>Govern the identity lifecycle</a:t>
            </a:r>
          </a:p>
          <a:p>
            <a:pPr marL="171450" indent="-171450">
              <a:buFont typeface="Arial" panose="020B0604020202020204" pitchFamily="34" charset="0"/>
              <a:buChar char="•"/>
            </a:pPr>
            <a:r>
              <a:rPr lang="en-US"/>
              <a:t>Govern access lifecycle</a:t>
            </a:r>
          </a:p>
          <a:p>
            <a:pPr marL="171450" indent="-171450">
              <a:buFont typeface="Arial" panose="020B0604020202020204" pitchFamily="34" charset="0"/>
              <a:buChar char="•"/>
            </a:pPr>
            <a:r>
              <a:rPr lang="en-US"/>
              <a:t>Secure privileged access for administration</a:t>
            </a:r>
          </a:p>
          <a:p>
            <a:endParaRPr lang="en-US"/>
          </a:p>
          <a:p>
            <a:r>
              <a:rPr lang="en-US"/>
              <a:t>Specifically, it is intended to help organizations address these four key questions:</a:t>
            </a:r>
          </a:p>
          <a:p>
            <a:pPr marL="171450" indent="-171450">
              <a:buFont typeface="Arial" panose="020B0604020202020204" pitchFamily="34" charset="0"/>
              <a:buChar char="•"/>
            </a:pPr>
            <a:r>
              <a:rPr lang="en-US"/>
              <a:t>Which users should have access to which resources?</a:t>
            </a:r>
          </a:p>
          <a:p>
            <a:pPr marL="171450" indent="-171450">
              <a:buFont typeface="Arial" panose="020B0604020202020204" pitchFamily="34" charset="0"/>
              <a:buChar char="•"/>
            </a:pPr>
            <a:r>
              <a:rPr lang="en-US"/>
              <a:t>What are those users doing with that access?</a:t>
            </a:r>
          </a:p>
          <a:p>
            <a:pPr marL="171450" indent="-171450">
              <a:buFont typeface="Arial" panose="020B0604020202020204" pitchFamily="34" charset="0"/>
              <a:buChar char="•"/>
            </a:pPr>
            <a:r>
              <a:rPr lang="en-US"/>
              <a:t>Are there effective organizational controls for managing access?</a:t>
            </a:r>
          </a:p>
          <a:p>
            <a:pPr marL="171450" indent="-171450">
              <a:buFont typeface="Arial" panose="020B0604020202020204" pitchFamily="34" charset="0"/>
              <a:buChar char="•"/>
            </a:pPr>
            <a:r>
              <a:rPr lang="en-US"/>
              <a:t>Can auditors verify that the controls are working?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72247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 Track]</a:t>
            </a:r>
          </a:p>
          <a:p>
            <a:r>
              <a:rPr lang="en-US"/>
              <a:t>Contoso invested a lot into the migration to the cloud. One of their requirements when looking at new solutions is "Is it a cloud solution?". This fits nicely with Microsoft's strategy on Identity Management and Governance. Microsoft's Identity Governance capabilities are an extension of the identity and access management capabilities that are delivered by Azure AD. Even though it is cloud governed management, there is the possibility to reach back to on-premises when necessary. It focuses on self-service to support business level decisions, policy drive automation and analytics driven insights and reporting to address compliance reporting needs. Just as the rest of Azure Ad it is built using industry standards and it provides API's so that partners (or customers) can easily integrate with the solution.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044436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 Track]</a:t>
            </a:r>
          </a:p>
          <a:p>
            <a:r>
              <a:rPr lang="en-US" dirty="0"/>
              <a:t>To start their investigation, Lynne and Joe have taken the journey of a user at Contoso. From the moment that he/she is hired till the moment that he/she is leaving the company, to see how Azure AD Identity Governance can help them. When a user, and that can be an employee as well as an external user, joins Contoso there are several phases in the identity lifecycle.</a:t>
            </a:r>
          </a:p>
          <a:p>
            <a:endParaRPr lang="en-US" dirty="0"/>
          </a:p>
          <a:p>
            <a:r>
              <a:rPr lang="en-US" dirty="0"/>
              <a:t>Upon joining Contoso, the user needs to be onboarded into Contoso’s directory. The next step would be to automatically grant the right access for this user and users may need additional access rights. Contoso wants to provide users with the ability to do self-service access requests for those additional access rights. To reduce the risk of stale or unneeded access, Contoso wants to do periodic access recertification and if the user happens to be an admin it wants to use the principle of least privileged access. And off course if the user leaves Contoso access rights need to be removed. During the whole lifecycle there needs to be ongoing auditing and reporting.</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5400569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 Track]</a:t>
            </a:r>
          </a:p>
          <a:p>
            <a:r>
              <a:rPr lang="en-US" dirty="0"/>
              <a:t>Now let's take a closer look at the different steps in this user journey and start with onboarding a user into the directory,.</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58808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 Track]</a:t>
            </a:r>
          </a:p>
          <a:p>
            <a:r>
              <a:rPr lang="en-US"/>
              <a:t>The first step in Contoso’s user journey is to onboard the user into the directory. A user can come into the directory in different ways: </a:t>
            </a:r>
          </a:p>
          <a:p>
            <a:pPr marL="171450" indent="-171450">
              <a:buFont typeface="Arial" panose="020B0604020202020204" pitchFamily="34" charset="0"/>
              <a:buChar char="•"/>
            </a:pPr>
            <a:r>
              <a:rPr lang="en-US"/>
              <a:t>Via a connected HR system, </a:t>
            </a:r>
          </a:p>
          <a:p>
            <a:pPr marL="171450" indent="-171450">
              <a:buFont typeface="Arial" panose="020B0604020202020204" pitchFamily="34" charset="0"/>
              <a:buChar char="•"/>
            </a:pPr>
            <a:r>
              <a:rPr lang="en-US"/>
              <a:t>as an external identity (also known as a guest user), </a:t>
            </a:r>
          </a:p>
          <a:p>
            <a:pPr marL="171450" indent="-171450">
              <a:buFont typeface="Arial" panose="020B0604020202020204" pitchFamily="34" charset="0"/>
              <a:buChar char="•"/>
            </a:pPr>
            <a:r>
              <a:rPr lang="en-US"/>
              <a:t>synchronized from your on-premises directory via Azure AD Connect, </a:t>
            </a:r>
          </a:p>
          <a:p>
            <a:pPr marL="171450" indent="-171450">
              <a:buFont typeface="Arial" panose="020B0604020202020204" pitchFamily="34" charset="0"/>
              <a:buChar char="•"/>
            </a:pPr>
            <a:r>
              <a:rPr lang="en-US"/>
              <a:t>created manually or bulk uploaded through a CSV file. </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Especially the integration with HR systems is interesting for Contoso because this achieves a high degree of automation (A requirement from Megan, the IT Operations manager) and they will have a single source of truth for accounts.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501527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endParaRPr lang="en-US" dirty="0"/>
          </a:p>
          <a:p>
            <a:pPr marL="228600" lvl="1" indent="0">
              <a:buNone/>
            </a:pPr>
            <a:endParaRPr lang="en-US" sz="900" dirty="0"/>
          </a:p>
          <a:p>
            <a:pPr marL="228600" lvl="1" indent="0">
              <a:buNone/>
            </a:pPr>
            <a:r>
              <a:rPr lang="en-US" sz="900" dirty="0"/>
              <a:t>As you can see, the architect (me) is not wining any prizes for ease of the solution</a:t>
            </a:r>
          </a:p>
          <a:p>
            <a:pPr marL="228600" lvl="1" indent="0">
              <a:buNone/>
            </a:pPr>
            <a:r>
              <a:rPr lang="en-US" sz="900" dirty="0"/>
              <a:t>The customer loves the solution, but it must be simpler</a:t>
            </a:r>
          </a:p>
          <a:p>
            <a:pPr marL="228600" lvl="1" indent="0">
              <a:buNone/>
            </a:pPr>
            <a:r>
              <a:rPr lang="en-US" sz="900" b="1" dirty="0"/>
              <a:t>Tell story of CISO user deprovision problem</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291140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a:t>
            </a:r>
          </a:p>
          <a:p>
            <a:r>
              <a:rPr lang="en-US" b="0" dirty="0"/>
              <a:t>Syncing of disconnected forest with the lightweight sync agent -&gt; Azure AD Connect Cloud Sync</a:t>
            </a:r>
            <a:endParaRPr lang="en-NL" b="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6661475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effectLst/>
                <a:latin typeface="Calibri" panose="020F0502020204030204" pitchFamily="34" charset="0"/>
                <a:ea typeface="Calibri" panose="020F0502020204030204" pitchFamily="34" charset="0"/>
                <a:cs typeface="Arial" panose="020B0604020202020204" pitchFamily="34" charset="0"/>
              </a:rPr>
              <a:t>Next, Contoso needs to make sure that the user that was just onboarded into Contoso’s directory receives access to certain resources for their role.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42927756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 Track]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effectLst/>
                <a:latin typeface="Calibri" panose="020F0502020204030204" pitchFamily="34" charset="0"/>
                <a:ea typeface="Calibri" panose="020F0502020204030204" pitchFamily="34" charset="0"/>
                <a:cs typeface="Arial" panose="020B0604020202020204" pitchFamily="34" charset="0"/>
              </a:rPr>
              <a:t>Granting of access rights to resources can be automated and Azure Active Directory will ensure that the user is provisioned into the assigned applications; cloud applications as well as on-premises applications. Automation of user and group provisioning to applications can reduce human error and ensures that users are granted the appropriate permissions in a timely manner. With accurate, up-to-date (HR) data in the IT systems, role-based or attribute-based access controls in Azure AD can automatically provision access to applications and resources required to perform a particular job function.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effectLst/>
                <a:latin typeface="Calibri" panose="020F0502020204030204" pitchFamily="34" charset="0"/>
                <a:ea typeface="Calibri" panose="020F0502020204030204" pitchFamily="34" charset="0"/>
                <a:cs typeface="Arial" panose="020B0604020202020204" pitchFamily="34" charset="0"/>
              </a:rPr>
              <a:t>Even though Azure AD started as an identity service of Office 365, today Office is just a fraction of the applications that can be connected to Azure AD. </a:t>
            </a:r>
            <a:r>
              <a:rPr lang="en-US" sz="900" dirty="0">
                <a:effectLst/>
                <a:latin typeface="Segoe UI" panose="020B0502040204020203" pitchFamily="34" charset="0"/>
                <a:ea typeface="Calibri" panose="020F0502020204030204" pitchFamily="34" charset="0"/>
                <a:cs typeface="Arial" panose="020B0604020202020204" pitchFamily="34" charset="0"/>
              </a:rPr>
              <a:t>While Azure AD is built by Microsoft, it is not identity just for Microsoft – we can connect your users seamlessly to 3,300+ pre-integrated non-Microsoft SaaS applications, all completely free with Azure AD, and you can connect your on-premises apps and custom apps for SSO and secure access as well. </a:t>
            </a:r>
            <a:r>
              <a:rPr lang="en-US" sz="900" dirty="0">
                <a:effectLst/>
                <a:latin typeface="Calibri" panose="020F0502020204030204" pitchFamily="34" charset="0"/>
                <a:ea typeface="Calibri" panose="020F0502020204030204" pitchFamily="34" charset="0"/>
                <a:cs typeface="Arial" panose="020B0604020202020204" pitchFamily="34" charset="0"/>
              </a:rPr>
              <a:t>Contoso can also add their own custom applications easily in the portal or connect an on-premises applications for single sign-on and provisioning.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effectLst/>
                <a:latin typeface="Calibri" panose="020F0502020204030204" pitchFamily="34" charset="0"/>
                <a:ea typeface="Calibri" panose="020F0502020204030204" pitchFamily="34" charset="0"/>
                <a:cs typeface="Arial" panose="020B0604020202020204" pitchFamily="34" charset="0"/>
              </a:rPr>
              <a:t>For all these connected applications it is critical that only the right people with the right resources on secure devices can access them. I might be a very trustworthy employee of Contoso today, and I might be allowed to access certain sensitive information. Tomorrow, I might be a slightly less trustworthy employee, for a variety of reasons, and I might not be allowed to access that same information. Contoso needs to adapt to these changing conditions and make decisions on the fly. This is what is referred to as adaptive security.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effectLst/>
                <a:latin typeface="Calibri" panose="020F0502020204030204" pitchFamily="34" charset="0"/>
                <a:ea typeface="Calibri" panose="020F0502020204030204" pitchFamily="34" charset="0"/>
                <a:cs typeface="Arial" panose="020B0604020202020204" pitchFamily="34" charset="0"/>
              </a:rPr>
              <a:t>With Azure AD Conditional Access, Contoso can fine-tune access policies based upon contextual user, device, location, and session risk information. This gives them better control on how users access corporate resources.​ Contoso can then use additional challenges such as multi-factor authentication (MFA), Terms of Use, or access restrictions to decide whether to allow, deny, or control access.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1577431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SCIM compliant or SQL or LDAP data store.</a:t>
            </a:r>
          </a:p>
          <a:p>
            <a:r>
              <a:rPr lang="en-US" dirty="0"/>
              <a:t>Explicit direction to reuse MIM connectors</a:t>
            </a:r>
          </a:p>
          <a:p>
            <a:r>
              <a:rPr lang="en-US" dirty="0"/>
              <a:t>If you have a MIM connector to an app on prem you can reuse for this provisioning approach and it will work</a:t>
            </a:r>
          </a:p>
          <a:p>
            <a:endParaRPr lang="en-NL"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46769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cs typeface="Segoe UI"/>
              </a:rPr>
              <a:t>Expansion of secure hybrid access integrations to enable single sign-on for legacy applications that require legacy authentications, including Kerberos, Header based Auth, NTLM, LDAP, RDP, SSH, and Non-HTTP. New partners include Palo Alto Networks, Strata Identity, Cisco AnyConnect, Fortinet, and Kemp.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205884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 Track]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Arial" panose="020B0604020202020204" pitchFamily="34" charset="0"/>
              </a:rPr>
              <a:t>As Contoso’s users need additional access rights, Azure AD Identity Governance provides users with ability to do self-service access requests and for IT to request access rights reviews with approvals by managers, other users, or even the user themselves. Entitlement Management provides access lifecycle management for your employees as well as non-employees such as business partners or vendors.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Arial" panose="020B0604020202020204" pitchFamily="34" charset="0"/>
              </a:rPr>
              <a:t>Contoso can create pre-defined packages of resources that contain resources such as groups, apps, and SharePoint Online sites. You can then define policies on who can request access, for how long, include (multi-stage) approval workflows and separation of duties checks. Finally, users’ access can be time bound and regularly reviewed.</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4102790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3744833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In each of an access package's policies, you can specify who is able to request that access package, such as all member users in your organization, or only users who are already a member of a particular group. However, you may wish to further restrict access, in order to avoid a user from obtaining excessive access. With the separation of duties settings on an access package, you can configure that a user cannot request an access package, if they already have an assignment to another access package or are a member of a group.</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For example, you have an access package, </a:t>
            </a:r>
            <a:r>
              <a:rPr lang="en-US" b="0" i="1">
                <a:solidFill>
                  <a:srgbClr val="E6E6E6"/>
                </a:solidFill>
                <a:effectLst/>
                <a:latin typeface="Segoe UI" panose="020B0502040204020203" pitchFamily="34" charset="0"/>
              </a:rPr>
              <a:t>Marketing Campaign</a:t>
            </a:r>
            <a:r>
              <a:rPr lang="en-US" b="0" i="0">
                <a:solidFill>
                  <a:srgbClr val="E6E6E6"/>
                </a:solidFill>
                <a:effectLst/>
                <a:latin typeface="Segoe UI" panose="020B0502040204020203" pitchFamily="34" charset="0"/>
              </a:rPr>
              <a:t>, that people across your organization and other organizations can request access to, to work with your organization's marketing department on that marketing campaign. Since employees in the marketing department should already have access to that marketing campaign material, you wouldn't want employees in the marketing department to request access to that access package. Or, you may already have a dynamic group, </a:t>
            </a:r>
            <a:r>
              <a:rPr lang="en-US" b="0" i="1">
                <a:solidFill>
                  <a:srgbClr val="E6E6E6"/>
                </a:solidFill>
                <a:effectLst/>
                <a:latin typeface="Segoe UI" panose="020B0502040204020203" pitchFamily="34" charset="0"/>
              </a:rPr>
              <a:t>Marketing department employees</a:t>
            </a:r>
            <a:r>
              <a:rPr lang="en-US" b="0" i="0">
                <a:solidFill>
                  <a:srgbClr val="E6E6E6"/>
                </a:solidFill>
                <a:effectLst/>
                <a:latin typeface="Segoe UI" panose="020B0502040204020203" pitchFamily="34" charset="0"/>
              </a:rPr>
              <a:t>, with all of the marketing employees in it. You could indicate that the access package is incompatible with the membership of that dynamic group. Then, if a marketing department employee is looking for an access package to request, they couldn't request access to the </a:t>
            </a:r>
            <a:r>
              <a:rPr lang="en-US" b="0" i="1">
                <a:solidFill>
                  <a:srgbClr val="E6E6E6"/>
                </a:solidFill>
                <a:effectLst/>
                <a:latin typeface="Segoe UI" panose="020B0502040204020203" pitchFamily="34" charset="0"/>
              </a:rPr>
              <a:t>Marketing campaign</a:t>
            </a:r>
            <a:r>
              <a:rPr lang="en-US" b="0" i="0">
                <a:solidFill>
                  <a:srgbClr val="E6E6E6"/>
                </a:solidFill>
                <a:effectLst/>
                <a:latin typeface="Segoe UI" panose="020B0502040204020203" pitchFamily="34" charset="0"/>
              </a:rPr>
              <a:t> access package.</a:t>
            </a:r>
          </a:p>
          <a:p>
            <a:endParaRPr lang="en-US"/>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568601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 Track]</a:t>
            </a:r>
          </a:p>
          <a:p>
            <a:r>
              <a:rPr lang="en-US" dirty="0"/>
              <a:t>An important requirement for Contoso is that users don’t have stale or unneeded access. They need to be recertified periodically to reduce the risk of stale or unneeded access.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40939045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 Track]</a:t>
            </a:r>
          </a:p>
          <a:p>
            <a:endParaRPr lang="en-US" dirty="0"/>
          </a:p>
          <a:p>
            <a:r>
              <a:rPr lang="en-US" dirty="0"/>
              <a:t>The access recertification of Azure AD is called Access Reviews and is natively built-in to Azure AD. It helps Contoso to manage risk and meet compliance for your users, guests (or external users) and workload identities. It ensures that access to sensitive Teams, groups, apps and roles is periodically reviewed, and access is removed when necessary.</a:t>
            </a:r>
            <a:endParaRPr lang="en-NL"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431199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p>
          <a:p>
            <a:r>
              <a:rPr lang="en-US" b="1" dirty="0"/>
              <a:t>Catalog Delegate Access Packages</a:t>
            </a:r>
          </a:p>
          <a:p>
            <a:r>
              <a:rPr lang="en-US" b="1" dirty="0"/>
              <a:t>Department A delegated to Department A admins </a:t>
            </a:r>
          </a:p>
          <a:p>
            <a:r>
              <a:rPr lang="en-US" b="1" dirty="0"/>
              <a:t>Department B delegated to Department B admins</a:t>
            </a:r>
          </a:p>
          <a:p>
            <a:r>
              <a:rPr lang="en-US" b="1" dirty="0"/>
              <a:t>EXT Drive delegated to IT Admins</a:t>
            </a:r>
          </a:p>
          <a:p>
            <a:r>
              <a:rPr lang="en-US" b="1" dirty="0" err="1"/>
              <a:t>Decommisioned</a:t>
            </a:r>
            <a:r>
              <a:rPr lang="en-US" b="1" dirty="0"/>
              <a:t> Employees for users that have departed company</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720165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t>[Talk Track]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With Azure AD Access Reviews, Contoso can manage users assigned to groups, enterprise applications, access packages, and privileged roles to make sure they maintain a security standard. Regular oversight by the users themselves, resource owners, and other reviewers ensure that users don't retain access for extended periods of time when they no longer need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Azure AD Access Reviews is a policy-based access certification mechanism which can be used not just for Contoso's employees but also for their guest users and privileged roles. With the growing trend of more applications and services moving to the cloud it can also be used for non-human workload identities or Service Principals. To help reduce reviewer attestation fatigue it provides intelligent recommendations. The approval workflows can be customized and multi-staged (multiple approvers).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To gain more insight on Access Reviews or for audit and compliance needs there is the possibility to download an Access Review history report. These reports can be constructed to include specific access reviews, for a specific time frame, and can be filtered to include different review types and review result.</a:t>
            </a:r>
          </a:p>
          <a:p>
            <a:endParaRPr lang="en-NL"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5342974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 Track]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effectLst/>
                <a:latin typeface="Calibri" panose="020F0502020204030204" pitchFamily="34" charset="0"/>
                <a:ea typeface="Calibri" panose="020F0502020204030204" pitchFamily="34" charset="0"/>
                <a:cs typeface="Arial" panose="020B0604020202020204" pitchFamily="34" charset="0"/>
              </a:rPr>
              <a:t>What about Contoso’s admin accounts? They don’t want privileged accounts to have unnecessary access to critical apps and infrastructure as it can put their organization at risk.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2620339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 Track]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effectLst/>
                <a:latin typeface="Calibri" panose="020F0502020204030204" pitchFamily="34" charset="0"/>
                <a:ea typeface="Calibri" panose="020F0502020204030204" pitchFamily="34" charset="0"/>
                <a:cs typeface="Arial" panose="020B0604020202020204" pitchFamily="34" charset="0"/>
              </a:rPr>
              <a:t>Administrators are the folks who have lots of permissions, and if they get compromised can cause extensive damage to the environment. Over time, users may get assigned to admin roles and amass more and more admin privileges over time. The risk increases.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42433595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 Track]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What you really want is… to not have standing admin access. Instead, admins should have just enough access and just in time for when it is needed. This helps reduce the users’ risk profile so even if a privileged user gets phished or attacked, the overall risk is vastly reduced.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For example, in the morning Admin #1 needs to reset a couple of passwords. He requests to be elevated to the password admin role and he will get that role for one hour. After one hour his account goes back to be a “normal” user account. Later that morning Admin #2 needs to create and update some security policies and he will be elevated for 2 hours. And Admin #3 needs to onboard a new service and configure a tenant wide setting and will be elevated into the Global Admin role for 30 mins. This will be a pattern that you would like to see during the day; admins only have just enough access and only when they need it. The rest of the time they are normal users.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461792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 Track]</a:t>
            </a:r>
          </a:p>
          <a:p>
            <a:r>
              <a:rPr lang="en-US" dirty="0"/>
              <a:t>With the help of Azure AD Privileged Identity Management (PIM) Contoso can minimize account privileges. Some key features of Privileged Identity Management are:</a:t>
            </a:r>
          </a:p>
          <a:p>
            <a:pPr marL="171450" indent="-171450">
              <a:buFont typeface="Arial" panose="020B0604020202020204" pitchFamily="34" charset="0"/>
              <a:buChar char="•"/>
            </a:pPr>
            <a:r>
              <a:rPr lang="en-US" dirty="0"/>
              <a:t>Identify and manage users assigned to administrative roles</a:t>
            </a:r>
          </a:p>
          <a:p>
            <a:pPr marL="171450" indent="-171450">
              <a:buFont typeface="Arial" panose="020B0604020202020204" pitchFamily="34" charset="0"/>
              <a:buChar char="•"/>
            </a:pPr>
            <a:r>
              <a:rPr lang="en-US" dirty="0"/>
              <a:t>Understand unused or excessive privilege roles you should remove</a:t>
            </a:r>
          </a:p>
          <a:p>
            <a:pPr marL="171450" indent="-171450">
              <a:buFont typeface="Arial" panose="020B0604020202020204" pitchFamily="34" charset="0"/>
              <a:buChar char="•"/>
            </a:pPr>
            <a:r>
              <a:rPr lang="en-US" dirty="0"/>
              <a:t>Provide just-in-time privileged access to Azure AD and Azure resources</a:t>
            </a:r>
          </a:p>
          <a:p>
            <a:pPr marL="171450" indent="-171450">
              <a:buFont typeface="Arial" panose="020B0604020202020204" pitchFamily="34" charset="0"/>
              <a:buChar char="•"/>
            </a:pPr>
            <a:r>
              <a:rPr lang="en-US" dirty="0"/>
              <a:t>Assign time-bound access to resources using start and end dates</a:t>
            </a:r>
          </a:p>
          <a:p>
            <a:pPr marL="171450" indent="-171450">
              <a:buFont typeface="Arial" panose="020B0604020202020204" pitchFamily="34" charset="0"/>
              <a:buChar char="•"/>
            </a:pPr>
            <a:r>
              <a:rPr lang="en-US" dirty="0"/>
              <a:t>Require approval to activate privileged roles</a:t>
            </a:r>
          </a:p>
          <a:p>
            <a:pPr marL="171450" indent="-171450">
              <a:buFont typeface="Arial" panose="020B0604020202020204" pitchFamily="34" charset="0"/>
              <a:buChar char="•"/>
            </a:pPr>
            <a:r>
              <a:rPr lang="en-US" dirty="0"/>
              <a:t>Enforce multi-factor authentication to activate any role</a:t>
            </a:r>
          </a:p>
          <a:p>
            <a:pPr marL="171450" indent="-171450">
              <a:buFont typeface="Arial" panose="020B0604020202020204" pitchFamily="34" charset="0"/>
              <a:buChar char="•"/>
            </a:pPr>
            <a:r>
              <a:rPr lang="en-US" dirty="0"/>
              <a:t>Use justification to understand why users activate</a:t>
            </a:r>
          </a:p>
          <a:p>
            <a:pPr marL="171450" indent="-171450">
              <a:buFont typeface="Arial" panose="020B0604020202020204" pitchFamily="34" charset="0"/>
              <a:buChar char="•"/>
            </a:pPr>
            <a:r>
              <a:rPr lang="en-US" dirty="0"/>
              <a:t>Get notifications when privileged roles are activated</a:t>
            </a:r>
          </a:p>
          <a:p>
            <a:pPr marL="171450" indent="-171450">
              <a:buFont typeface="Arial" panose="020B0604020202020204" pitchFamily="34" charset="0"/>
              <a:buChar char="•"/>
            </a:pPr>
            <a:r>
              <a:rPr lang="en-US" dirty="0"/>
              <a:t>Conduct access reviews to ensure users still need roles</a:t>
            </a:r>
          </a:p>
          <a:p>
            <a:pPr marL="171450" indent="-171450">
              <a:buFont typeface="Arial" panose="020B0604020202020204" pitchFamily="34" charset="0"/>
              <a:buChar char="•"/>
            </a:pPr>
            <a:r>
              <a:rPr lang="en-US" dirty="0"/>
              <a:t>Download audit history for internal or external audit</a:t>
            </a:r>
          </a:p>
          <a:p>
            <a:pPr marL="171450" indent="-171450">
              <a:buFont typeface="Arial" panose="020B0604020202020204" pitchFamily="34" charset="0"/>
              <a:buChar char="•"/>
            </a:pPr>
            <a:r>
              <a:rPr lang="en-US" dirty="0"/>
              <a:t>Prevents removal of the last active Global Administrator role assignment</a:t>
            </a:r>
          </a:p>
          <a:p>
            <a:endParaRPr lang="en-US" dirty="0"/>
          </a:p>
          <a:p>
            <a:r>
              <a:rPr lang="en-US" dirty="0"/>
              <a:t>Instead of having administrative privileges permanently assigned, accounts will be eligible for administrative privileges. Appropriate policies can be established to make sure when they need to gain access to those privileged roles, they can do so securely, with the necessary change control. In the policy things like duration of the privileges, needed approvals, etc. can be specified.</a:t>
            </a:r>
          </a:p>
          <a:p>
            <a:endParaRPr lang="en-US" dirty="0"/>
          </a:p>
          <a:p>
            <a:r>
              <a:rPr lang="en-US" dirty="0"/>
              <a:t>Note: As part of deploying your privileged account process, follow the best practice to create at least two emergency accounts to make sure you still have access to Azure AD if you lock yourself out.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4916178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https://azure.microsoft.com/en-us/blog/privileged-identity-management-with-azure-lighthouse-enables-zero-trust/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0543295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 Track]</a:t>
            </a:r>
          </a:p>
          <a:p>
            <a:r>
              <a:rPr lang="en-US"/>
              <a:t>Attribute-based access control (ABAC) is an authorization system that defines access based on attributes associated with security principals, resources, and environment. With ABAC, you can grant a security principal access to a resource based on attributes. Azure ABAC refers to the implementation of ABAC for Azure.</a:t>
            </a:r>
          </a:p>
          <a:p>
            <a:endParaRPr lang="en-US"/>
          </a:p>
          <a:p>
            <a:r>
              <a:rPr lang="en-US"/>
              <a:t>Azure ABAC builds on Azure RBAC by adding role assignment conditions based on attributes in the context of specific actions. A role assignment condition is an additional check that you can optionally add to your role assignment to provide more fine-grained access control. A condition filters down permissions granted as a part of the role definition and role assignment. For example, you can add a condition that requires an object to have a specific tag to read the object. You cannot explicitly deny access to specific resources using conditions.</a:t>
            </a:r>
          </a:p>
          <a:p>
            <a:endParaRPr lang="en-US"/>
          </a:p>
          <a:p>
            <a:r>
              <a:rPr lang="en-US"/>
              <a:t>There are three primary benefits for using role assignment conditions:</a:t>
            </a:r>
          </a:p>
          <a:p>
            <a:pPr marL="171450" indent="-171450">
              <a:buFont typeface="Arial" panose="020B0604020202020204" pitchFamily="34" charset="0"/>
              <a:buChar char="•"/>
            </a:pPr>
            <a:r>
              <a:rPr lang="en-US"/>
              <a:t>Provide more fine-grained access control - A role assignment uses a role definition with actions and data actions to grant a security principal permissions. You can write conditions to filter down those permissions for more fine-grained access control. You can also add conditions to specific actions. For example, you can grant John read access to blobs in your subscription only if the blobs are tagged as Project=Blue.</a:t>
            </a:r>
          </a:p>
          <a:p>
            <a:pPr marL="171450" indent="-171450">
              <a:buFont typeface="Arial" panose="020B0604020202020204" pitchFamily="34" charset="0"/>
              <a:buChar char="•"/>
            </a:pPr>
            <a:r>
              <a:rPr lang="en-US"/>
              <a:t>Help reduce the number of role assignments - Each Azure subscription currently has a role assignment limit. There are scenarios that would require thousands of role assignments. All of those role assignments would have to be managed. In these scenarios, you could potentially add conditions to use significantly fewer role assignments.</a:t>
            </a:r>
          </a:p>
          <a:p>
            <a:pPr marL="171450" indent="-171450">
              <a:buFont typeface="Arial" panose="020B0604020202020204" pitchFamily="34" charset="0"/>
              <a:buChar char="•"/>
            </a:pPr>
            <a:r>
              <a:rPr lang="en-US"/>
              <a:t>Use attributes that have specific business meaning - Conditions allow you to use attributes that have specific business meaning to you in access control. Some examples of attributes are project name, software development stage, and classification levels. The values of these resource attributes are dynamic and change as users move across teams and projects.</a:t>
            </a:r>
          </a:p>
          <a:p>
            <a:endParaRPr lang="en-US"/>
          </a:p>
          <a:p>
            <a:r>
              <a:rPr lang="en-US"/>
              <a:t>You can also add conditions to eligible role assignments using Privileged Identity Management (PIM). With PIM, your end users must activate an eligible role assignment to get permission to perform certain actions. Using conditions in PIM enables you not only to limit a user's access to a resource using fine-grained conditions, but also to use PIM to secure it with a time-bound setting, approval workflow, audit trail, and so 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8594679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8 highly privileged roles, like privileged role administrator, user account admin, security admin</a:t>
            </a:r>
          </a:p>
          <a:p>
            <a:endParaRPr lang="en-US"/>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8272681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 Track]</a:t>
            </a:r>
          </a:p>
          <a:p>
            <a:r>
              <a:rPr lang="en-US" dirty="0"/>
              <a:t>And last, when a user is leaving Contoso the user needs to be de-provisioned from the applications and the directory so that he/she no longer has access to Contoso’s resources.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5989902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 Track]</a:t>
            </a:r>
          </a:p>
          <a:p>
            <a:r>
              <a:rPr lang="en-US" dirty="0"/>
              <a:t>During this whole lifecycle, Contoso needs the ability to log all events, including provisioning, access requests, account elevation and access certification events. The audit data can be used for reporting, viewed in dashboards or send to an external system.</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473770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p>
          <a:p>
            <a:r>
              <a:rPr lang="en-US" dirty="0"/>
              <a:t>2 Resources</a:t>
            </a:r>
          </a:p>
          <a:p>
            <a:r>
              <a:rPr lang="en-US" dirty="0"/>
              <a:t>SharePoint Site Visitor Access</a:t>
            </a:r>
          </a:p>
          <a:p>
            <a:r>
              <a:rPr lang="en-US" dirty="0"/>
              <a:t>User is added as member of the AAD security group</a:t>
            </a:r>
          </a:p>
          <a:p>
            <a:r>
              <a:rPr lang="en-US" dirty="0"/>
              <a:t>Policy governs how long user has access, required approvals, renewal policy</a:t>
            </a:r>
          </a:p>
          <a:p>
            <a:r>
              <a:rPr lang="en-US" dirty="0">
                <a:hlinkClick r:id="rId3"/>
              </a:rPr>
              <a:t>ShareCo2 - Microsoft Azure</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7701753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 track]</a:t>
            </a:r>
          </a:p>
          <a:p>
            <a:r>
              <a:rPr lang="en-US" dirty="0"/>
              <a:t>You want to know how your IT environment is doing. The information about your system’s health enables you to assess whether and how you need to respond to potential issues.</a:t>
            </a:r>
          </a:p>
          <a:p>
            <a:endParaRPr lang="en-US" dirty="0"/>
          </a:p>
          <a:p>
            <a:r>
              <a:rPr lang="en-US" dirty="0"/>
              <a:t>To support you with this goal, the Azure Active Directory portal gives you access to three activity logs:</a:t>
            </a:r>
          </a:p>
          <a:p>
            <a:pPr marL="171450" indent="-171450">
              <a:buFont typeface="Arial" panose="020B0604020202020204" pitchFamily="34" charset="0"/>
              <a:buChar char="•"/>
            </a:pPr>
            <a:r>
              <a:rPr lang="en-US" dirty="0"/>
              <a:t>Sign-ins – Information about sign-ins and how your resources are used by your users.</a:t>
            </a:r>
          </a:p>
          <a:p>
            <a:pPr marL="171450" indent="-171450">
              <a:buFont typeface="Arial" panose="020B0604020202020204" pitchFamily="34" charset="0"/>
              <a:buChar char="•"/>
            </a:pPr>
            <a:r>
              <a:rPr lang="en-US" dirty="0"/>
              <a:t>Audit – Information about changes applied to your tenant such as users and group management or updates applied to your tenant’s resources.</a:t>
            </a:r>
          </a:p>
          <a:p>
            <a:pPr marL="171450" indent="-171450">
              <a:buFont typeface="Arial" panose="020B0604020202020204" pitchFamily="34" charset="0"/>
              <a:buChar char="•"/>
            </a:pPr>
            <a:r>
              <a:rPr lang="en-US" dirty="0"/>
              <a:t>Provisioning – Activities performed by the provisioning service, such as the creation of a group in ServiceNow or a user imported from Workday.</a:t>
            </a:r>
          </a:p>
          <a:p>
            <a:endParaRPr lang="en-US" dirty="0"/>
          </a:p>
          <a:p>
            <a:r>
              <a:rPr lang="en-US" dirty="0"/>
              <a:t>Azure AD retains the logs for 30-days for Azure AD Premium customer. You can retain the audit and sign-in activity data for longer than the default retention period by routing it to an Azure storage account using Azure Monitor. This will not only enable you to retain data for a longer time but will also provide you rich visualizations using workbooks. There are a number of workbooks out of the box, but you can create your own custom workbook as well. Azure Monitor integration can also be used to stream data to SIEM tools like Microsoft Sentinel, ArcSight or Splunk.</a:t>
            </a:r>
          </a:p>
          <a:p>
            <a:endParaRPr lang="en-US" dirty="0"/>
          </a:p>
          <a:p>
            <a:r>
              <a:rPr lang="en-US" dirty="0"/>
              <a:t>Another way of controlling how long logs are stored is by downloading them. You can download up to 250 000 records through the console. If you want to download larger data sets then you can use the reporting API. The downloads can be scoped by filter. CSV and JSON are the supported formats for downloading logs.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8273667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 is easy to grant but much harder to keep track of. You need to track who was given access to what resources, and revoke access in a timely manner when it is no longer needed. Controls should apply to both internal and external users. </a:t>
            </a:r>
          </a:p>
          <a:p>
            <a:endParaRPr lang="en-US" dirty="0"/>
          </a:p>
          <a:p>
            <a:r>
              <a:rPr lang="en-US" dirty="0"/>
              <a:t>Azure AD Identity Governance, a native part of Azure AD, allows Contoso to protect, monitor, and audit access to critical assets. It will help to ensure that only authorized users have access based on policies, provide employees and guests users with workflows to request access, establish regular access recertification to validate if access is still needed and establish effective controls with time-limited access privileged roles assignments.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791026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 slide when script is running | spit screen with PS scripts running</a:t>
            </a:r>
          </a:p>
          <a:p>
            <a:pPr marL="228600" lvl="1" indent="0" algn="just">
              <a:buNone/>
            </a:pPr>
            <a:r>
              <a:rPr lang="en-US" dirty="0"/>
              <a:t>1) - AD Hoc Access Package Creator.ps1 – Create Access Package and SharePoint components</a:t>
            </a:r>
          </a:p>
          <a:p>
            <a:pPr marL="228600" lvl="1" indent="0" algn="just">
              <a:buNone/>
            </a:pPr>
            <a:r>
              <a:rPr lang="en-US" dirty="0"/>
              <a:t>2) - Access Package Inviter - lab.ps1 – Simplifies inviting and granting access to Business partners</a:t>
            </a:r>
          </a:p>
          <a:p>
            <a:pPr marL="228600" lvl="1" indent="0" algn="just">
              <a:buNone/>
            </a:pPr>
            <a:endParaRPr lang="en-US" dirty="0"/>
          </a:p>
          <a:p>
            <a:pPr marL="228600" lvl="1" indent="0" algn="just">
              <a:buNone/>
            </a:pPr>
            <a:r>
              <a:rPr lang="en-US" dirty="0"/>
              <a:t>Dialog about user deprovisioning</a:t>
            </a:r>
          </a:p>
          <a:p>
            <a:pPr marL="228600" lvl="1" indent="0" algn="just">
              <a:buNone/>
            </a:pPr>
            <a:endParaRPr lang="en-US" dirty="0"/>
          </a:p>
          <a:p>
            <a:pPr marL="228600" lvl="1" indent="0" algn="just">
              <a:buNone/>
            </a:pPr>
            <a:r>
              <a:rPr lang="en-US" dirty="0"/>
              <a:t>Next conversation is about user deprovisioning</a:t>
            </a:r>
          </a:p>
          <a:p>
            <a:pPr marL="228600" lvl="1" indent="0" algn="just">
              <a:buNone/>
            </a:pPr>
            <a:endParaRPr lang="en-US" dirty="0"/>
          </a:p>
          <a:p>
            <a:pPr marL="228600" lvl="1" indent="0" algn="just">
              <a:buNone/>
            </a:pPr>
            <a:endParaRPr lang="en-US" dirty="0"/>
          </a:p>
          <a:p>
            <a:pPr marL="228600" lvl="1" indent="0" algn="just">
              <a:buNone/>
            </a:pPr>
            <a:r>
              <a:rPr lang="en-US" dirty="0"/>
              <a:t>	</a:t>
            </a:r>
            <a:endParaRPr lang="en-US" i="1" dirty="0"/>
          </a:p>
          <a:p>
            <a:pPr marL="228600" lvl="1" indent="0">
              <a:buNone/>
            </a:pPr>
            <a:endParaRPr lang="en-US" i="1"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427948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show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017217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to flow</a:t>
            </a:r>
          </a:p>
          <a:p>
            <a:r>
              <a:rPr lang="en-US" dirty="0"/>
              <a:t>Talk to why logic</a:t>
            </a:r>
          </a:p>
          <a:p>
            <a:r>
              <a:rPr lang="en-US" dirty="0"/>
              <a:t>Talk to why used Run As</a:t>
            </a:r>
          </a:p>
          <a:p>
            <a:r>
              <a:rPr lang="en-US" dirty="0"/>
              <a:t>Futures the Run As to a Managed Identity</a:t>
            </a:r>
          </a:p>
          <a:p>
            <a:endParaRPr lang="en-US" dirty="0"/>
          </a:p>
          <a:p>
            <a:r>
              <a:rPr lang="en-US" dirty="0"/>
              <a:t>How do I get started with Automation Account</a:t>
            </a:r>
          </a:p>
          <a:p>
            <a:endParaRPr lang="en-US" dirty="0"/>
          </a:p>
          <a:p>
            <a:r>
              <a:rPr lang="en-US" dirty="0"/>
              <a:t>Dan to do final </a:t>
            </a:r>
            <a:r>
              <a:rPr lang="en-US"/>
              <a:t>code clean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7:13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106438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5/31/2022 7:13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7125813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360000"/>
            <a:ext cx="11018520"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3600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360000"/>
            <a:ext cx="11018520" cy="553998"/>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600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600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600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3600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3600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3600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360000"/>
            <a:ext cx="11018520" cy="553998"/>
          </a:xfrm>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260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360000"/>
            <a:ext cx="11018520" cy="553998"/>
          </a:xfrm>
        </p:spPr>
        <p:txBody>
          <a:bodyPr anchor="ctr"/>
          <a:lstStyle>
            <a:lvl1pP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260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360000"/>
            <a:ext cx="11018520" cy="553998"/>
          </a:xfrm>
        </p:spPr>
        <p:txBody>
          <a:bodyPr anchor="ctr"/>
          <a:lstStyle>
            <a:lvl1pPr>
              <a:defRPr>
                <a:solidFill>
                  <a:schemeClr val="bg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260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60000"/>
            <a:ext cx="11018520" cy="553998"/>
          </a:xfrm>
        </p:spPr>
        <p:txBody>
          <a:bodyPr anchor="ct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260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60000"/>
            <a:ext cx="11018520" cy="553998"/>
          </a:xfrm>
        </p:spPr>
        <p:txBody>
          <a:bodyPr anchor="ctr">
            <a:spAutoFit/>
          </a:bodyPr>
          <a:lstStyle>
            <a:lvl1pPr>
              <a:defRPr>
                <a:solidFill>
                  <a:schemeClr val="bg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260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360000"/>
            <a:ext cx="11018520" cy="553998"/>
          </a:xfrm>
        </p:spPr>
        <p:txBody>
          <a:bodyPr anchor="ctr">
            <a:spAutoFit/>
          </a:bodyPr>
          <a:lstStyle>
            <a:lvl1pPr>
              <a:defRPr>
                <a:solidFill>
                  <a:schemeClr val="bg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260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360000"/>
            <a:ext cx="11018520" cy="553998"/>
          </a:xfrm>
        </p:spPr>
        <p:txBody>
          <a:bodyPr anchor="ct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360000"/>
            <a:ext cx="11018520" cy="553998"/>
          </a:xfrm>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1160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360000"/>
            <a:ext cx="11018520" cy="553998"/>
          </a:xfrm>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1160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600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1160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600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1160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3600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1160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3600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1160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3600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1160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3600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1160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3600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3600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3600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3600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360000"/>
            <a:ext cx="11018520" cy="553998"/>
          </a:xfrm>
        </p:spPr>
        <p:txBody>
          <a:bodyPr>
            <a:spAutoFit/>
          </a:bodyPr>
          <a:lstStyle>
            <a:lvl1pPr>
              <a:defRPr>
                <a:solidFill>
                  <a:schemeClr val="bg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bg1"/>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tx1"/>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bg1"/>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1"/>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1"/>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bg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tx1"/>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bg1"/>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bg1"/>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bg1"/>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7020000"/>
          </a:xfrm>
          <a:prstGeom prst="rect">
            <a:avLst/>
          </a:prstGeom>
          <a:noFill/>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2"/>
            <a:ext cx="4356100" cy="7020000"/>
          </a:xfrm>
          <a:prstGeom prst="rect">
            <a:avLst/>
          </a:prstGeom>
          <a:noFill/>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962400"/>
          </a:xfrm>
          <a:prstGeom prst="rect">
            <a:avLst/>
          </a:prstGeom>
          <a:noFill/>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7020000"/>
          </a:xfrm>
          <a:prstGeom prst="rect">
            <a:avLst/>
          </a:prstGeom>
          <a:noFill/>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962400"/>
          </a:xfrm>
          <a:prstGeom prst="rect">
            <a:avLst/>
          </a:prstGeom>
          <a:noFill/>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962400"/>
          </a:xfrm>
          <a:prstGeom prst="rect">
            <a:avLst/>
          </a:prstGeom>
          <a:noFill/>
          <a:effectLst>
            <a:outerShdw blurRad="76200" dist="76200" dir="2700000" algn="tl" rotWithShape="0">
              <a:prstClr val="black">
                <a:alpha val="20000"/>
              </a:prstClr>
            </a:outerShdw>
          </a:effectLst>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6</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2"/>
            <a:ext cx="4356100" cy="7020000"/>
          </a:xfrm>
          <a:prstGeom prst="rect">
            <a:avLst/>
          </a:prstGeom>
          <a:noFill/>
          <a:effectLst>
            <a:outerShdw blurRad="76200" dist="76200" dir="2700000" algn="tl" rotWithShape="0">
              <a:prstClr val="black">
                <a:alpha val="20000"/>
              </a:prstClr>
            </a:outerShdw>
          </a:effectLst>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7</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962400"/>
          </a:xfrm>
          <a:prstGeom prst="rect">
            <a:avLst/>
          </a:prstGeom>
          <a:noFill/>
          <a:effectLst>
            <a:outerShdw blurRad="76200" dist="76200" dir="2700000" algn="tl" rotWithShape="0">
              <a:prstClr val="black">
                <a:alpha val="20000"/>
              </a:prstClr>
            </a:outerShdw>
          </a:effectLst>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8</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962400"/>
          </a:xfrm>
          <a:prstGeom prst="rect">
            <a:avLst/>
          </a:prstGeom>
          <a:noFill/>
          <a:effectLst>
            <a:outerShdw blurRad="76200" dist="76200" dir="2700000" algn="tl" rotWithShape="0">
              <a:prstClr val="black">
                <a:alpha val="20000"/>
              </a:prstClr>
            </a:outerShdw>
          </a:effectLst>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9</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7020000"/>
          </a:xfrm>
          <a:prstGeom prst="rect">
            <a:avLst/>
          </a:prstGeom>
          <a:noFill/>
          <a:effectLst>
            <a:outerShdw blurRad="76200" dist="76200" dir="2700000" algn="tl" rotWithShape="0">
              <a:prstClr val="black">
                <a:alpha val="20000"/>
              </a:prstClr>
            </a:outerShdw>
          </a:effectLst>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10</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0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7020000"/>
          </a:xfrm>
          <a:prstGeom prst="rect">
            <a:avLst/>
          </a:prstGeom>
          <a:noFill/>
          <a:effectLst>
            <a:outerShdw blurRad="76200" dist="76200" dir="2700000" algn="tl" rotWithShape="0">
              <a:prstClr val="black">
                <a:alpha val="20000"/>
              </a:prstClr>
            </a:outerShdw>
          </a:effectLst>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11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550362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7020000"/>
          </a:xfrm>
          <a:prstGeom prst="rect">
            <a:avLst/>
          </a:prstGeom>
          <a:noFill/>
          <a:effectLst>
            <a:outerShdw blurRad="76200" dist="76200" dir="2700000" algn="tl" rotWithShape="0">
              <a:prstClr val="black">
                <a:alpha val="20000"/>
              </a:prstClr>
            </a:outerShdw>
          </a:effectLst>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12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04642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image" Target="../media/image1.emf"/><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7"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397" r:id="rId95"/>
    <p:sldLayoutId id="2147485398" r:id="rId96"/>
    <p:sldLayoutId id="2147485137" r:id="rId97"/>
    <p:sldLayoutId id="2147485138" r:id="rId98"/>
    <p:sldLayoutId id="2147485139" r:id="rId99"/>
    <p:sldLayoutId id="2147485140" r:id="rId100"/>
    <p:sldLayoutId id="2147485141" r:id="rId101"/>
    <p:sldLayoutId id="2147485142" r:id="rId102"/>
    <p:sldLayoutId id="2147484249" r:id="rId103"/>
    <p:sldLayoutId id="2147484640" r:id="rId104"/>
    <p:sldLayoutId id="2147485288" r:id="rId105"/>
    <p:sldLayoutId id="2147485290" r:id="rId106"/>
    <p:sldLayoutId id="2147485289" r:id="rId107"/>
    <p:sldLayoutId id="2147485291" r:id="rId108"/>
    <p:sldLayoutId id="2147484584" r:id="rId109"/>
    <p:sldLayoutId id="2147484583" r:id="rId110"/>
    <p:sldLayoutId id="2147484671" r:id="rId111"/>
    <p:sldLayoutId id="2147484673" r:id="rId112"/>
    <p:sldLayoutId id="2147485391" r:id="rId113"/>
    <p:sldLayoutId id="2147484299" r:id="rId114"/>
    <p:sldLayoutId id="2147484263" r:id="rId1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active-directory/governance/entitlement-management-access-package-create#start-new-access-package" TargetMode="External"/><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hyperlink" Target="https://m365x81231015.sharepoint.com/sites/UserArchive" TargetMode="External"/><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hyperlink" Target="https://m365x81231015.sharepoint.com/sites/DepartmentAExternalSharing" TargetMode="External"/><Relationship Id="rId2" Type="http://schemas.openxmlformats.org/officeDocument/2006/relationships/notesSlide" Target="../notesSlides/notesSlide19.xml"/><Relationship Id="rId1" Type="http://schemas.openxmlformats.org/officeDocument/2006/relationships/slideLayout" Target="../slideLayouts/slideLayout35.xml"/><Relationship Id="rId5" Type="http://schemas.openxmlformats.org/officeDocument/2006/relationships/hyperlink" Target="https://m365x81231015.sharepoint.com/sites/ExtDrive" TargetMode="External"/><Relationship Id="rId4" Type="http://schemas.openxmlformats.org/officeDocument/2006/relationships/hyperlink" Target="https://m365x81231015.sharepoint.com/sites/DepartmentBExternalShar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35.xml"/><Relationship Id="rId5" Type="http://schemas.openxmlformats.org/officeDocument/2006/relationships/image" Target="../media/image25.png"/><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3" Type="http://schemas.openxmlformats.org/officeDocument/2006/relationships/hyperlink" Target="https://m365x81231015.sharepoint.com/sites/ExtDrive"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9.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emf"/></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8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81.xml"/><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emf"/><Relationship Id="rId7" Type="http://schemas.openxmlformats.org/officeDocument/2006/relationships/image" Target="../media/image44.svg"/><Relationship Id="rId2" Type="http://schemas.openxmlformats.org/officeDocument/2006/relationships/notesSlide" Target="../notesSlides/notesSlide25.xml"/><Relationship Id="rId1" Type="http://schemas.openxmlformats.org/officeDocument/2006/relationships/slideLayout" Target="../slideLayouts/slideLayout34.xml"/><Relationship Id="rId6" Type="http://schemas.openxmlformats.org/officeDocument/2006/relationships/image" Target="../media/image43.png"/><Relationship Id="rId5" Type="http://schemas.openxmlformats.org/officeDocument/2006/relationships/image" Target="../media/image42.svg"/><Relationship Id="rId10" Type="http://schemas.openxmlformats.org/officeDocument/2006/relationships/image" Target="../media/image47.emf"/><Relationship Id="rId4" Type="http://schemas.openxmlformats.org/officeDocument/2006/relationships/image" Target="../media/image41.png"/><Relationship Id="rId9" Type="http://schemas.openxmlformats.org/officeDocument/2006/relationships/image" Target="../media/image46.svg"/></Relationships>
</file>

<file path=ppt/slides/_rels/slide26.xml.rels><?xml version="1.0" encoding="UTF-8" standalone="yes"?>
<Relationships xmlns="http://schemas.openxmlformats.org/package/2006/relationships"><Relationship Id="rId8" Type="http://schemas.openxmlformats.org/officeDocument/2006/relationships/image" Target="../media/image53.jpeg"/><Relationship Id="rId13" Type="http://schemas.openxmlformats.org/officeDocument/2006/relationships/image" Target="../media/image58.png"/><Relationship Id="rId3" Type="http://schemas.openxmlformats.org/officeDocument/2006/relationships/image" Target="../media/image48.emf"/><Relationship Id="rId7" Type="http://schemas.openxmlformats.org/officeDocument/2006/relationships/image" Target="../media/image52.jpeg"/><Relationship Id="rId12" Type="http://schemas.openxmlformats.org/officeDocument/2006/relationships/image" Target="../media/image57.png"/><Relationship Id="rId2" Type="http://schemas.openxmlformats.org/officeDocument/2006/relationships/notesSlide" Target="../notesSlides/notesSlide26.xml"/><Relationship Id="rId16" Type="http://schemas.openxmlformats.org/officeDocument/2006/relationships/image" Target="../media/image61.jpeg"/><Relationship Id="rId1" Type="http://schemas.openxmlformats.org/officeDocument/2006/relationships/slideLayout" Target="../slideLayouts/slideLayout35.xml"/><Relationship Id="rId6" Type="http://schemas.openxmlformats.org/officeDocument/2006/relationships/image" Target="../media/image51.jpeg"/><Relationship Id="rId11" Type="http://schemas.openxmlformats.org/officeDocument/2006/relationships/image" Target="../media/image56.png"/><Relationship Id="rId5" Type="http://schemas.openxmlformats.org/officeDocument/2006/relationships/image" Target="../media/image50.svg"/><Relationship Id="rId15" Type="http://schemas.openxmlformats.org/officeDocument/2006/relationships/image" Target="../media/image60.png"/><Relationship Id="rId10" Type="http://schemas.openxmlformats.org/officeDocument/2006/relationships/image" Target="../media/image55.jpe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27.xml.rels><?xml version="1.0" encoding="UTF-8" standalone="yes"?>
<Relationships xmlns="http://schemas.openxmlformats.org/package/2006/relationships"><Relationship Id="rId13" Type="http://schemas.openxmlformats.org/officeDocument/2006/relationships/image" Target="../media/image69.emf"/><Relationship Id="rId18" Type="http://schemas.openxmlformats.org/officeDocument/2006/relationships/image" Target="../media/image73.svg"/><Relationship Id="rId26" Type="http://schemas.openxmlformats.org/officeDocument/2006/relationships/image" Target="../media/image81.emf"/><Relationship Id="rId3" Type="http://schemas.openxmlformats.org/officeDocument/2006/relationships/image" Target="../media/image49.png"/><Relationship Id="rId21" Type="http://schemas.openxmlformats.org/officeDocument/2006/relationships/image" Target="../media/image76.png"/><Relationship Id="rId34" Type="http://schemas.openxmlformats.org/officeDocument/2006/relationships/image" Target="../media/image85.png"/><Relationship Id="rId7" Type="http://schemas.openxmlformats.org/officeDocument/2006/relationships/image" Target="../media/image63.svg"/><Relationship Id="rId12" Type="http://schemas.openxmlformats.org/officeDocument/2006/relationships/image" Target="../media/image68.emf"/><Relationship Id="rId17" Type="http://schemas.openxmlformats.org/officeDocument/2006/relationships/image" Target="../media/image72.png"/><Relationship Id="rId25" Type="http://schemas.openxmlformats.org/officeDocument/2006/relationships/image" Target="../media/image80.emf"/><Relationship Id="rId33" Type="http://schemas.openxmlformats.org/officeDocument/2006/relationships/image" Target="../media/image58.png"/><Relationship Id="rId2" Type="http://schemas.openxmlformats.org/officeDocument/2006/relationships/notesSlide" Target="../notesSlides/notesSlide27.xml"/><Relationship Id="rId16" Type="http://schemas.openxmlformats.org/officeDocument/2006/relationships/image" Target="../media/image48.emf"/><Relationship Id="rId20" Type="http://schemas.openxmlformats.org/officeDocument/2006/relationships/image" Target="../media/image75.png"/><Relationship Id="rId29" Type="http://schemas.openxmlformats.org/officeDocument/2006/relationships/image" Target="../media/image84.emf"/><Relationship Id="rId1" Type="http://schemas.openxmlformats.org/officeDocument/2006/relationships/slideLayout" Target="../slideLayouts/slideLayout35.xml"/><Relationship Id="rId6" Type="http://schemas.openxmlformats.org/officeDocument/2006/relationships/image" Target="../media/image62.png"/><Relationship Id="rId11" Type="http://schemas.openxmlformats.org/officeDocument/2006/relationships/image" Target="../media/image67.emf"/><Relationship Id="rId24" Type="http://schemas.openxmlformats.org/officeDocument/2006/relationships/image" Target="../media/image79.emf"/><Relationship Id="rId32" Type="http://schemas.openxmlformats.org/officeDocument/2006/relationships/image" Target="../media/image57.png"/><Relationship Id="rId5" Type="http://schemas.openxmlformats.org/officeDocument/2006/relationships/image" Target="../media/image47.emf"/><Relationship Id="rId15" Type="http://schemas.openxmlformats.org/officeDocument/2006/relationships/image" Target="../media/image71.svg"/><Relationship Id="rId23" Type="http://schemas.openxmlformats.org/officeDocument/2006/relationships/image" Target="../media/image78.emf"/><Relationship Id="rId28" Type="http://schemas.openxmlformats.org/officeDocument/2006/relationships/image" Target="../media/image83.emf"/><Relationship Id="rId36" Type="http://schemas.openxmlformats.org/officeDocument/2006/relationships/image" Target="../media/image87.png"/><Relationship Id="rId10" Type="http://schemas.openxmlformats.org/officeDocument/2006/relationships/image" Target="../media/image66.png"/><Relationship Id="rId19" Type="http://schemas.openxmlformats.org/officeDocument/2006/relationships/image" Target="../media/image74.png"/><Relationship Id="rId31" Type="http://schemas.openxmlformats.org/officeDocument/2006/relationships/image" Target="../media/image55.jpeg"/><Relationship Id="rId4" Type="http://schemas.openxmlformats.org/officeDocument/2006/relationships/image" Target="../media/image50.svg"/><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77.jpeg"/><Relationship Id="rId27" Type="http://schemas.openxmlformats.org/officeDocument/2006/relationships/image" Target="../media/image82.emf"/><Relationship Id="rId30" Type="http://schemas.openxmlformats.org/officeDocument/2006/relationships/image" Target="../media/image54.png"/><Relationship Id="rId35" Type="http://schemas.openxmlformats.org/officeDocument/2006/relationships/image" Target="../media/image86.png"/><Relationship Id="rId8" Type="http://schemas.openxmlformats.org/officeDocument/2006/relationships/image" Target="../media/image64.png"/></Relationships>
</file>

<file path=ppt/slides/_rels/slide28.xml.rels><?xml version="1.0" encoding="UTF-8" standalone="yes"?>
<Relationships xmlns="http://schemas.openxmlformats.org/package/2006/relationships"><Relationship Id="rId13" Type="http://schemas.openxmlformats.org/officeDocument/2006/relationships/image" Target="../media/image69.emf"/><Relationship Id="rId18" Type="http://schemas.openxmlformats.org/officeDocument/2006/relationships/image" Target="../media/image73.svg"/><Relationship Id="rId26" Type="http://schemas.openxmlformats.org/officeDocument/2006/relationships/image" Target="../media/image81.emf"/><Relationship Id="rId3" Type="http://schemas.openxmlformats.org/officeDocument/2006/relationships/image" Target="../media/image49.png"/><Relationship Id="rId21" Type="http://schemas.openxmlformats.org/officeDocument/2006/relationships/image" Target="../media/image76.png"/><Relationship Id="rId34" Type="http://schemas.openxmlformats.org/officeDocument/2006/relationships/image" Target="../media/image85.png"/><Relationship Id="rId7" Type="http://schemas.openxmlformats.org/officeDocument/2006/relationships/image" Target="../media/image63.svg"/><Relationship Id="rId12" Type="http://schemas.openxmlformats.org/officeDocument/2006/relationships/image" Target="../media/image68.emf"/><Relationship Id="rId17" Type="http://schemas.openxmlformats.org/officeDocument/2006/relationships/image" Target="../media/image72.png"/><Relationship Id="rId25" Type="http://schemas.openxmlformats.org/officeDocument/2006/relationships/image" Target="../media/image80.emf"/><Relationship Id="rId33" Type="http://schemas.openxmlformats.org/officeDocument/2006/relationships/image" Target="../media/image58.png"/><Relationship Id="rId2" Type="http://schemas.openxmlformats.org/officeDocument/2006/relationships/notesSlide" Target="../notesSlides/notesSlide28.xml"/><Relationship Id="rId16" Type="http://schemas.openxmlformats.org/officeDocument/2006/relationships/image" Target="../media/image48.emf"/><Relationship Id="rId20" Type="http://schemas.openxmlformats.org/officeDocument/2006/relationships/image" Target="../media/image75.png"/><Relationship Id="rId29" Type="http://schemas.openxmlformats.org/officeDocument/2006/relationships/image" Target="../media/image84.emf"/><Relationship Id="rId1" Type="http://schemas.openxmlformats.org/officeDocument/2006/relationships/slideLayout" Target="../slideLayouts/slideLayout35.xml"/><Relationship Id="rId6" Type="http://schemas.openxmlformats.org/officeDocument/2006/relationships/image" Target="../media/image88.png"/><Relationship Id="rId11" Type="http://schemas.openxmlformats.org/officeDocument/2006/relationships/image" Target="../media/image67.emf"/><Relationship Id="rId24" Type="http://schemas.openxmlformats.org/officeDocument/2006/relationships/image" Target="../media/image79.emf"/><Relationship Id="rId32" Type="http://schemas.openxmlformats.org/officeDocument/2006/relationships/image" Target="../media/image57.png"/><Relationship Id="rId5" Type="http://schemas.openxmlformats.org/officeDocument/2006/relationships/image" Target="../media/image47.emf"/><Relationship Id="rId15" Type="http://schemas.openxmlformats.org/officeDocument/2006/relationships/image" Target="../media/image71.svg"/><Relationship Id="rId23" Type="http://schemas.openxmlformats.org/officeDocument/2006/relationships/image" Target="../media/image78.emf"/><Relationship Id="rId28" Type="http://schemas.openxmlformats.org/officeDocument/2006/relationships/image" Target="../media/image83.emf"/><Relationship Id="rId36" Type="http://schemas.openxmlformats.org/officeDocument/2006/relationships/image" Target="../media/image87.png"/><Relationship Id="rId10" Type="http://schemas.openxmlformats.org/officeDocument/2006/relationships/image" Target="../media/image66.png"/><Relationship Id="rId19" Type="http://schemas.openxmlformats.org/officeDocument/2006/relationships/image" Target="../media/image74.png"/><Relationship Id="rId31" Type="http://schemas.openxmlformats.org/officeDocument/2006/relationships/image" Target="../media/image55.jpeg"/><Relationship Id="rId4" Type="http://schemas.openxmlformats.org/officeDocument/2006/relationships/image" Target="../media/image50.svg"/><Relationship Id="rId9" Type="http://schemas.openxmlformats.org/officeDocument/2006/relationships/image" Target="../media/image65.png"/><Relationship Id="rId14" Type="http://schemas.openxmlformats.org/officeDocument/2006/relationships/image" Target="../media/image89.png"/><Relationship Id="rId22" Type="http://schemas.openxmlformats.org/officeDocument/2006/relationships/image" Target="../media/image77.jpeg"/><Relationship Id="rId27" Type="http://schemas.openxmlformats.org/officeDocument/2006/relationships/image" Target="../media/image82.emf"/><Relationship Id="rId30" Type="http://schemas.openxmlformats.org/officeDocument/2006/relationships/image" Target="../media/image54.png"/><Relationship Id="rId35" Type="http://schemas.openxmlformats.org/officeDocument/2006/relationships/image" Target="../media/image86.png"/><Relationship Id="rId8" Type="http://schemas.openxmlformats.org/officeDocument/2006/relationships/image" Target="../media/image64.png"/></Relationships>
</file>

<file path=ppt/slides/_rels/slide29.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6.svg"/><Relationship Id="rId18" Type="http://schemas.openxmlformats.org/officeDocument/2006/relationships/image" Target="../media/image101.png"/><Relationship Id="rId3" Type="http://schemas.openxmlformats.org/officeDocument/2006/relationships/image" Target="../media/image90.jpeg"/><Relationship Id="rId21" Type="http://schemas.openxmlformats.org/officeDocument/2006/relationships/image" Target="../media/image73.svg"/><Relationship Id="rId7" Type="http://schemas.openxmlformats.org/officeDocument/2006/relationships/image" Target="../media/image91.jpeg"/><Relationship Id="rId12" Type="http://schemas.openxmlformats.org/officeDocument/2006/relationships/image" Target="../media/image95.png"/><Relationship Id="rId17" Type="http://schemas.openxmlformats.org/officeDocument/2006/relationships/image" Target="../media/image100.png"/><Relationship Id="rId25" Type="http://schemas.openxmlformats.org/officeDocument/2006/relationships/image" Target="../media/image85.png"/><Relationship Id="rId2" Type="http://schemas.openxmlformats.org/officeDocument/2006/relationships/notesSlide" Target="../notesSlides/notesSlide29.xml"/><Relationship Id="rId16" Type="http://schemas.openxmlformats.org/officeDocument/2006/relationships/image" Target="../media/image99.png"/><Relationship Id="rId20" Type="http://schemas.openxmlformats.org/officeDocument/2006/relationships/image" Target="../media/image72.png"/><Relationship Id="rId1" Type="http://schemas.openxmlformats.org/officeDocument/2006/relationships/slideLayout" Target="../slideLayouts/slideLayout35.xml"/><Relationship Id="rId6" Type="http://schemas.openxmlformats.org/officeDocument/2006/relationships/image" Target="../media/image50.svg"/><Relationship Id="rId11" Type="http://schemas.microsoft.com/office/2007/relationships/hdphoto" Target="../media/hdphoto1.wdp"/><Relationship Id="rId24" Type="http://schemas.openxmlformats.org/officeDocument/2006/relationships/image" Target="../media/image77.jpeg"/><Relationship Id="rId5" Type="http://schemas.openxmlformats.org/officeDocument/2006/relationships/image" Target="../media/image49.png"/><Relationship Id="rId15" Type="http://schemas.openxmlformats.org/officeDocument/2006/relationships/image" Target="../media/image98.png"/><Relationship Id="rId23" Type="http://schemas.openxmlformats.org/officeDocument/2006/relationships/image" Target="../media/image76.png"/><Relationship Id="rId10" Type="http://schemas.openxmlformats.org/officeDocument/2006/relationships/image" Target="../media/image94.png"/><Relationship Id="rId19" Type="http://schemas.openxmlformats.org/officeDocument/2006/relationships/image" Target="../media/image102.svg"/><Relationship Id="rId4" Type="http://schemas.openxmlformats.org/officeDocument/2006/relationships/image" Target="../media/image48.emf"/><Relationship Id="rId9" Type="http://schemas.openxmlformats.org/officeDocument/2006/relationships/image" Target="../media/image93.png"/><Relationship Id="rId14" Type="http://schemas.openxmlformats.org/officeDocument/2006/relationships/image" Target="../media/image97.png"/><Relationship Id="rId22" Type="http://schemas.openxmlformats.org/officeDocument/2006/relationships/image" Target="../media/image7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3.png"/><Relationship Id="rId7" Type="http://schemas.openxmlformats.org/officeDocument/2006/relationships/image" Target="../media/image106.emf"/><Relationship Id="rId2" Type="http://schemas.openxmlformats.org/officeDocument/2006/relationships/image" Target="../media/image40.emf"/><Relationship Id="rId1" Type="http://schemas.openxmlformats.org/officeDocument/2006/relationships/slideLayout" Target="../slideLayouts/slideLayout35.xml"/><Relationship Id="rId6" Type="http://schemas.openxmlformats.org/officeDocument/2006/relationships/image" Target="../media/image105.emf"/><Relationship Id="rId5" Type="http://schemas.openxmlformats.org/officeDocument/2006/relationships/image" Target="../media/image47.emf"/><Relationship Id="rId4" Type="http://schemas.openxmlformats.org/officeDocument/2006/relationships/image" Target="../media/image104.svg"/><Relationship Id="rId9" Type="http://schemas.openxmlformats.org/officeDocument/2006/relationships/image" Target="../media/image108.png"/></Relationships>
</file>

<file path=ppt/slides/_rels/slide31.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35.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2.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49.png"/><Relationship Id="rId7" Type="http://schemas.openxmlformats.org/officeDocument/2006/relationships/image" Target="../media/image113.svg"/><Relationship Id="rId2" Type="http://schemas.openxmlformats.org/officeDocument/2006/relationships/notesSlide" Target="../notesSlides/notesSlide30.xml"/><Relationship Id="rId1" Type="http://schemas.openxmlformats.org/officeDocument/2006/relationships/slideLayout" Target="../slideLayouts/slideLayout35.xml"/><Relationship Id="rId6" Type="http://schemas.openxmlformats.org/officeDocument/2006/relationships/image" Target="../media/image112.png"/><Relationship Id="rId5" Type="http://schemas.openxmlformats.org/officeDocument/2006/relationships/image" Target="../media/image48.emf"/><Relationship Id="rId4" Type="http://schemas.openxmlformats.org/officeDocument/2006/relationships/image" Target="../media/image50.svg"/></Relationships>
</file>

<file path=ppt/slides/_rels/slide33.xml.rels><?xml version="1.0" encoding="UTF-8" standalone="yes"?>
<Relationships xmlns="http://schemas.openxmlformats.org/package/2006/relationships"><Relationship Id="rId13" Type="http://schemas.openxmlformats.org/officeDocument/2006/relationships/image" Target="../media/image69.emf"/><Relationship Id="rId18" Type="http://schemas.openxmlformats.org/officeDocument/2006/relationships/image" Target="../media/image73.svg"/><Relationship Id="rId26" Type="http://schemas.openxmlformats.org/officeDocument/2006/relationships/image" Target="../media/image81.emf"/><Relationship Id="rId3" Type="http://schemas.openxmlformats.org/officeDocument/2006/relationships/image" Target="../media/image49.png"/><Relationship Id="rId21" Type="http://schemas.openxmlformats.org/officeDocument/2006/relationships/image" Target="../media/image76.png"/><Relationship Id="rId34" Type="http://schemas.openxmlformats.org/officeDocument/2006/relationships/image" Target="../media/image85.png"/><Relationship Id="rId7" Type="http://schemas.openxmlformats.org/officeDocument/2006/relationships/image" Target="../media/image63.svg"/><Relationship Id="rId12" Type="http://schemas.openxmlformats.org/officeDocument/2006/relationships/image" Target="../media/image68.emf"/><Relationship Id="rId17" Type="http://schemas.openxmlformats.org/officeDocument/2006/relationships/image" Target="../media/image72.png"/><Relationship Id="rId25" Type="http://schemas.openxmlformats.org/officeDocument/2006/relationships/image" Target="../media/image80.emf"/><Relationship Id="rId33" Type="http://schemas.openxmlformats.org/officeDocument/2006/relationships/image" Target="../media/image58.png"/><Relationship Id="rId2" Type="http://schemas.openxmlformats.org/officeDocument/2006/relationships/notesSlide" Target="../notesSlides/notesSlide31.xml"/><Relationship Id="rId16" Type="http://schemas.openxmlformats.org/officeDocument/2006/relationships/image" Target="../media/image48.emf"/><Relationship Id="rId20" Type="http://schemas.openxmlformats.org/officeDocument/2006/relationships/image" Target="../media/image75.png"/><Relationship Id="rId29" Type="http://schemas.openxmlformats.org/officeDocument/2006/relationships/image" Target="../media/image84.emf"/><Relationship Id="rId1" Type="http://schemas.openxmlformats.org/officeDocument/2006/relationships/slideLayout" Target="../slideLayouts/slideLayout35.xml"/><Relationship Id="rId6" Type="http://schemas.openxmlformats.org/officeDocument/2006/relationships/image" Target="../media/image88.png"/><Relationship Id="rId11" Type="http://schemas.openxmlformats.org/officeDocument/2006/relationships/image" Target="../media/image67.emf"/><Relationship Id="rId24" Type="http://schemas.openxmlformats.org/officeDocument/2006/relationships/image" Target="../media/image79.emf"/><Relationship Id="rId32" Type="http://schemas.openxmlformats.org/officeDocument/2006/relationships/image" Target="../media/image57.png"/><Relationship Id="rId5" Type="http://schemas.openxmlformats.org/officeDocument/2006/relationships/image" Target="../media/image47.emf"/><Relationship Id="rId15" Type="http://schemas.openxmlformats.org/officeDocument/2006/relationships/image" Target="../media/image71.svg"/><Relationship Id="rId23" Type="http://schemas.openxmlformats.org/officeDocument/2006/relationships/image" Target="../media/image78.emf"/><Relationship Id="rId28" Type="http://schemas.openxmlformats.org/officeDocument/2006/relationships/image" Target="../media/image83.emf"/><Relationship Id="rId36" Type="http://schemas.openxmlformats.org/officeDocument/2006/relationships/image" Target="../media/image87.png"/><Relationship Id="rId10" Type="http://schemas.openxmlformats.org/officeDocument/2006/relationships/image" Target="../media/image66.png"/><Relationship Id="rId19" Type="http://schemas.openxmlformats.org/officeDocument/2006/relationships/image" Target="../media/image74.png"/><Relationship Id="rId31" Type="http://schemas.openxmlformats.org/officeDocument/2006/relationships/image" Target="../media/image55.jpeg"/><Relationship Id="rId4" Type="http://schemas.openxmlformats.org/officeDocument/2006/relationships/image" Target="../media/image50.svg"/><Relationship Id="rId9" Type="http://schemas.openxmlformats.org/officeDocument/2006/relationships/image" Target="../media/image65.png"/><Relationship Id="rId14" Type="http://schemas.openxmlformats.org/officeDocument/2006/relationships/image" Target="../media/image89.png"/><Relationship Id="rId22" Type="http://schemas.openxmlformats.org/officeDocument/2006/relationships/image" Target="../media/image77.jpeg"/><Relationship Id="rId27" Type="http://schemas.openxmlformats.org/officeDocument/2006/relationships/image" Target="../media/image82.emf"/><Relationship Id="rId30" Type="http://schemas.openxmlformats.org/officeDocument/2006/relationships/image" Target="../media/image54.png"/><Relationship Id="rId35" Type="http://schemas.openxmlformats.org/officeDocument/2006/relationships/image" Target="../media/image86.png"/><Relationship Id="rId8" Type="http://schemas.openxmlformats.org/officeDocument/2006/relationships/image" Target="../media/image64.png"/></Relationships>
</file>

<file path=ppt/slides/_rels/slide34.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6.svg"/><Relationship Id="rId18" Type="http://schemas.openxmlformats.org/officeDocument/2006/relationships/image" Target="../media/image101.png"/><Relationship Id="rId3" Type="http://schemas.openxmlformats.org/officeDocument/2006/relationships/image" Target="../media/image90.jpeg"/><Relationship Id="rId21" Type="http://schemas.openxmlformats.org/officeDocument/2006/relationships/image" Target="../media/image73.svg"/><Relationship Id="rId7" Type="http://schemas.openxmlformats.org/officeDocument/2006/relationships/image" Target="../media/image91.jpeg"/><Relationship Id="rId12" Type="http://schemas.openxmlformats.org/officeDocument/2006/relationships/image" Target="../media/image95.png"/><Relationship Id="rId17" Type="http://schemas.openxmlformats.org/officeDocument/2006/relationships/image" Target="../media/image100.png"/><Relationship Id="rId25" Type="http://schemas.openxmlformats.org/officeDocument/2006/relationships/image" Target="../media/image85.png"/><Relationship Id="rId2" Type="http://schemas.openxmlformats.org/officeDocument/2006/relationships/notesSlide" Target="../notesSlides/notesSlide32.xml"/><Relationship Id="rId16" Type="http://schemas.openxmlformats.org/officeDocument/2006/relationships/image" Target="../media/image99.png"/><Relationship Id="rId20" Type="http://schemas.openxmlformats.org/officeDocument/2006/relationships/image" Target="../media/image72.png"/><Relationship Id="rId1" Type="http://schemas.openxmlformats.org/officeDocument/2006/relationships/slideLayout" Target="../slideLayouts/slideLayout35.xml"/><Relationship Id="rId6" Type="http://schemas.openxmlformats.org/officeDocument/2006/relationships/image" Target="../media/image50.svg"/><Relationship Id="rId11" Type="http://schemas.microsoft.com/office/2007/relationships/hdphoto" Target="../media/hdphoto1.wdp"/><Relationship Id="rId24" Type="http://schemas.openxmlformats.org/officeDocument/2006/relationships/image" Target="../media/image77.jpeg"/><Relationship Id="rId5" Type="http://schemas.openxmlformats.org/officeDocument/2006/relationships/image" Target="../media/image49.png"/><Relationship Id="rId15" Type="http://schemas.openxmlformats.org/officeDocument/2006/relationships/image" Target="../media/image98.png"/><Relationship Id="rId23" Type="http://schemas.openxmlformats.org/officeDocument/2006/relationships/image" Target="../media/image76.png"/><Relationship Id="rId10" Type="http://schemas.openxmlformats.org/officeDocument/2006/relationships/image" Target="../media/image94.png"/><Relationship Id="rId19" Type="http://schemas.openxmlformats.org/officeDocument/2006/relationships/image" Target="../media/image102.svg"/><Relationship Id="rId4" Type="http://schemas.openxmlformats.org/officeDocument/2006/relationships/image" Target="../media/image48.emf"/><Relationship Id="rId9" Type="http://schemas.openxmlformats.org/officeDocument/2006/relationships/image" Target="../media/image93.png"/><Relationship Id="rId14" Type="http://schemas.openxmlformats.org/officeDocument/2006/relationships/image" Target="../media/image97.png"/><Relationship Id="rId22"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5.png"/><Relationship Id="rId1" Type="http://schemas.openxmlformats.org/officeDocument/2006/relationships/slideLayout" Target="../slideLayouts/slideLayout35.xml"/><Relationship Id="rId5" Type="http://schemas.openxmlformats.org/officeDocument/2006/relationships/image" Target="../media/image116.png"/><Relationship Id="rId4" Type="http://schemas.openxmlformats.org/officeDocument/2006/relationships/image" Target="../media/image50.svg"/></Relationships>
</file>

<file path=ppt/slides/_rels/slide36.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121.png"/><Relationship Id="rId3" Type="http://schemas.openxmlformats.org/officeDocument/2006/relationships/image" Target="../media/image48.emf"/><Relationship Id="rId7" Type="http://schemas.openxmlformats.org/officeDocument/2006/relationships/image" Target="../media/image118.svg"/><Relationship Id="rId12" Type="http://schemas.openxmlformats.org/officeDocument/2006/relationships/image" Target="../media/image120.svg"/><Relationship Id="rId2" Type="http://schemas.openxmlformats.org/officeDocument/2006/relationships/notesSlide" Target="../notesSlides/notesSlide33.xml"/><Relationship Id="rId1" Type="http://schemas.openxmlformats.org/officeDocument/2006/relationships/slideLayout" Target="../slideLayouts/slideLayout35.xml"/><Relationship Id="rId6" Type="http://schemas.openxmlformats.org/officeDocument/2006/relationships/image" Target="../media/image117.png"/><Relationship Id="rId11" Type="http://schemas.openxmlformats.org/officeDocument/2006/relationships/image" Target="../media/image119.png"/><Relationship Id="rId5" Type="http://schemas.openxmlformats.org/officeDocument/2006/relationships/image" Target="../media/image50.svg"/><Relationship Id="rId15" Type="http://schemas.openxmlformats.org/officeDocument/2006/relationships/image" Target="../media/image123.png"/><Relationship Id="rId10" Type="http://schemas.openxmlformats.org/officeDocument/2006/relationships/image" Target="../media/image69.emf"/><Relationship Id="rId4" Type="http://schemas.openxmlformats.org/officeDocument/2006/relationships/image" Target="../media/image49.png"/><Relationship Id="rId9" Type="http://schemas.openxmlformats.org/officeDocument/2006/relationships/image" Target="../media/image68.emf"/><Relationship Id="rId14" Type="http://schemas.openxmlformats.org/officeDocument/2006/relationships/image" Target="../media/image122.emf"/></Relationships>
</file>

<file path=ppt/slides/_rels/slide37.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49.png"/><Relationship Id="rId1" Type="http://schemas.openxmlformats.org/officeDocument/2006/relationships/slideLayout" Target="../slideLayouts/slideLayout35.xml"/><Relationship Id="rId4" Type="http://schemas.openxmlformats.org/officeDocument/2006/relationships/image" Target="../media/image114.emf"/></Relationships>
</file>

<file path=ppt/slides/_rels/slide38.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34.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3.png"/><Relationship Id="rId2" Type="http://schemas.openxmlformats.org/officeDocument/2006/relationships/notesSlide" Target="../notesSlides/notesSlide34.xml"/><Relationship Id="rId1" Type="http://schemas.openxmlformats.org/officeDocument/2006/relationships/slideLayout" Target="../slideLayouts/slideLayout35.xml"/><Relationship Id="rId6" Type="http://schemas.openxmlformats.org/officeDocument/2006/relationships/image" Target="../media/image128.svg"/><Relationship Id="rId11" Type="http://schemas.openxmlformats.org/officeDocument/2006/relationships/image" Target="../media/image132.svg"/><Relationship Id="rId5" Type="http://schemas.openxmlformats.org/officeDocument/2006/relationships/image" Target="../media/image127.png"/><Relationship Id="rId10" Type="http://schemas.openxmlformats.org/officeDocument/2006/relationships/image" Target="../media/image131.png"/><Relationship Id="rId4" Type="http://schemas.openxmlformats.org/officeDocument/2006/relationships/image" Target="../media/image126.svg"/><Relationship Id="rId9" Type="http://schemas.openxmlformats.org/officeDocument/2006/relationships/image" Target="../media/image130.png"/><Relationship Id="rId14" Type="http://schemas.openxmlformats.org/officeDocument/2006/relationships/image" Target="../media/image135.png"/></Relationships>
</file>

<file path=ppt/slides/_rels/slide39.xml.rels><?xml version="1.0" encoding="UTF-8" standalone="yes"?>
<Relationships xmlns="http://schemas.openxmlformats.org/package/2006/relationships"><Relationship Id="rId13" Type="http://schemas.openxmlformats.org/officeDocument/2006/relationships/image" Target="../media/image69.emf"/><Relationship Id="rId18" Type="http://schemas.openxmlformats.org/officeDocument/2006/relationships/image" Target="../media/image73.svg"/><Relationship Id="rId26" Type="http://schemas.openxmlformats.org/officeDocument/2006/relationships/image" Target="../media/image81.emf"/><Relationship Id="rId3" Type="http://schemas.openxmlformats.org/officeDocument/2006/relationships/image" Target="../media/image49.png"/><Relationship Id="rId21" Type="http://schemas.openxmlformats.org/officeDocument/2006/relationships/image" Target="../media/image76.png"/><Relationship Id="rId34" Type="http://schemas.openxmlformats.org/officeDocument/2006/relationships/image" Target="../media/image85.png"/><Relationship Id="rId7" Type="http://schemas.openxmlformats.org/officeDocument/2006/relationships/image" Target="../media/image63.svg"/><Relationship Id="rId12" Type="http://schemas.openxmlformats.org/officeDocument/2006/relationships/image" Target="../media/image68.emf"/><Relationship Id="rId17" Type="http://schemas.openxmlformats.org/officeDocument/2006/relationships/image" Target="../media/image72.png"/><Relationship Id="rId25" Type="http://schemas.openxmlformats.org/officeDocument/2006/relationships/image" Target="../media/image80.emf"/><Relationship Id="rId33" Type="http://schemas.openxmlformats.org/officeDocument/2006/relationships/image" Target="../media/image58.png"/><Relationship Id="rId2" Type="http://schemas.openxmlformats.org/officeDocument/2006/relationships/notesSlide" Target="../notesSlides/notesSlide35.xml"/><Relationship Id="rId16" Type="http://schemas.openxmlformats.org/officeDocument/2006/relationships/image" Target="../media/image48.emf"/><Relationship Id="rId20" Type="http://schemas.openxmlformats.org/officeDocument/2006/relationships/image" Target="../media/image75.png"/><Relationship Id="rId29" Type="http://schemas.openxmlformats.org/officeDocument/2006/relationships/image" Target="../media/image84.emf"/><Relationship Id="rId1" Type="http://schemas.openxmlformats.org/officeDocument/2006/relationships/slideLayout" Target="../slideLayouts/slideLayout35.xml"/><Relationship Id="rId6" Type="http://schemas.openxmlformats.org/officeDocument/2006/relationships/image" Target="../media/image62.png"/><Relationship Id="rId11" Type="http://schemas.openxmlformats.org/officeDocument/2006/relationships/image" Target="../media/image67.emf"/><Relationship Id="rId24" Type="http://schemas.openxmlformats.org/officeDocument/2006/relationships/image" Target="../media/image79.emf"/><Relationship Id="rId32" Type="http://schemas.openxmlformats.org/officeDocument/2006/relationships/image" Target="../media/image57.png"/><Relationship Id="rId5" Type="http://schemas.openxmlformats.org/officeDocument/2006/relationships/image" Target="../media/image47.emf"/><Relationship Id="rId15" Type="http://schemas.openxmlformats.org/officeDocument/2006/relationships/image" Target="../media/image71.svg"/><Relationship Id="rId23" Type="http://schemas.openxmlformats.org/officeDocument/2006/relationships/image" Target="../media/image78.emf"/><Relationship Id="rId28" Type="http://schemas.openxmlformats.org/officeDocument/2006/relationships/image" Target="../media/image83.emf"/><Relationship Id="rId36" Type="http://schemas.openxmlformats.org/officeDocument/2006/relationships/image" Target="../media/image87.png"/><Relationship Id="rId10" Type="http://schemas.openxmlformats.org/officeDocument/2006/relationships/image" Target="../media/image66.png"/><Relationship Id="rId19" Type="http://schemas.openxmlformats.org/officeDocument/2006/relationships/image" Target="../media/image74.png"/><Relationship Id="rId31" Type="http://schemas.openxmlformats.org/officeDocument/2006/relationships/image" Target="../media/image55.jpeg"/><Relationship Id="rId4" Type="http://schemas.openxmlformats.org/officeDocument/2006/relationships/image" Target="../media/image50.svg"/><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77.jpeg"/><Relationship Id="rId27" Type="http://schemas.openxmlformats.org/officeDocument/2006/relationships/image" Target="../media/image82.emf"/><Relationship Id="rId30" Type="http://schemas.openxmlformats.org/officeDocument/2006/relationships/image" Target="../media/image54.png"/><Relationship Id="rId35" Type="http://schemas.openxmlformats.org/officeDocument/2006/relationships/image" Target="../media/image86.png"/><Relationship Id="rId8"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8" Type="http://schemas.openxmlformats.org/officeDocument/2006/relationships/image" Target="../media/image106.emf"/><Relationship Id="rId13" Type="http://schemas.openxmlformats.org/officeDocument/2006/relationships/image" Target="../media/image140.svg"/><Relationship Id="rId3" Type="http://schemas.openxmlformats.org/officeDocument/2006/relationships/image" Target="../media/image136.png"/><Relationship Id="rId7" Type="http://schemas.openxmlformats.org/officeDocument/2006/relationships/image" Target="../media/image105.emf"/><Relationship Id="rId12" Type="http://schemas.openxmlformats.org/officeDocument/2006/relationships/image" Target="../media/image139.png"/><Relationship Id="rId2" Type="http://schemas.openxmlformats.org/officeDocument/2006/relationships/notesSlide" Target="../notesSlides/notesSlide36.xml"/><Relationship Id="rId1" Type="http://schemas.openxmlformats.org/officeDocument/2006/relationships/slideLayout" Target="../slideLayouts/slideLayout35.xml"/><Relationship Id="rId6" Type="http://schemas.openxmlformats.org/officeDocument/2006/relationships/image" Target="../media/image47.emf"/><Relationship Id="rId11" Type="http://schemas.openxmlformats.org/officeDocument/2006/relationships/image" Target="../media/image138.png"/><Relationship Id="rId5" Type="http://schemas.openxmlformats.org/officeDocument/2006/relationships/image" Target="../media/image40.emf"/><Relationship Id="rId10" Type="http://schemas.openxmlformats.org/officeDocument/2006/relationships/image" Target="../media/image83.emf"/><Relationship Id="rId4" Type="http://schemas.openxmlformats.org/officeDocument/2006/relationships/image" Target="../media/image137.svg"/><Relationship Id="rId9" Type="http://schemas.openxmlformats.org/officeDocument/2006/relationships/image" Target="../media/image78.emf"/></Relationships>
</file>

<file path=ppt/slides/_rels/slide41.x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image" Target="../media/image141.png"/><Relationship Id="rId7" Type="http://schemas.openxmlformats.org/officeDocument/2006/relationships/image" Target="../media/image145.emf"/><Relationship Id="rId2" Type="http://schemas.openxmlformats.org/officeDocument/2006/relationships/image" Target="../media/image78.emf"/><Relationship Id="rId1" Type="http://schemas.openxmlformats.org/officeDocument/2006/relationships/slideLayout" Target="../slideLayouts/slideLayout35.xml"/><Relationship Id="rId6" Type="http://schemas.openxmlformats.org/officeDocument/2006/relationships/image" Target="../media/image144.emf"/><Relationship Id="rId5" Type="http://schemas.openxmlformats.org/officeDocument/2006/relationships/image" Target="../media/image143.emf"/><Relationship Id="rId4" Type="http://schemas.openxmlformats.org/officeDocument/2006/relationships/image" Target="../media/image142.svg"/></Relationships>
</file>

<file path=ppt/slides/_rels/slide42.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1.png"/><Relationship Id="rId7" Type="http://schemas.openxmlformats.org/officeDocument/2006/relationships/image" Target="../media/image145.emf"/><Relationship Id="rId2" Type="http://schemas.openxmlformats.org/officeDocument/2006/relationships/image" Target="../media/image78.emf"/><Relationship Id="rId1" Type="http://schemas.openxmlformats.org/officeDocument/2006/relationships/slideLayout" Target="../slideLayouts/slideLayout35.xml"/><Relationship Id="rId6" Type="http://schemas.openxmlformats.org/officeDocument/2006/relationships/image" Target="../media/image144.emf"/><Relationship Id="rId5" Type="http://schemas.openxmlformats.org/officeDocument/2006/relationships/image" Target="../media/image143.emf"/><Relationship Id="rId4" Type="http://schemas.openxmlformats.org/officeDocument/2006/relationships/image" Target="../media/image142.svg"/><Relationship Id="rId9" Type="http://schemas.openxmlformats.org/officeDocument/2006/relationships/hyperlink" Target="https://www.youtube.com/watch?v=tl1GZ_JGMBk"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49.svg"/><Relationship Id="rId7" Type="http://schemas.openxmlformats.org/officeDocument/2006/relationships/image" Target="../media/image153.svg"/><Relationship Id="rId2" Type="http://schemas.openxmlformats.org/officeDocument/2006/relationships/image" Target="../media/image148.png"/><Relationship Id="rId1" Type="http://schemas.openxmlformats.org/officeDocument/2006/relationships/slideLayout" Target="../slideLayouts/slideLayout35.xml"/><Relationship Id="rId6" Type="http://schemas.openxmlformats.org/officeDocument/2006/relationships/image" Target="../media/image152.png"/><Relationship Id="rId5" Type="http://schemas.openxmlformats.org/officeDocument/2006/relationships/image" Target="../media/image151.sv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7.xml"/><Relationship Id="rId1" Type="http://schemas.openxmlformats.org/officeDocument/2006/relationships/slideLayout" Target="../slideLayouts/slideLayout35.xml"/><Relationship Id="rId4" Type="http://schemas.openxmlformats.org/officeDocument/2006/relationships/image" Target="../media/image157.png"/></Relationships>
</file>

<file path=ppt/slides/_rels/slide46.xml.rels><?xml version="1.0" encoding="UTF-8" standalone="yes"?>
<Relationships xmlns="http://schemas.openxmlformats.org/package/2006/relationships"><Relationship Id="rId13" Type="http://schemas.openxmlformats.org/officeDocument/2006/relationships/image" Target="../media/image69.emf"/><Relationship Id="rId18" Type="http://schemas.openxmlformats.org/officeDocument/2006/relationships/image" Target="../media/image73.svg"/><Relationship Id="rId26" Type="http://schemas.openxmlformats.org/officeDocument/2006/relationships/image" Target="../media/image81.emf"/><Relationship Id="rId3" Type="http://schemas.openxmlformats.org/officeDocument/2006/relationships/image" Target="../media/image49.png"/><Relationship Id="rId21" Type="http://schemas.openxmlformats.org/officeDocument/2006/relationships/image" Target="../media/image76.png"/><Relationship Id="rId34" Type="http://schemas.openxmlformats.org/officeDocument/2006/relationships/image" Target="../media/image85.png"/><Relationship Id="rId7" Type="http://schemas.openxmlformats.org/officeDocument/2006/relationships/image" Target="../media/image63.svg"/><Relationship Id="rId12" Type="http://schemas.openxmlformats.org/officeDocument/2006/relationships/image" Target="../media/image68.emf"/><Relationship Id="rId17" Type="http://schemas.openxmlformats.org/officeDocument/2006/relationships/image" Target="../media/image72.png"/><Relationship Id="rId25" Type="http://schemas.openxmlformats.org/officeDocument/2006/relationships/image" Target="../media/image80.emf"/><Relationship Id="rId33" Type="http://schemas.openxmlformats.org/officeDocument/2006/relationships/image" Target="../media/image58.png"/><Relationship Id="rId2" Type="http://schemas.openxmlformats.org/officeDocument/2006/relationships/notesSlide" Target="../notesSlides/notesSlide38.xml"/><Relationship Id="rId16" Type="http://schemas.openxmlformats.org/officeDocument/2006/relationships/image" Target="../media/image48.emf"/><Relationship Id="rId20" Type="http://schemas.openxmlformats.org/officeDocument/2006/relationships/image" Target="../media/image75.png"/><Relationship Id="rId29" Type="http://schemas.openxmlformats.org/officeDocument/2006/relationships/image" Target="../media/image84.emf"/><Relationship Id="rId1" Type="http://schemas.openxmlformats.org/officeDocument/2006/relationships/slideLayout" Target="../slideLayouts/slideLayout35.xml"/><Relationship Id="rId6" Type="http://schemas.openxmlformats.org/officeDocument/2006/relationships/image" Target="../media/image88.png"/><Relationship Id="rId11" Type="http://schemas.openxmlformats.org/officeDocument/2006/relationships/image" Target="../media/image67.emf"/><Relationship Id="rId24" Type="http://schemas.openxmlformats.org/officeDocument/2006/relationships/image" Target="../media/image79.emf"/><Relationship Id="rId32" Type="http://schemas.openxmlformats.org/officeDocument/2006/relationships/image" Target="../media/image57.png"/><Relationship Id="rId5" Type="http://schemas.openxmlformats.org/officeDocument/2006/relationships/image" Target="../media/image47.emf"/><Relationship Id="rId15" Type="http://schemas.openxmlformats.org/officeDocument/2006/relationships/image" Target="../media/image71.svg"/><Relationship Id="rId23" Type="http://schemas.openxmlformats.org/officeDocument/2006/relationships/image" Target="../media/image78.emf"/><Relationship Id="rId28" Type="http://schemas.openxmlformats.org/officeDocument/2006/relationships/image" Target="../media/image83.emf"/><Relationship Id="rId36" Type="http://schemas.openxmlformats.org/officeDocument/2006/relationships/image" Target="../media/image87.png"/><Relationship Id="rId10" Type="http://schemas.openxmlformats.org/officeDocument/2006/relationships/image" Target="../media/image66.png"/><Relationship Id="rId19" Type="http://schemas.openxmlformats.org/officeDocument/2006/relationships/image" Target="../media/image74.png"/><Relationship Id="rId31" Type="http://schemas.openxmlformats.org/officeDocument/2006/relationships/image" Target="../media/image55.jpeg"/><Relationship Id="rId4" Type="http://schemas.openxmlformats.org/officeDocument/2006/relationships/image" Target="../media/image50.svg"/><Relationship Id="rId9" Type="http://schemas.openxmlformats.org/officeDocument/2006/relationships/image" Target="../media/image65.png"/><Relationship Id="rId14" Type="http://schemas.openxmlformats.org/officeDocument/2006/relationships/image" Target="../media/image89.png"/><Relationship Id="rId22" Type="http://schemas.openxmlformats.org/officeDocument/2006/relationships/image" Target="../media/image77.jpeg"/><Relationship Id="rId27" Type="http://schemas.openxmlformats.org/officeDocument/2006/relationships/image" Target="../media/image82.emf"/><Relationship Id="rId30" Type="http://schemas.openxmlformats.org/officeDocument/2006/relationships/image" Target="../media/image54.png"/><Relationship Id="rId35" Type="http://schemas.openxmlformats.org/officeDocument/2006/relationships/image" Target="../media/image86.png"/><Relationship Id="rId8"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35.xml"/><Relationship Id="rId5" Type="http://schemas.openxmlformats.org/officeDocument/2006/relationships/image" Target="../media/image158.emf"/><Relationship Id="rId4" Type="http://schemas.openxmlformats.org/officeDocument/2006/relationships/image" Target="../media/image124.svg"/></Relationships>
</file>

<file path=ppt/slides/_rels/slide4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0.xml"/><Relationship Id="rId1" Type="http://schemas.openxmlformats.org/officeDocument/2006/relationships/slideLayout" Target="../slideLayouts/slideLayout35.xml"/><Relationship Id="rId5" Type="http://schemas.openxmlformats.org/officeDocument/2006/relationships/image" Target="../media/image160.png"/><Relationship Id="rId4" Type="http://schemas.microsoft.com/office/2007/relationships/hdphoto" Target="../media/hdphoto2.wdp"/></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61.png"/><Relationship Id="rId1" Type="http://schemas.openxmlformats.org/officeDocument/2006/relationships/slideLayout" Target="../slideLayouts/slideLayout35.xml"/><Relationship Id="rId4" Type="http://schemas.openxmlformats.org/officeDocument/2006/relationships/image" Target="../media/image162.sv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28.png"/></Relationships>
</file>

<file path=ppt/slides/_rels/slide5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13" Type="http://schemas.openxmlformats.org/officeDocument/2006/relationships/image" Target="../media/image69.emf"/><Relationship Id="rId18" Type="http://schemas.openxmlformats.org/officeDocument/2006/relationships/image" Target="../media/image73.svg"/><Relationship Id="rId26" Type="http://schemas.openxmlformats.org/officeDocument/2006/relationships/image" Target="../media/image81.emf"/><Relationship Id="rId3" Type="http://schemas.openxmlformats.org/officeDocument/2006/relationships/image" Target="../media/image49.png"/><Relationship Id="rId21" Type="http://schemas.openxmlformats.org/officeDocument/2006/relationships/image" Target="../media/image76.png"/><Relationship Id="rId34" Type="http://schemas.openxmlformats.org/officeDocument/2006/relationships/image" Target="../media/image85.png"/><Relationship Id="rId7" Type="http://schemas.openxmlformats.org/officeDocument/2006/relationships/image" Target="../media/image63.svg"/><Relationship Id="rId12" Type="http://schemas.openxmlformats.org/officeDocument/2006/relationships/image" Target="../media/image68.emf"/><Relationship Id="rId17" Type="http://schemas.openxmlformats.org/officeDocument/2006/relationships/image" Target="../media/image72.png"/><Relationship Id="rId25" Type="http://schemas.openxmlformats.org/officeDocument/2006/relationships/image" Target="../media/image80.emf"/><Relationship Id="rId33" Type="http://schemas.openxmlformats.org/officeDocument/2006/relationships/image" Target="../media/image58.png"/><Relationship Id="rId2" Type="http://schemas.openxmlformats.org/officeDocument/2006/relationships/notesSlide" Target="../notesSlides/notesSlide41.xml"/><Relationship Id="rId16" Type="http://schemas.openxmlformats.org/officeDocument/2006/relationships/image" Target="../media/image48.emf"/><Relationship Id="rId20" Type="http://schemas.openxmlformats.org/officeDocument/2006/relationships/image" Target="../media/image75.png"/><Relationship Id="rId29" Type="http://schemas.openxmlformats.org/officeDocument/2006/relationships/image" Target="../media/image84.emf"/><Relationship Id="rId1" Type="http://schemas.openxmlformats.org/officeDocument/2006/relationships/slideLayout" Target="../slideLayouts/slideLayout35.xml"/><Relationship Id="rId6" Type="http://schemas.openxmlformats.org/officeDocument/2006/relationships/image" Target="../media/image88.png"/><Relationship Id="rId11" Type="http://schemas.openxmlformats.org/officeDocument/2006/relationships/image" Target="../media/image67.emf"/><Relationship Id="rId24" Type="http://schemas.openxmlformats.org/officeDocument/2006/relationships/image" Target="../media/image79.emf"/><Relationship Id="rId32" Type="http://schemas.openxmlformats.org/officeDocument/2006/relationships/image" Target="../media/image57.png"/><Relationship Id="rId5" Type="http://schemas.openxmlformats.org/officeDocument/2006/relationships/image" Target="../media/image47.emf"/><Relationship Id="rId15" Type="http://schemas.openxmlformats.org/officeDocument/2006/relationships/image" Target="../media/image71.svg"/><Relationship Id="rId23" Type="http://schemas.openxmlformats.org/officeDocument/2006/relationships/image" Target="../media/image78.emf"/><Relationship Id="rId28" Type="http://schemas.openxmlformats.org/officeDocument/2006/relationships/image" Target="../media/image83.emf"/><Relationship Id="rId36" Type="http://schemas.openxmlformats.org/officeDocument/2006/relationships/image" Target="../media/image87.png"/><Relationship Id="rId10" Type="http://schemas.openxmlformats.org/officeDocument/2006/relationships/image" Target="../media/image66.png"/><Relationship Id="rId19" Type="http://schemas.openxmlformats.org/officeDocument/2006/relationships/image" Target="../media/image74.png"/><Relationship Id="rId31" Type="http://schemas.openxmlformats.org/officeDocument/2006/relationships/image" Target="../media/image55.jpeg"/><Relationship Id="rId4" Type="http://schemas.openxmlformats.org/officeDocument/2006/relationships/image" Target="../media/image50.svg"/><Relationship Id="rId9" Type="http://schemas.openxmlformats.org/officeDocument/2006/relationships/image" Target="../media/image65.png"/><Relationship Id="rId14" Type="http://schemas.openxmlformats.org/officeDocument/2006/relationships/image" Target="../media/image89.png"/><Relationship Id="rId22" Type="http://schemas.openxmlformats.org/officeDocument/2006/relationships/image" Target="../media/image77.jpeg"/><Relationship Id="rId27" Type="http://schemas.openxmlformats.org/officeDocument/2006/relationships/image" Target="../media/image82.emf"/><Relationship Id="rId30" Type="http://schemas.openxmlformats.org/officeDocument/2006/relationships/image" Target="../media/image54.png"/><Relationship Id="rId35" Type="http://schemas.openxmlformats.org/officeDocument/2006/relationships/image" Target="../media/image86.png"/><Relationship Id="rId8" Type="http://schemas.openxmlformats.org/officeDocument/2006/relationships/image" Target="../media/image6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8" Type="http://schemas.openxmlformats.org/officeDocument/2006/relationships/image" Target="../media/image169.svg"/><Relationship Id="rId3" Type="http://schemas.openxmlformats.org/officeDocument/2006/relationships/image" Target="../media/image136.png"/><Relationship Id="rId7" Type="http://schemas.openxmlformats.org/officeDocument/2006/relationships/image" Target="../media/image168.png"/><Relationship Id="rId2" Type="http://schemas.openxmlformats.org/officeDocument/2006/relationships/notesSlide" Target="../notesSlides/notesSlide44.xml"/><Relationship Id="rId1" Type="http://schemas.openxmlformats.org/officeDocument/2006/relationships/slideLayout" Target="../slideLayouts/slideLayout35.xml"/><Relationship Id="rId6" Type="http://schemas.openxmlformats.org/officeDocument/2006/relationships/image" Target="../media/image167.svg"/><Relationship Id="rId5" Type="http://schemas.openxmlformats.org/officeDocument/2006/relationships/image" Target="../media/image166.png"/><Relationship Id="rId4" Type="http://schemas.openxmlformats.org/officeDocument/2006/relationships/image" Target="../media/image137.svg"/></Relationships>
</file>

<file path=ppt/slides/_rels/slide5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6.xml"/><Relationship Id="rId1" Type="http://schemas.openxmlformats.org/officeDocument/2006/relationships/slideLayout" Target="../slideLayouts/slideLayout35.xml"/><Relationship Id="rId4" Type="http://schemas.openxmlformats.org/officeDocument/2006/relationships/image" Target="../media/image172.png"/></Relationships>
</file>

<file path=ppt/slides/_rels/slide5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7.xml"/><Relationship Id="rId1" Type="http://schemas.openxmlformats.org/officeDocument/2006/relationships/slideLayout" Target="../slideLayouts/slideLayout35.xml"/><Relationship Id="rId4" Type="http://schemas.openxmlformats.org/officeDocument/2006/relationships/image" Target="../media/image17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13" Type="http://schemas.openxmlformats.org/officeDocument/2006/relationships/image" Target="../media/image69.emf"/><Relationship Id="rId18" Type="http://schemas.openxmlformats.org/officeDocument/2006/relationships/image" Target="../media/image73.svg"/><Relationship Id="rId26" Type="http://schemas.openxmlformats.org/officeDocument/2006/relationships/image" Target="../media/image81.emf"/><Relationship Id="rId3" Type="http://schemas.openxmlformats.org/officeDocument/2006/relationships/image" Target="../media/image49.png"/><Relationship Id="rId21" Type="http://schemas.openxmlformats.org/officeDocument/2006/relationships/image" Target="../media/image76.png"/><Relationship Id="rId34" Type="http://schemas.openxmlformats.org/officeDocument/2006/relationships/image" Target="../media/image85.png"/><Relationship Id="rId7" Type="http://schemas.openxmlformats.org/officeDocument/2006/relationships/image" Target="../media/image63.svg"/><Relationship Id="rId12" Type="http://schemas.openxmlformats.org/officeDocument/2006/relationships/image" Target="../media/image68.emf"/><Relationship Id="rId17" Type="http://schemas.openxmlformats.org/officeDocument/2006/relationships/image" Target="../media/image72.png"/><Relationship Id="rId25" Type="http://schemas.openxmlformats.org/officeDocument/2006/relationships/image" Target="../media/image80.emf"/><Relationship Id="rId33" Type="http://schemas.openxmlformats.org/officeDocument/2006/relationships/image" Target="../media/image58.png"/><Relationship Id="rId2" Type="http://schemas.openxmlformats.org/officeDocument/2006/relationships/notesSlide" Target="../notesSlides/notesSlide48.xml"/><Relationship Id="rId16" Type="http://schemas.openxmlformats.org/officeDocument/2006/relationships/image" Target="../media/image48.emf"/><Relationship Id="rId20" Type="http://schemas.openxmlformats.org/officeDocument/2006/relationships/image" Target="../media/image75.png"/><Relationship Id="rId29" Type="http://schemas.openxmlformats.org/officeDocument/2006/relationships/image" Target="../media/image84.emf"/><Relationship Id="rId1" Type="http://schemas.openxmlformats.org/officeDocument/2006/relationships/slideLayout" Target="../slideLayouts/slideLayout35.xml"/><Relationship Id="rId6" Type="http://schemas.openxmlformats.org/officeDocument/2006/relationships/image" Target="../media/image88.png"/><Relationship Id="rId11" Type="http://schemas.openxmlformats.org/officeDocument/2006/relationships/image" Target="../media/image67.emf"/><Relationship Id="rId24" Type="http://schemas.openxmlformats.org/officeDocument/2006/relationships/image" Target="../media/image79.emf"/><Relationship Id="rId32" Type="http://schemas.openxmlformats.org/officeDocument/2006/relationships/image" Target="../media/image57.png"/><Relationship Id="rId5" Type="http://schemas.openxmlformats.org/officeDocument/2006/relationships/image" Target="../media/image47.emf"/><Relationship Id="rId15" Type="http://schemas.openxmlformats.org/officeDocument/2006/relationships/image" Target="../media/image71.svg"/><Relationship Id="rId23" Type="http://schemas.openxmlformats.org/officeDocument/2006/relationships/image" Target="../media/image78.emf"/><Relationship Id="rId28" Type="http://schemas.openxmlformats.org/officeDocument/2006/relationships/image" Target="../media/image83.emf"/><Relationship Id="rId36" Type="http://schemas.openxmlformats.org/officeDocument/2006/relationships/image" Target="../media/image87.png"/><Relationship Id="rId10" Type="http://schemas.openxmlformats.org/officeDocument/2006/relationships/image" Target="../media/image66.png"/><Relationship Id="rId19" Type="http://schemas.openxmlformats.org/officeDocument/2006/relationships/image" Target="../media/image74.png"/><Relationship Id="rId31" Type="http://schemas.openxmlformats.org/officeDocument/2006/relationships/image" Target="../media/image55.jpeg"/><Relationship Id="rId4" Type="http://schemas.openxmlformats.org/officeDocument/2006/relationships/image" Target="../media/image50.svg"/><Relationship Id="rId9" Type="http://schemas.openxmlformats.org/officeDocument/2006/relationships/image" Target="../media/image65.png"/><Relationship Id="rId14" Type="http://schemas.openxmlformats.org/officeDocument/2006/relationships/image" Target="../media/image89.png"/><Relationship Id="rId22" Type="http://schemas.openxmlformats.org/officeDocument/2006/relationships/image" Target="../media/image77.jpeg"/><Relationship Id="rId27" Type="http://schemas.openxmlformats.org/officeDocument/2006/relationships/image" Target="../media/image82.emf"/><Relationship Id="rId30" Type="http://schemas.openxmlformats.org/officeDocument/2006/relationships/image" Target="../media/image54.png"/><Relationship Id="rId35" Type="http://schemas.openxmlformats.org/officeDocument/2006/relationships/image" Target="../media/image86.png"/><Relationship Id="rId8" Type="http://schemas.openxmlformats.org/officeDocument/2006/relationships/image" Target="../media/image64.png"/></Relationships>
</file>

<file path=ppt/slides/_rels/slide6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13" Type="http://schemas.openxmlformats.org/officeDocument/2006/relationships/image" Target="../media/image69.emf"/><Relationship Id="rId18" Type="http://schemas.openxmlformats.org/officeDocument/2006/relationships/image" Target="../media/image73.svg"/><Relationship Id="rId26" Type="http://schemas.openxmlformats.org/officeDocument/2006/relationships/image" Target="../media/image81.emf"/><Relationship Id="rId3" Type="http://schemas.openxmlformats.org/officeDocument/2006/relationships/image" Target="../media/image49.png"/><Relationship Id="rId21" Type="http://schemas.openxmlformats.org/officeDocument/2006/relationships/image" Target="../media/image76.png"/><Relationship Id="rId34" Type="http://schemas.openxmlformats.org/officeDocument/2006/relationships/image" Target="../media/image85.png"/><Relationship Id="rId7" Type="http://schemas.openxmlformats.org/officeDocument/2006/relationships/image" Target="../media/image63.svg"/><Relationship Id="rId12" Type="http://schemas.openxmlformats.org/officeDocument/2006/relationships/image" Target="../media/image68.emf"/><Relationship Id="rId17" Type="http://schemas.openxmlformats.org/officeDocument/2006/relationships/image" Target="../media/image72.png"/><Relationship Id="rId25" Type="http://schemas.openxmlformats.org/officeDocument/2006/relationships/image" Target="../media/image80.emf"/><Relationship Id="rId33" Type="http://schemas.openxmlformats.org/officeDocument/2006/relationships/image" Target="../media/image58.png"/><Relationship Id="rId2" Type="http://schemas.openxmlformats.org/officeDocument/2006/relationships/notesSlide" Target="../notesSlides/notesSlide49.xml"/><Relationship Id="rId16" Type="http://schemas.openxmlformats.org/officeDocument/2006/relationships/image" Target="../media/image48.emf"/><Relationship Id="rId20" Type="http://schemas.openxmlformats.org/officeDocument/2006/relationships/image" Target="../media/image75.png"/><Relationship Id="rId29" Type="http://schemas.openxmlformats.org/officeDocument/2006/relationships/image" Target="../media/image84.emf"/><Relationship Id="rId1" Type="http://schemas.openxmlformats.org/officeDocument/2006/relationships/slideLayout" Target="../slideLayouts/slideLayout35.xml"/><Relationship Id="rId6" Type="http://schemas.openxmlformats.org/officeDocument/2006/relationships/image" Target="../media/image88.png"/><Relationship Id="rId11" Type="http://schemas.openxmlformats.org/officeDocument/2006/relationships/image" Target="../media/image67.emf"/><Relationship Id="rId24" Type="http://schemas.openxmlformats.org/officeDocument/2006/relationships/image" Target="../media/image79.emf"/><Relationship Id="rId32" Type="http://schemas.openxmlformats.org/officeDocument/2006/relationships/image" Target="../media/image57.png"/><Relationship Id="rId5" Type="http://schemas.openxmlformats.org/officeDocument/2006/relationships/image" Target="../media/image47.emf"/><Relationship Id="rId15" Type="http://schemas.openxmlformats.org/officeDocument/2006/relationships/image" Target="../media/image71.svg"/><Relationship Id="rId23" Type="http://schemas.openxmlformats.org/officeDocument/2006/relationships/image" Target="../media/image78.emf"/><Relationship Id="rId28" Type="http://schemas.openxmlformats.org/officeDocument/2006/relationships/image" Target="../media/image83.emf"/><Relationship Id="rId36" Type="http://schemas.openxmlformats.org/officeDocument/2006/relationships/image" Target="../media/image87.png"/><Relationship Id="rId10" Type="http://schemas.openxmlformats.org/officeDocument/2006/relationships/image" Target="../media/image66.png"/><Relationship Id="rId19" Type="http://schemas.openxmlformats.org/officeDocument/2006/relationships/image" Target="../media/image74.png"/><Relationship Id="rId31" Type="http://schemas.openxmlformats.org/officeDocument/2006/relationships/image" Target="../media/image55.jpeg"/><Relationship Id="rId4" Type="http://schemas.openxmlformats.org/officeDocument/2006/relationships/image" Target="../media/image50.svg"/><Relationship Id="rId9" Type="http://schemas.openxmlformats.org/officeDocument/2006/relationships/image" Target="../media/image65.png"/><Relationship Id="rId14" Type="http://schemas.openxmlformats.org/officeDocument/2006/relationships/image" Target="../media/image89.png"/><Relationship Id="rId22" Type="http://schemas.openxmlformats.org/officeDocument/2006/relationships/image" Target="../media/image77.jpeg"/><Relationship Id="rId27" Type="http://schemas.openxmlformats.org/officeDocument/2006/relationships/image" Target="../media/image82.emf"/><Relationship Id="rId30" Type="http://schemas.openxmlformats.org/officeDocument/2006/relationships/image" Target="../media/image54.png"/><Relationship Id="rId35" Type="http://schemas.openxmlformats.org/officeDocument/2006/relationships/image" Target="../media/image86.png"/><Relationship Id="rId8"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0.xml"/><Relationship Id="rId1" Type="http://schemas.openxmlformats.org/officeDocument/2006/relationships/slideLayout" Target="../slideLayouts/slideLayout35.xml"/><Relationship Id="rId5" Type="http://schemas.openxmlformats.org/officeDocument/2006/relationships/image" Target="../media/image178.png"/><Relationship Id="rId4" Type="http://schemas.openxmlformats.org/officeDocument/2006/relationships/image" Target="../media/image177.png"/></Relationships>
</file>

<file path=ppt/slides/_rels/slide6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40.emf"/><Relationship Id="rId7" Type="http://schemas.openxmlformats.org/officeDocument/2006/relationships/image" Target="../media/image180.png"/><Relationship Id="rId2" Type="http://schemas.openxmlformats.org/officeDocument/2006/relationships/notesSlide" Target="../notesSlides/notesSlide51.xml"/><Relationship Id="rId1" Type="http://schemas.openxmlformats.org/officeDocument/2006/relationships/slideLayout" Target="../slideLayouts/slideLayout35.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7.emf"/><Relationship Id="rId9" Type="http://schemas.openxmlformats.org/officeDocument/2006/relationships/image" Target="../media/image181.png"/></Relationships>
</file>

<file path=ppt/slides/_rels/slide67.xml.rels><?xml version="1.0" encoding="UTF-8" standalone="yes"?>
<Relationships xmlns="http://schemas.openxmlformats.org/package/2006/relationships"><Relationship Id="rId2" Type="http://schemas.openxmlformats.org/officeDocument/2006/relationships/hyperlink" Target="http://aka.ms/IdentityGovernanceOverview" TargetMode="External"/><Relationship Id="rId1" Type="http://schemas.openxmlformats.org/officeDocument/2006/relationships/slideLayout" Target="../slideLayouts/slideLayout35.xml"/></Relationships>
</file>

<file path=ppt/slides/_rels/slide68.xml.rels><?xml version="1.0" encoding="UTF-8" standalone="yes"?>
<Relationships xmlns="http://schemas.openxmlformats.org/package/2006/relationships"><Relationship Id="rId3" Type="http://schemas.openxmlformats.org/officeDocument/2006/relationships/hyperlink" Target="https://azure.com/azuread" TargetMode="External"/><Relationship Id="rId7" Type="http://schemas.openxmlformats.org/officeDocument/2006/relationships/hyperlink" Target="https://azure.com/trial" TargetMode="External"/><Relationship Id="rId2" Type="http://schemas.openxmlformats.org/officeDocument/2006/relationships/hyperlink" Target="https://aka.ms/identityblog" TargetMode="External"/><Relationship Id="rId1" Type="http://schemas.openxmlformats.org/officeDocument/2006/relationships/slideLayout" Target="../slideLayouts/slideLayout73.xml"/><Relationship Id="rId6" Type="http://schemas.openxmlformats.org/officeDocument/2006/relationships/hyperlink" Target="https://youtube.com/msftsecurity" TargetMode="External"/><Relationship Id="rId5" Type="http://schemas.openxmlformats.org/officeDocument/2006/relationships/hyperlink" Target="https://aka.ms/azuread" TargetMode="External"/><Relationship Id="rId4" Type="http://schemas.openxmlformats.org/officeDocument/2006/relationships/hyperlink" Target="https://microsoft.com/identity"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le employee working on laptop with an out of focus circuit board wallpaper in the background.">
            <a:extLst>
              <a:ext uri="{FF2B5EF4-FFF2-40B4-BE49-F238E27FC236}">
                <a16:creationId xmlns:a16="http://schemas.microsoft.com/office/drawing/2014/main" id="{450FBF2A-33F5-5940-8634-26E039373A7C}"/>
              </a:ext>
            </a:extLst>
          </p:cNvPr>
          <p:cNvPicPr>
            <a:picLocks noChangeAspect="1"/>
          </p:cNvPicPr>
          <p:nvPr/>
        </p:nvPicPr>
        <p:blipFill rotWithShape="1">
          <a:blip r:embed="rId3"/>
          <a:srcRect l="5" t="15245" r="-40" b="192"/>
          <a:stretch/>
        </p:blipFill>
        <p:spPr>
          <a:xfrm>
            <a:off x="-7200" y="-18000"/>
            <a:ext cx="12204000" cy="6876000"/>
          </a:xfrm>
          <a:prstGeom prst="rect">
            <a:avLst/>
          </a:prstGeom>
        </p:spPr>
      </p:pic>
      <p:sp>
        <p:nvSpPr>
          <p:cNvPr id="4" name="Title 3"/>
          <p:cNvSpPr>
            <a:spLocks noGrp="1"/>
          </p:cNvSpPr>
          <p:nvPr>
            <p:ph type="title"/>
          </p:nvPr>
        </p:nvSpPr>
        <p:spPr>
          <a:xfrm>
            <a:off x="584200" y="1391921"/>
            <a:ext cx="5511800" cy="2215991"/>
          </a:xfrm>
        </p:spPr>
        <p:txBody>
          <a:bodyPr/>
          <a:lstStyle/>
          <a:p>
            <a:r>
              <a:rPr lang="en-US" dirty="0">
                <a:cs typeface="Segoe UI"/>
              </a:rPr>
              <a:t>External Sharing and User deprovision with Identity Governance and Automation</a:t>
            </a:r>
            <a:endParaRPr lang="en-US" dirty="0"/>
          </a:p>
        </p:txBody>
      </p:sp>
      <p:sp>
        <p:nvSpPr>
          <p:cNvPr id="5" name="Text Placeholder 4"/>
          <p:cNvSpPr>
            <a:spLocks noGrp="1"/>
          </p:cNvSpPr>
          <p:nvPr>
            <p:ph type="body" sz="quarter" idx="12"/>
          </p:nvPr>
        </p:nvSpPr>
        <p:spPr/>
        <p:txBody>
          <a:bodyPr/>
          <a:lstStyle/>
          <a:p>
            <a:r>
              <a:rPr lang="en-US" dirty="0"/>
              <a:t>Dan Jorenby Area Solution Architect (MSC)</a:t>
            </a:r>
          </a:p>
        </p:txBody>
      </p:sp>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644532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3A357-5E11-4F25-9B33-C6C483307252}"/>
              </a:ext>
            </a:extLst>
          </p:cNvPr>
          <p:cNvSpPr>
            <a:spLocks noGrp="1"/>
          </p:cNvSpPr>
          <p:nvPr>
            <p:ph type="title"/>
          </p:nvPr>
        </p:nvSpPr>
        <p:spPr>
          <a:xfrm>
            <a:off x="588263" y="360000"/>
            <a:ext cx="11018520" cy="553998"/>
          </a:xfrm>
        </p:spPr>
        <p:txBody>
          <a:bodyPr vert="horz" wrap="square" lIns="0" tIns="0" rIns="0" bIns="0" rtlCol="0" anchor="ctr">
            <a:normAutofit/>
          </a:bodyPr>
          <a:lstStyle/>
          <a:p>
            <a:r>
              <a:rPr lang="en-US" dirty="0"/>
              <a:t>But first ,a chat with the CISO</a:t>
            </a:r>
            <a:endParaRPr lang="en-US" b="0" kern="1200" cap="none" spc="-50" baseline="0" dirty="0">
              <a:ln w="3175">
                <a:noFill/>
              </a:ln>
              <a:effectLst/>
              <a:latin typeface="+mj-lt"/>
              <a:ea typeface="+mn-ea"/>
              <a:cs typeface="Segoe UI" pitchFamily="34" charset="0"/>
            </a:endParaRPr>
          </a:p>
        </p:txBody>
      </p:sp>
      <p:sp>
        <p:nvSpPr>
          <p:cNvPr id="70" name="Text Placeholder 3">
            <a:extLst>
              <a:ext uri="{FF2B5EF4-FFF2-40B4-BE49-F238E27FC236}">
                <a16:creationId xmlns:a16="http://schemas.microsoft.com/office/drawing/2014/main" id="{5513F582-E743-4365-8F7F-AE7650E4D1E3}"/>
              </a:ext>
            </a:extLst>
          </p:cNvPr>
          <p:cNvSpPr txBox="1">
            <a:spLocks/>
          </p:cNvSpPr>
          <p:nvPr/>
        </p:nvSpPr>
        <p:spPr>
          <a:xfrm>
            <a:off x="584199" y="1435100"/>
            <a:ext cx="10759661" cy="4833937"/>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buNone/>
            </a:pPr>
            <a:r>
              <a:rPr lang="en-US" dirty="0"/>
              <a:t>The CISO was pleased with the sharing security pattern but was very concerned about deprovisioning. While a B2B account loses access when the home account is deleted, there was no faith that would happen and how do we handle role changes, i.e. the home account user does not need access anymore.</a:t>
            </a:r>
          </a:p>
          <a:p>
            <a:pPr marL="228600" lvl="1" indent="0">
              <a:buNone/>
            </a:pPr>
            <a:endParaRPr lang="en-US" dirty="0"/>
          </a:p>
          <a:p>
            <a:pPr marL="228600" lvl="1" indent="0" algn="just">
              <a:buNone/>
            </a:pPr>
            <a:r>
              <a:rPr lang="en-US" dirty="0">
                <a:hlinkClick r:id="rId3"/>
              </a:rPr>
              <a:t>Azure Access Packages</a:t>
            </a:r>
            <a:r>
              <a:rPr lang="en-US" dirty="0"/>
              <a:t> to the rescue</a:t>
            </a:r>
          </a:p>
          <a:p>
            <a:pPr marL="228600" lvl="1" indent="0" algn="just">
              <a:buNone/>
            </a:pPr>
            <a:r>
              <a:rPr lang="en-US" dirty="0"/>
              <a:t>1 </a:t>
            </a:r>
            <a:r>
              <a:rPr lang="en-US" b="1" dirty="0"/>
              <a:t>Access Package </a:t>
            </a:r>
            <a:r>
              <a:rPr lang="en-US" dirty="0"/>
              <a:t>for each business partner folder within a department external sharing site</a:t>
            </a:r>
          </a:p>
          <a:p>
            <a:pPr marL="228600" lvl="1" indent="0" algn="just">
              <a:buNone/>
            </a:pPr>
            <a:r>
              <a:rPr lang="en-US" dirty="0"/>
              <a:t>	</a:t>
            </a:r>
            <a:r>
              <a:rPr lang="en-US" b="1" dirty="0"/>
              <a:t>Resources</a:t>
            </a:r>
          </a:p>
          <a:p>
            <a:pPr marL="228600" lvl="1" indent="0" algn="just">
              <a:buNone/>
            </a:pPr>
            <a:r>
              <a:rPr lang="en-US" dirty="0"/>
              <a:t>		SharePoint Site (visitor access)</a:t>
            </a:r>
          </a:p>
          <a:p>
            <a:pPr marL="228600" lvl="1" indent="0" algn="just">
              <a:buNone/>
            </a:pPr>
            <a:r>
              <a:rPr lang="en-US" dirty="0"/>
              <a:t>		AAD Security Group that secures the business partner folder</a:t>
            </a:r>
          </a:p>
          <a:p>
            <a:pPr marL="228600" lvl="1" indent="0" algn="just">
              <a:buNone/>
            </a:pPr>
            <a:r>
              <a:rPr lang="en-US" b="1" dirty="0"/>
              <a:t>	Access Policy </a:t>
            </a:r>
            <a:r>
              <a:rPr lang="en-US" dirty="0"/>
              <a:t>controls time of access and attestation (do you still need access) </a:t>
            </a:r>
          </a:p>
          <a:p>
            <a:pPr marL="228600" lvl="1" indent="0" algn="just">
              <a:buNone/>
            </a:pPr>
            <a:endParaRPr lang="en-US" dirty="0"/>
          </a:p>
          <a:p>
            <a:pPr marL="228600" lvl="1" indent="0" algn="just">
              <a:buNone/>
            </a:pPr>
            <a:r>
              <a:rPr lang="en-US" dirty="0"/>
              <a:t>		</a:t>
            </a:r>
          </a:p>
          <a:p>
            <a:pPr marL="228600" lvl="1" indent="0">
              <a:buNone/>
            </a:pPr>
            <a:endParaRPr lang="en-US" dirty="0"/>
          </a:p>
          <a:p>
            <a:pPr marL="228600" lvl="1" indent="0">
              <a:buNone/>
            </a:pPr>
            <a:endParaRPr lang="en-US" dirty="0"/>
          </a:p>
          <a:p>
            <a:pPr marL="228600" lvl="1" indent="0">
              <a:buNone/>
            </a:pPr>
            <a:endParaRPr lang="en-US" dirty="0"/>
          </a:p>
          <a:p>
            <a:pPr marL="742950" lvl="1" indent="-514350">
              <a:buAutoNum type="arabicParenR"/>
            </a:pPr>
            <a:endParaRPr lang="en-US" sz="2800" dirty="0"/>
          </a:p>
          <a:p>
            <a:pPr marL="0" indent="0"/>
            <a:endParaRPr lang="en-US" dirty="0"/>
          </a:p>
          <a:p>
            <a:endParaRPr lang="en-US" dirty="0"/>
          </a:p>
          <a:p>
            <a:endParaRPr lang="en-US" dirty="0"/>
          </a:p>
        </p:txBody>
      </p:sp>
    </p:spTree>
    <p:extLst>
      <p:ext uri="{BB962C8B-B14F-4D97-AF65-F5344CB8AC3E}">
        <p14:creationId xmlns:p14="http://schemas.microsoft.com/office/powerpoint/2010/main" val="22282172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3A357-5E11-4F25-9B33-C6C483307252}"/>
              </a:ext>
            </a:extLst>
          </p:cNvPr>
          <p:cNvSpPr>
            <a:spLocks noGrp="1"/>
          </p:cNvSpPr>
          <p:nvPr>
            <p:ph type="title"/>
          </p:nvPr>
        </p:nvSpPr>
        <p:spPr>
          <a:xfrm>
            <a:off x="588263" y="390778"/>
            <a:ext cx="11018520" cy="492443"/>
          </a:xfrm>
        </p:spPr>
        <p:txBody>
          <a:bodyPr/>
          <a:lstStyle/>
          <a:p>
            <a:r>
              <a:rPr lang="en-US" sz="3200" dirty="0"/>
              <a:t>Customer background</a:t>
            </a:r>
          </a:p>
        </p:txBody>
      </p:sp>
      <p:sp>
        <p:nvSpPr>
          <p:cNvPr id="70" name="Text Placeholder 3">
            <a:extLst>
              <a:ext uri="{FF2B5EF4-FFF2-40B4-BE49-F238E27FC236}">
                <a16:creationId xmlns:a16="http://schemas.microsoft.com/office/drawing/2014/main" id="{5513F582-E743-4365-8F7F-AE7650E4D1E3}"/>
              </a:ext>
            </a:extLst>
          </p:cNvPr>
          <p:cNvSpPr txBox="1">
            <a:spLocks/>
          </p:cNvSpPr>
          <p:nvPr/>
        </p:nvSpPr>
        <p:spPr>
          <a:xfrm>
            <a:off x="588263" y="1238794"/>
            <a:ext cx="11018520" cy="469667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Customer is a state agency that interacts with numerous healthcare providers through a state</a:t>
            </a:r>
          </a:p>
          <a:p>
            <a:r>
              <a:rPr lang="en-US" sz="2000" dirty="0"/>
              <a:t>They need to be able to securely receive and share files with healthcare providers as well as provision and deprovision access to shares.</a:t>
            </a:r>
          </a:p>
          <a:p>
            <a:r>
              <a:rPr lang="en-US" sz="2000" dirty="0"/>
              <a:t>The ability to grant and remove access to “shares” should be delegated to department administrators, while ensuring that the IT departments security policies are strictly adhered to. </a:t>
            </a:r>
          </a:p>
          <a:p>
            <a:r>
              <a:rPr lang="en-US" sz="2000" dirty="0"/>
              <a:t>Customer is replacing</a:t>
            </a:r>
          </a:p>
          <a:p>
            <a:pPr lvl="1"/>
            <a:r>
              <a:rPr lang="en-US" sz="2400" dirty="0"/>
              <a:t>Home grown FTP Site</a:t>
            </a:r>
          </a:p>
          <a:p>
            <a:pPr lvl="1"/>
            <a:r>
              <a:rPr lang="en-US" sz="2400" dirty="0"/>
              <a:t>Citrix Share File</a:t>
            </a:r>
          </a:p>
          <a:p>
            <a:pPr lvl="1"/>
            <a:endParaRPr lang="en-US" sz="1050" dirty="0"/>
          </a:p>
          <a:p>
            <a:r>
              <a:rPr lang="en-US" sz="2000" dirty="0"/>
              <a:t>Deprovisioning in both legacy systems was effectively not done, meaning there were many accounts that had access to “shares” and should not have. </a:t>
            </a:r>
          </a:p>
          <a:p>
            <a:r>
              <a:rPr lang="en-US" sz="2000" dirty="0"/>
              <a:t>Customer owned Azure AD licenses P2, and wanted to maximize ROI</a:t>
            </a:r>
          </a:p>
        </p:txBody>
      </p:sp>
    </p:spTree>
    <p:extLst>
      <p:ext uri="{BB962C8B-B14F-4D97-AF65-F5344CB8AC3E}">
        <p14:creationId xmlns:p14="http://schemas.microsoft.com/office/powerpoint/2010/main" val="329634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3A357-5E11-4F25-9B33-C6C483307252}"/>
              </a:ext>
            </a:extLst>
          </p:cNvPr>
          <p:cNvSpPr>
            <a:spLocks noGrp="1"/>
          </p:cNvSpPr>
          <p:nvPr>
            <p:ph type="title"/>
          </p:nvPr>
        </p:nvSpPr>
        <p:spPr>
          <a:xfrm>
            <a:off x="588263" y="360000"/>
            <a:ext cx="11018520" cy="553998"/>
          </a:xfrm>
        </p:spPr>
        <p:txBody>
          <a:bodyPr vert="horz" wrap="square" lIns="0" tIns="0" rIns="0" bIns="0" rtlCol="0" anchor="ctr">
            <a:normAutofit/>
          </a:bodyPr>
          <a:lstStyle/>
          <a:p>
            <a:r>
              <a:rPr lang="en-US" b="0" kern="1200" cap="none" spc="-50" baseline="0" dirty="0">
                <a:ln w="3175">
                  <a:noFill/>
                </a:ln>
                <a:effectLst/>
                <a:latin typeface="+mj-lt"/>
                <a:ea typeface="+mn-ea"/>
                <a:cs typeface="Segoe UI" pitchFamily="34" charset="0"/>
              </a:rPr>
              <a:t>DEMO 1</a:t>
            </a:r>
          </a:p>
        </p:txBody>
      </p:sp>
      <p:sp>
        <p:nvSpPr>
          <p:cNvPr id="70" name="Text Placeholder 3">
            <a:extLst>
              <a:ext uri="{FF2B5EF4-FFF2-40B4-BE49-F238E27FC236}">
                <a16:creationId xmlns:a16="http://schemas.microsoft.com/office/drawing/2014/main" id="{5513F582-E743-4365-8F7F-AE7650E4D1E3}"/>
              </a:ext>
            </a:extLst>
          </p:cNvPr>
          <p:cNvSpPr txBox="1">
            <a:spLocks/>
          </p:cNvSpPr>
          <p:nvPr/>
        </p:nvSpPr>
        <p:spPr>
          <a:xfrm>
            <a:off x="584199" y="1435100"/>
            <a:ext cx="10759661" cy="4833937"/>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just">
              <a:buNone/>
            </a:pPr>
            <a:r>
              <a:rPr lang="en-US" dirty="0"/>
              <a:t>	</a:t>
            </a:r>
          </a:p>
          <a:p>
            <a:pPr marL="228600" lvl="1" indent="0">
              <a:buNone/>
            </a:pPr>
            <a:endParaRPr lang="en-US" dirty="0"/>
          </a:p>
          <a:p>
            <a:pPr marL="228600" lvl="1" indent="0">
              <a:buNone/>
            </a:pPr>
            <a:endParaRPr lang="en-US" dirty="0"/>
          </a:p>
          <a:p>
            <a:pPr marL="228600" lvl="1" indent="0">
              <a:buNone/>
            </a:pPr>
            <a:endParaRPr lang="en-US" dirty="0"/>
          </a:p>
          <a:p>
            <a:pPr marL="742950" lvl="1" indent="-514350">
              <a:buAutoNum type="arabicParenR"/>
            </a:pPr>
            <a:endParaRPr lang="en-US" sz="2800" dirty="0"/>
          </a:p>
          <a:p>
            <a:pPr marL="0" indent="0"/>
            <a:endParaRPr lang="en-US" dirty="0"/>
          </a:p>
          <a:p>
            <a:endParaRPr lang="en-US" dirty="0"/>
          </a:p>
          <a:p>
            <a:endParaRPr lang="en-US" dirty="0"/>
          </a:p>
        </p:txBody>
      </p:sp>
    </p:spTree>
    <p:extLst>
      <p:ext uri="{BB962C8B-B14F-4D97-AF65-F5344CB8AC3E}">
        <p14:creationId xmlns:p14="http://schemas.microsoft.com/office/powerpoint/2010/main" val="53834360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3A357-5E11-4F25-9B33-C6C483307252}"/>
              </a:ext>
            </a:extLst>
          </p:cNvPr>
          <p:cNvSpPr>
            <a:spLocks noGrp="1"/>
          </p:cNvSpPr>
          <p:nvPr>
            <p:ph type="title"/>
          </p:nvPr>
        </p:nvSpPr>
        <p:spPr>
          <a:xfrm>
            <a:off x="588263" y="390778"/>
            <a:ext cx="11018520" cy="492443"/>
          </a:xfrm>
        </p:spPr>
        <p:txBody>
          <a:bodyPr/>
          <a:lstStyle/>
          <a:p>
            <a:r>
              <a:rPr lang="en-US" sz="3200" dirty="0"/>
              <a:t>User decommissioning</a:t>
            </a:r>
          </a:p>
        </p:txBody>
      </p:sp>
      <p:sp>
        <p:nvSpPr>
          <p:cNvPr id="70" name="Text Placeholder 3">
            <a:extLst>
              <a:ext uri="{FF2B5EF4-FFF2-40B4-BE49-F238E27FC236}">
                <a16:creationId xmlns:a16="http://schemas.microsoft.com/office/drawing/2014/main" id="{5513F582-E743-4365-8F7F-AE7650E4D1E3}"/>
              </a:ext>
            </a:extLst>
          </p:cNvPr>
          <p:cNvSpPr txBox="1">
            <a:spLocks/>
          </p:cNvSpPr>
          <p:nvPr/>
        </p:nvSpPr>
        <p:spPr>
          <a:xfrm>
            <a:off x="588263" y="1238794"/>
            <a:ext cx="11018520" cy="469667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Requirements:</a:t>
            </a:r>
          </a:p>
          <a:p>
            <a:pPr marL="0" indent="0">
              <a:buNone/>
            </a:pPr>
            <a:r>
              <a:rPr lang="en-US" sz="1800" dirty="0"/>
              <a:t>	Manager should have access to OneDrive for 60 days</a:t>
            </a:r>
          </a:p>
          <a:p>
            <a:pPr marL="0" indent="0">
              <a:buNone/>
            </a:pPr>
            <a:r>
              <a:rPr lang="en-US" sz="1800" dirty="0"/>
              <a:t>		Access Packages with previously described SharePoint security pattern</a:t>
            </a:r>
          </a:p>
          <a:p>
            <a:pPr marL="0" indent="0">
              <a:buNone/>
            </a:pPr>
            <a:r>
              <a:rPr lang="en-US" sz="1800" dirty="0"/>
              <a:t>	User license should be released immediately</a:t>
            </a:r>
          </a:p>
          <a:p>
            <a:pPr marL="0" indent="0">
              <a:buNone/>
            </a:pPr>
            <a:r>
              <a:rPr lang="en-US" sz="1800" dirty="0"/>
              <a:t>		Convert mailbox to Shared</a:t>
            </a:r>
          </a:p>
          <a:p>
            <a:pPr marL="0" indent="0">
              <a:buNone/>
            </a:pPr>
            <a:r>
              <a:rPr lang="en-US" sz="1800" dirty="0"/>
              <a:t>	Users email should be released</a:t>
            </a:r>
          </a:p>
          <a:p>
            <a:pPr marL="0" indent="0">
              <a:buNone/>
            </a:pPr>
            <a:r>
              <a:rPr lang="en-US" sz="1800" dirty="0"/>
              <a:t>		Rename user accounts on premise (On premise remote mailbox)</a:t>
            </a:r>
          </a:p>
          <a:p>
            <a:pPr marL="0" indent="0">
              <a:buNone/>
            </a:pPr>
            <a:r>
              <a:rPr lang="en-US" sz="1800" dirty="0"/>
              <a:t>	After 60 Days the account should be deleted yet the OneDrive content should be available via eDiscovery</a:t>
            </a:r>
          </a:p>
          <a:p>
            <a:pPr marL="0" indent="0">
              <a:buNone/>
            </a:pPr>
            <a:endParaRPr lang="en-US" sz="1800" dirty="0"/>
          </a:p>
          <a:p>
            <a:pPr marL="0" indent="0">
              <a:buNone/>
            </a:pPr>
            <a:r>
              <a:rPr lang="en-US" sz="1800" dirty="0">
                <a:hlinkClick r:id="rId3"/>
              </a:rPr>
              <a:t>https://m365x81231015.sharepoint.com/sites/UserArchive</a:t>
            </a:r>
            <a:endParaRPr lang="en-US" sz="1800" dirty="0"/>
          </a:p>
          <a:p>
            <a:pPr marL="0" indent="0">
              <a:buNone/>
            </a:pPr>
            <a:r>
              <a:rPr lang="en-US" sz="1800" dirty="0"/>
              <a:t>Each decommission user has a folder within the SPO user archive site secured</a:t>
            </a:r>
          </a:p>
          <a:p>
            <a:pPr marL="0" indent="0">
              <a:buNone/>
            </a:pPr>
            <a:r>
              <a:rPr lang="en-US" sz="1800" dirty="0"/>
              <a:t>The manager is granted access to the Site/Folder via Access Package(s) created by Azure Automation Account runbook</a:t>
            </a:r>
          </a:p>
          <a:p>
            <a:pPr marL="0" indent="0">
              <a:buNone/>
            </a:pPr>
            <a:endParaRPr lang="en-US" sz="1800" dirty="0"/>
          </a:p>
          <a:p>
            <a:pPr marL="0" indent="0">
              <a:buNone/>
            </a:pPr>
            <a:r>
              <a:rPr lang="en-US" sz="1800" dirty="0"/>
              <a:t>	</a:t>
            </a:r>
            <a:endParaRPr lang="en-US" sz="1000" dirty="0"/>
          </a:p>
          <a:p>
            <a:endParaRPr lang="en-US" sz="1800" dirty="0"/>
          </a:p>
        </p:txBody>
      </p:sp>
    </p:spTree>
    <p:extLst>
      <p:ext uri="{BB962C8B-B14F-4D97-AF65-F5344CB8AC3E}">
        <p14:creationId xmlns:p14="http://schemas.microsoft.com/office/powerpoint/2010/main" val="394608123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3A357-5E11-4F25-9B33-C6C483307252}"/>
              </a:ext>
            </a:extLst>
          </p:cNvPr>
          <p:cNvSpPr>
            <a:spLocks noGrp="1"/>
          </p:cNvSpPr>
          <p:nvPr>
            <p:ph type="title"/>
          </p:nvPr>
        </p:nvSpPr>
        <p:spPr>
          <a:xfrm>
            <a:off x="588263" y="390778"/>
            <a:ext cx="11018520" cy="492443"/>
          </a:xfrm>
        </p:spPr>
        <p:txBody>
          <a:bodyPr/>
          <a:lstStyle/>
          <a:p>
            <a:r>
              <a:rPr lang="en-US" sz="3200" dirty="0"/>
              <a:t>User decommissioning solution</a:t>
            </a:r>
          </a:p>
        </p:txBody>
      </p:sp>
      <p:sp>
        <p:nvSpPr>
          <p:cNvPr id="70" name="Text Placeholder 3">
            <a:extLst>
              <a:ext uri="{FF2B5EF4-FFF2-40B4-BE49-F238E27FC236}">
                <a16:creationId xmlns:a16="http://schemas.microsoft.com/office/drawing/2014/main" id="{5513F582-E743-4365-8F7F-AE7650E4D1E3}"/>
              </a:ext>
            </a:extLst>
          </p:cNvPr>
          <p:cNvSpPr txBox="1">
            <a:spLocks/>
          </p:cNvSpPr>
          <p:nvPr/>
        </p:nvSpPr>
        <p:spPr>
          <a:xfrm>
            <a:off x="588263" y="1238794"/>
            <a:ext cx="11018520" cy="469667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t>On premises PowerShell</a:t>
            </a:r>
          </a:p>
          <a:p>
            <a:pPr marL="0" indent="0">
              <a:buNone/>
            </a:pPr>
            <a:r>
              <a:rPr lang="en-US" sz="1800" dirty="0"/>
              <a:t>	Runs set-</a:t>
            </a:r>
            <a:r>
              <a:rPr lang="en-US" sz="1800" dirty="0" err="1"/>
              <a:t>remotemailbox</a:t>
            </a:r>
            <a:r>
              <a:rPr lang="en-US" sz="1800" dirty="0"/>
              <a:t> commands</a:t>
            </a:r>
          </a:p>
          <a:p>
            <a:pPr marL="0" indent="0">
              <a:buNone/>
            </a:pPr>
            <a:r>
              <a:rPr lang="en-US" sz="1800" b="1" dirty="0"/>
              <a:t>Azure Automation Account | PowerShell </a:t>
            </a:r>
            <a:r>
              <a:rPr lang="en-US" sz="1800" b="1" dirty="0" err="1"/>
              <a:t>RunBooks</a:t>
            </a:r>
            <a:endParaRPr lang="en-US" sz="1800" b="1" dirty="0"/>
          </a:p>
          <a:p>
            <a:pPr marL="0" indent="0">
              <a:buNone/>
            </a:pPr>
            <a:r>
              <a:rPr lang="en-US" sz="1800" dirty="0"/>
              <a:t>	Run PowerShell commands against AAD</a:t>
            </a:r>
          </a:p>
          <a:p>
            <a:pPr marL="0" indent="0">
              <a:buNone/>
            </a:pPr>
            <a:r>
              <a:rPr lang="en-US" sz="1800" dirty="0"/>
              <a:t>Modules used</a:t>
            </a:r>
          </a:p>
          <a:p>
            <a:pPr marL="0" indent="0">
              <a:buNone/>
            </a:pPr>
            <a:r>
              <a:rPr lang="en-US" sz="1400" dirty="0" err="1"/>
              <a:t>ExchangeOnlineManagement</a:t>
            </a:r>
            <a:endParaRPr lang="en-US" sz="1400" dirty="0"/>
          </a:p>
          <a:p>
            <a:pPr marL="0" indent="0">
              <a:buNone/>
            </a:pPr>
            <a:r>
              <a:rPr lang="en-US" sz="1400" dirty="0" err="1"/>
              <a:t>PnP.PowerShell</a:t>
            </a:r>
            <a:r>
              <a:rPr lang="en-US" sz="1400" dirty="0"/>
              <a:t> minimum version 1.7.0</a:t>
            </a:r>
          </a:p>
          <a:p>
            <a:pPr marL="0" indent="0">
              <a:buNone/>
            </a:pPr>
            <a:r>
              <a:rPr lang="en-US" sz="1400" dirty="0" err="1"/>
              <a:t>MicrosoftTeams</a:t>
            </a:r>
            <a:endParaRPr lang="en-US" sz="1400" dirty="0"/>
          </a:p>
          <a:p>
            <a:pPr marL="0" indent="0">
              <a:buNone/>
            </a:pPr>
            <a:r>
              <a:rPr lang="en-US" sz="1400" dirty="0" err="1"/>
              <a:t>az.automation</a:t>
            </a:r>
            <a:endParaRPr lang="en-US" sz="1400" dirty="0"/>
          </a:p>
          <a:p>
            <a:pPr marL="0" indent="0">
              <a:buNone/>
            </a:pPr>
            <a:r>
              <a:rPr lang="en-US" sz="1400" dirty="0" err="1"/>
              <a:t>az.accounts</a:t>
            </a:r>
            <a:endParaRPr lang="en-US" sz="1400" dirty="0"/>
          </a:p>
          <a:p>
            <a:pPr marL="0" indent="0">
              <a:buNone/>
            </a:pPr>
            <a:r>
              <a:rPr lang="en-US" sz="1400" dirty="0"/>
              <a:t>MSAL.PS</a:t>
            </a:r>
          </a:p>
          <a:p>
            <a:pPr marL="0" indent="0">
              <a:buNone/>
            </a:pPr>
            <a:r>
              <a:rPr lang="en-US" sz="1400" dirty="0" err="1"/>
              <a:t>Microsoft.Graph.Identity.Governance</a:t>
            </a:r>
            <a:endParaRPr lang="en-US" sz="1400" dirty="0"/>
          </a:p>
          <a:p>
            <a:pPr marL="0" indent="0">
              <a:buNone/>
            </a:pPr>
            <a:r>
              <a:rPr lang="en-US" sz="1400" dirty="0" err="1"/>
              <a:t>Microsoft.Graph.Authentication</a:t>
            </a:r>
            <a:endParaRPr lang="en-US" sz="1400" dirty="0"/>
          </a:p>
          <a:p>
            <a:pPr marL="0" indent="0">
              <a:buNone/>
            </a:pPr>
            <a:r>
              <a:rPr lang="en-US" sz="1400" b="1" dirty="0"/>
              <a:t>Tip:</a:t>
            </a:r>
            <a:r>
              <a:rPr lang="en-US" sz="1400" dirty="0"/>
              <a:t> Runbooks can execute on premise PowerShell commands via </a:t>
            </a:r>
            <a:r>
              <a:rPr lang="en-US" sz="1400" dirty="0" err="1">
                <a:hlinkClick r:id="rId3"/>
              </a:rPr>
              <a:t>HybridWorker</a:t>
            </a:r>
            <a:endParaRPr lang="en-US" sz="1400" dirty="0"/>
          </a:p>
          <a:p>
            <a:pPr marL="0" indent="0">
              <a:buNone/>
            </a:pPr>
            <a:r>
              <a:rPr lang="en-US" sz="1400" b="1" dirty="0"/>
              <a:t>Key Vault </a:t>
            </a:r>
            <a:r>
              <a:rPr lang="en-US" sz="1400" dirty="0"/>
              <a:t>– Holds certs and secrets</a:t>
            </a:r>
            <a:r>
              <a:rPr lang="en-US" sz="1800" dirty="0"/>
              <a:t> </a:t>
            </a:r>
          </a:p>
          <a:p>
            <a:pPr marL="0" indent="0">
              <a:buNone/>
            </a:pPr>
            <a:r>
              <a:rPr lang="en-US" sz="1800" b="1" dirty="0"/>
              <a:t>Logic Apps </a:t>
            </a:r>
          </a:p>
          <a:p>
            <a:pPr marL="0" indent="0">
              <a:buNone/>
            </a:pPr>
            <a:r>
              <a:rPr lang="en-US" sz="1800" b="1" dirty="0"/>
              <a:t>	</a:t>
            </a:r>
            <a:r>
              <a:rPr lang="en-US" sz="1800" dirty="0"/>
              <a:t>Copies OneDrive content to folder in </a:t>
            </a:r>
            <a:r>
              <a:rPr lang="en-US" sz="1800" dirty="0" err="1"/>
              <a:t>UserArchive</a:t>
            </a:r>
            <a:r>
              <a:rPr lang="en-US" sz="1800" dirty="0"/>
              <a:t> site</a:t>
            </a:r>
          </a:p>
          <a:p>
            <a:pPr marL="0" indent="0">
              <a:buNone/>
            </a:pPr>
            <a:endParaRPr lang="en-US" sz="1800" dirty="0"/>
          </a:p>
          <a:p>
            <a:pPr marL="0" indent="0">
              <a:buNone/>
            </a:pPr>
            <a:endParaRPr lang="en-US" sz="1800" dirty="0"/>
          </a:p>
          <a:p>
            <a:pPr marL="0" indent="0">
              <a:buNone/>
            </a:pPr>
            <a:r>
              <a:rPr lang="en-US" sz="1800" dirty="0"/>
              <a:t>	</a:t>
            </a:r>
            <a:endParaRPr lang="en-US" sz="1000" dirty="0"/>
          </a:p>
          <a:p>
            <a:endParaRPr lang="en-US" sz="1800" dirty="0"/>
          </a:p>
        </p:txBody>
      </p:sp>
    </p:spTree>
    <p:extLst>
      <p:ext uri="{BB962C8B-B14F-4D97-AF65-F5344CB8AC3E}">
        <p14:creationId xmlns:p14="http://schemas.microsoft.com/office/powerpoint/2010/main" val="385458813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3A357-5E11-4F25-9B33-C6C483307252}"/>
              </a:ext>
            </a:extLst>
          </p:cNvPr>
          <p:cNvSpPr>
            <a:spLocks noGrp="1"/>
          </p:cNvSpPr>
          <p:nvPr>
            <p:ph type="title"/>
          </p:nvPr>
        </p:nvSpPr>
        <p:spPr>
          <a:xfrm>
            <a:off x="588263" y="390778"/>
            <a:ext cx="11018520" cy="492443"/>
          </a:xfrm>
        </p:spPr>
        <p:txBody>
          <a:bodyPr/>
          <a:lstStyle/>
          <a:p>
            <a:r>
              <a:rPr lang="en-US" sz="3200" dirty="0"/>
              <a:t>User decommissioning process</a:t>
            </a:r>
          </a:p>
        </p:txBody>
      </p:sp>
      <p:sp>
        <p:nvSpPr>
          <p:cNvPr id="70" name="Text Placeholder 3">
            <a:extLst>
              <a:ext uri="{FF2B5EF4-FFF2-40B4-BE49-F238E27FC236}">
                <a16:creationId xmlns:a16="http://schemas.microsoft.com/office/drawing/2014/main" id="{5513F582-E743-4365-8F7F-AE7650E4D1E3}"/>
              </a:ext>
            </a:extLst>
          </p:cNvPr>
          <p:cNvSpPr txBox="1">
            <a:spLocks/>
          </p:cNvSpPr>
          <p:nvPr/>
        </p:nvSpPr>
        <p:spPr>
          <a:xfrm>
            <a:off x="588263" y="1238794"/>
            <a:ext cx="11018520" cy="544030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Run on premise Decommission script.</a:t>
            </a:r>
          </a:p>
          <a:p>
            <a:pPr marL="0" indent="0">
              <a:buNone/>
            </a:pPr>
            <a:r>
              <a:rPr lang="en-US" sz="1800" dirty="0"/>
              <a:t>All the rest is automated</a:t>
            </a:r>
          </a:p>
          <a:p>
            <a:pPr marL="0" indent="0">
              <a:buNone/>
            </a:pPr>
            <a:r>
              <a:rPr lang="en-US" sz="1800" dirty="0"/>
              <a:t>On premise custom attributes</a:t>
            </a:r>
          </a:p>
          <a:p>
            <a:pPr marL="0" indent="0">
              <a:buNone/>
            </a:pPr>
            <a:r>
              <a:rPr lang="en-US" sz="1800" dirty="0"/>
              <a:t>	CA1 – Decommission Date</a:t>
            </a:r>
          </a:p>
          <a:p>
            <a:pPr marL="0" indent="0">
              <a:buNone/>
            </a:pPr>
            <a:r>
              <a:rPr lang="en-US" sz="1800" dirty="0"/>
              <a:t>	CA2 – Manager of the decommissioned user</a:t>
            </a:r>
          </a:p>
          <a:p>
            <a:pPr marL="0" indent="0">
              <a:buNone/>
            </a:pPr>
            <a:r>
              <a:rPr lang="en-US" sz="1800" dirty="0"/>
              <a:t>EXO-# - indicates the Exchange online processing stage</a:t>
            </a:r>
          </a:p>
          <a:p>
            <a:pPr marL="0" indent="0">
              <a:buNone/>
            </a:pPr>
            <a:r>
              <a:rPr lang="en-US" sz="1800" dirty="0"/>
              <a:t>OD-# - indicates the OneDrive processing stage</a:t>
            </a:r>
          </a:p>
          <a:p>
            <a:pPr marL="0" indent="0">
              <a:buNone/>
            </a:pPr>
            <a:r>
              <a:rPr lang="en-US" sz="1800" dirty="0"/>
              <a:t>	CA4 – Processing Stage (EXO-#,OD-#)</a:t>
            </a:r>
          </a:p>
          <a:p>
            <a:pPr marL="0" indent="0">
              <a:buNone/>
            </a:pPr>
            <a:r>
              <a:rPr lang="en-US" sz="1800" dirty="0"/>
              <a:t>		EXO-0 not started</a:t>
            </a:r>
          </a:p>
          <a:p>
            <a:pPr marL="0" indent="0">
              <a:buNone/>
            </a:pPr>
            <a:r>
              <a:rPr lang="en-US" sz="1800" dirty="0"/>
              <a:t>		Runbook grants the manager full access to the mailbox</a:t>
            </a:r>
          </a:p>
          <a:p>
            <a:pPr marL="0" indent="0">
              <a:buNone/>
            </a:pPr>
            <a:r>
              <a:rPr lang="en-US" sz="1800" dirty="0"/>
              <a:t>		EXO-1 (setting manager completed)</a:t>
            </a:r>
          </a:p>
          <a:p>
            <a:pPr marL="0" indent="0">
              <a:buNone/>
            </a:pPr>
            <a:r>
              <a:rPr lang="en-US" sz="1800" dirty="0"/>
              <a:t>		OD-0 not started</a:t>
            </a:r>
          </a:p>
          <a:p>
            <a:pPr marL="0" indent="0">
              <a:buNone/>
            </a:pPr>
            <a:r>
              <a:rPr lang="en-US" sz="1800" dirty="0"/>
              <a:t>		Runbook creates Access Package, AAD security groups, grants permission, assigns			manager to access package </a:t>
            </a:r>
          </a:p>
          <a:p>
            <a:pPr marL="0" indent="0">
              <a:buNone/>
            </a:pPr>
            <a:r>
              <a:rPr lang="en-US" sz="1800" dirty="0"/>
              <a:t>		OD-2 Runbook operations complete</a:t>
            </a:r>
          </a:p>
          <a:p>
            <a:pPr marL="0" indent="0">
              <a:buNone/>
            </a:pPr>
            <a:endParaRPr lang="en-US" sz="1800" dirty="0"/>
          </a:p>
          <a:p>
            <a:pPr marL="0" indent="0">
              <a:buNone/>
            </a:pPr>
            <a:r>
              <a:rPr lang="en-US" sz="1800" dirty="0"/>
              <a:t>	</a:t>
            </a:r>
            <a:endParaRPr lang="en-US" sz="1000" dirty="0"/>
          </a:p>
          <a:p>
            <a:endParaRPr lang="en-US" sz="1800" dirty="0"/>
          </a:p>
        </p:txBody>
      </p:sp>
    </p:spTree>
    <p:extLst>
      <p:ext uri="{BB962C8B-B14F-4D97-AF65-F5344CB8AC3E}">
        <p14:creationId xmlns:p14="http://schemas.microsoft.com/office/powerpoint/2010/main" val="3174805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3A357-5E11-4F25-9B33-C6C483307252}"/>
              </a:ext>
            </a:extLst>
          </p:cNvPr>
          <p:cNvSpPr>
            <a:spLocks noGrp="1"/>
          </p:cNvSpPr>
          <p:nvPr>
            <p:ph type="title"/>
          </p:nvPr>
        </p:nvSpPr>
        <p:spPr>
          <a:xfrm>
            <a:off x="588263" y="390778"/>
            <a:ext cx="11018520" cy="492443"/>
          </a:xfrm>
        </p:spPr>
        <p:txBody>
          <a:bodyPr/>
          <a:lstStyle/>
          <a:p>
            <a:r>
              <a:rPr lang="en-US" sz="3200" dirty="0"/>
              <a:t>User decommissioning continued</a:t>
            </a:r>
          </a:p>
        </p:txBody>
      </p:sp>
      <p:sp>
        <p:nvSpPr>
          <p:cNvPr id="70" name="Text Placeholder 3">
            <a:extLst>
              <a:ext uri="{FF2B5EF4-FFF2-40B4-BE49-F238E27FC236}">
                <a16:creationId xmlns:a16="http://schemas.microsoft.com/office/drawing/2014/main" id="{5513F582-E743-4365-8F7F-AE7650E4D1E3}"/>
              </a:ext>
            </a:extLst>
          </p:cNvPr>
          <p:cNvSpPr txBox="1">
            <a:spLocks/>
          </p:cNvSpPr>
          <p:nvPr/>
        </p:nvSpPr>
        <p:spPr>
          <a:xfrm>
            <a:off x="588263" y="1238794"/>
            <a:ext cx="11018520" cy="533428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OD-# - indicates the OneDrive processing stage</a:t>
            </a:r>
          </a:p>
          <a:p>
            <a:pPr marL="0" indent="0">
              <a:buNone/>
            </a:pPr>
            <a:r>
              <a:rPr lang="en-US" sz="1800" dirty="0"/>
              <a:t>	CA4 – Processing Stage (EXO-#,OD-#)</a:t>
            </a:r>
          </a:p>
          <a:p>
            <a:pPr marL="0" indent="0">
              <a:buNone/>
            </a:pPr>
            <a:r>
              <a:rPr lang="en-US" sz="1800" dirty="0"/>
              <a:t>		OD-0 not started</a:t>
            </a:r>
          </a:p>
          <a:p>
            <a:pPr marL="0" indent="0">
              <a:buNone/>
            </a:pPr>
            <a:r>
              <a:rPr lang="en-US" sz="1800" dirty="0"/>
              <a:t>		Runbook Creates AAD security group name dc.</a:t>
            </a:r>
            <a:r>
              <a:rPr lang="en-US" sz="1800" i="1" dirty="0"/>
              <a:t>&lt;</a:t>
            </a:r>
            <a:r>
              <a:rPr lang="en-US" sz="1800" i="1" dirty="0" err="1"/>
              <a:t>samaccountname</a:t>
            </a:r>
            <a:r>
              <a:rPr lang="en-US" sz="1800" i="1" dirty="0"/>
              <a:t>&gt;</a:t>
            </a:r>
            <a:r>
              <a:rPr lang="en-US" sz="1800" dirty="0"/>
              <a:t>.#</a:t>
            </a:r>
          </a:p>
          <a:p>
            <a:pPr marL="0" indent="0">
              <a:buNone/>
            </a:pPr>
            <a:r>
              <a:rPr lang="en-US" sz="1800" dirty="0"/>
              <a:t>		Runbook adds the manager to security group based CA2 value</a:t>
            </a:r>
          </a:p>
          <a:p>
            <a:pPr marL="0" indent="0">
              <a:buNone/>
            </a:pPr>
            <a:r>
              <a:rPr lang="en-US" sz="1800" dirty="0"/>
              <a:t>		Runbook add security group to User Archive Access Package Catalog</a:t>
            </a:r>
          </a:p>
          <a:p>
            <a:pPr marL="0" indent="0">
              <a:buNone/>
            </a:pPr>
            <a:r>
              <a:rPr lang="en-US" sz="1800" dirty="0"/>
              <a:t>		Runbook adds SharePoint site to User Archive Access Package Catalog </a:t>
            </a:r>
            <a:r>
              <a:rPr lang="en-US" sz="1200" dirty="0"/>
              <a:t>(only needs be done once)</a:t>
            </a:r>
          </a:p>
          <a:p>
            <a:pPr marL="0" indent="0">
              <a:buNone/>
            </a:pPr>
            <a:r>
              <a:rPr lang="en-US" sz="1800" dirty="0"/>
              <a:t>		Runbook creates Access Package</a:t>
            </a:r>
          </a:p>
          <a:p>
            <a:pPr marL="0" indent="0">
              <a:buNone/>
            </a:pPr>
            <a:r>
              <a:rPr lang="en-US" sz="1800" dirty="0"/>
              <a:t>			</a:t>
            </a:r>
            <a:r>
              <a:rPr lang="en-US" sz="1800" dirty="0" err="1"/>
              <a:t>UserArchive</a:t>
            </a:r>
            <a:r>
              <a:rPr lang="en-US" sz="1800" dirty="0"/>
              <a:t> SPO Site</a:t>
            </a:r>
          </a:p>
          <a:p>
            <a:pPr marL="0" indent="0">
              <a:buNone/>
            </a:pPr>
            <a:r>
              <a:rPr lang="en-US" sz="1800" dirty="0"/>
              <a:t>			Security group</a:t>
            </a:r>
          </a:p>
          <a:p>
            <a:pPr marL="0" indent="0">
              <a:buNone/>
            </a:pPr>
            <a:r>
              <a:rPr lang="en-US" sz="1800" dirty="0"/>
              <a:t>			60 Day policy</a:t>
            </a:r>
          </a:p>
          <a:p>
            <a:pPr marL="0" indent="0">
              <a:buNone/>
            </a:pPr>
            <a:r>
              <a:rPr lang="en-US" sz="1800" dirty="0"/>
              <a:t>		Runbook assigns manager defined in CA2 to the Access Package</a:t>
            </a:r>
          </a:p>
          <a:p>
            <a:pPr marL="0" indent="0">
              <a:buNone/>
            </a:pPr>
            <a:r>
              <a:rPr lang="en-US" sz="1800" dirty="0"/>
              <a:t>		Runbook creates SPO Folder in </a:t>
            </a:r>
            <a:r>
              <a:rPr lang="en-US" sz="1800" dirty="0" err="1"/>
              <a:t>userarchive</a:t>
            </a:r>
            <a:r>
              <a:rPr lang="en-US" sz="1800" dirty="0"/>
              <a:t> site named dc.</a:t>
            </a:r>
            <a:r>
              <a:rPr lang="en-US" sz="1800" i="1" dirty="0"/>
              <a:t>&lt;</a:t>
            </a:r>
            <a:r>
              <a:rPr lang="en-US" sz="1800" i="1" dirty="0" err="1"/>
              <a:t>samaccountname</a:t>
            </a:r>
            <a:r>
              <a:rPr lang="en-US" sz="1800" i="1" dirty="0"/>
              <a:t>&gt;</a:t>
            </a:r>
            <a:r>
              <a:rPr lang="en-US" sz="1800" dirty="0"/>
              <a:t>.#</a:t>
            </a:r>
          </a:p>
          <a:p>
            <a:pPr marL="0" indent="0">
              <a:buNone/>
            </a:pPr>
            <a:r>
              <a:rPr lang="en-US" sz="1800" dirty="0"/>
              <a:t>		Runbook removes visitor group from the folder and grants dc.</a:t>
            </a:r>
            <a:r>
              <a:rPr lang="en-US" sz="1800" i="1" dirty="0"/>
              <a:t>&lt;</a:t>
            </a:r>
            <a:r>
              <a:rPr lang="en-US" sz="1800" i="1" dirty="0" err="1"/>
              <a:t>samaccountname</a:t>
            </a:r>
            <a:r>
              <a:rPr lang="en-US" sz="1800" i="1" dirty="0"/>
              <a:t>&gt;</a:t>
            </a:r>
            <a:r>
              <a:rPr lang="en-US" sz="1800" dirty="0"/>
              <a:t>.# 		security group </a:t>
            </a:r>
            <a:r>
              <a:rPr lang="en-US" sz="1800" b="1" dirty="0"/>
              <a:t>Read</a:t>
            </a:r>
            <a:r>
              <a:rPr lang="en-US" sz="1800" dirty="0"/>
              <a:t> access to the folder</a:t>
            </a:r>
          </a:p>
          <a:p>
            <a:pPr marL="0" indent="0">
              <a:buNone/>
            </a:pPr>
            <a:r>
              <a:rPr lang="en-US" sz="1800" dirty="0"/>
              <a:t>		Runbook Sends JSON to Logic Apps to copy data from OD to SPO</a:t>
            </a:r>
          </a:p>
          <a:p>
            <a:pPr marL="0" indent="0">
              <a:buNone/>
            </a:pPr>
            <a:r>
              <a:rPr lang="en-US" sz="1800" dirty="0"/>
              <a:t>		Runbook sets CA4 “DC-OD-2” (indicates the OD processing complete)</a:t>
            </a:r>
          </a:p>
          <a:p>
            <a:pPr marL="0" indent="0">
              <a:buNone/>
            </a:pPr>
            <a:r>
              <a:rPr lang="en-US" sz="1800" dirty="0"/>
              <a:t>		</a:t>
            </a:r>
          </a:p>
          <a:p>
            <a:pPr marL="0" indent="0">
              <a:buNone/>
            </a:pPr>
            <a:r>
              <a:rPr lang="en-US" sz="1800" dirty="0"/>
              <a:t>		</a:t>
            </a:r>
          </a:p>
          <a:p>
            <a:pPr marL="0" indent="0">
              <a:buNone/>
            </a:pPr>
            <a:endParaRPr lang="en-US" sz="1800" dirty="0"/>
          </a:p>
          <a:p>
            <a:pPr marL="0" indent="0">
              <a:buNone/>
            </a:pPr>
            <a:r>
              <a:rPr lang="en-US" sz="1800" dirty="0"/>
              <a:t>	</a:t>
            </a:r>
            <a:endParaRPr lang="en-US" sz="1000" dirty="0"/>
          </a:p>
          <a:p>
            <a:endParaRPr lang="en-US" sz="1800" dirty="0"/>
          </a:p>
        </p:txBody>
      </p:sp>
    </p:spTree>
    <p:extLst>
      <p:ext uri="{BB962C8B-B14F-4D97-AF65-F5344CB8AC3E}">
        <p14:creationId xmlns:p14="http://schemas.microsoft.com/office/powerpoint/2010/main" val="311941185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3A357-5E11-4F25-9B33-C6C483307252}"/>
              </a:ext>
            </a:extLst>
          </p:cNvPr>
          <p:cNvSpPr>
            <a:spLocks noGrp="1"/>
          </p:cNvSpPr>
          <p:nvPr>
            <p:ph type="title"/>
          </p:nvPr>
        </p:nvSpPr>
        <p:spPr>
          <a:xfrm>
            <a:off x="588263" y="360000"/>
            <a:ext cx="11018520" cy="553998"/>
          </a:xfrm>
        </p:spPr>
        <p:txBody>
          <a:bodyPr vert="horz" wrap="square" lIns="0" tIns="0" rIns="0" bIns="0" rtlCol="0" anchor="ctr">
            <a:normAutofit/>
          </a:bodyPr>
          <a:lstStyle/>
          <a:p>
            <a:r>
              <a:rPr lang="en-US" b="0" kern="1200" cap="none" spc="-50" baseline="0" dirty="0">
                <a:ln w="3175">
                  <a:noFill/>
                </a:ln>
                <a:effectLst/>
                <a:latin typeface="+mj-lt"/>
                <a:ea typeface="+mn-ea"/>
                <a:cs typeface="Segoe UI" pitchFamily="34" charset="0"/>
              </a:rPr>
              <a:t>Solution PowerShell script</a:t>
            </a:r>
          </a:p>
        </p:txBody>
      </p:sp>
      <p:sp>
        <p:nvSpPr>
          <p:cNvPr id="70" name="Text Placeholder 3">
            <a:extLst>
              <a:ext uri="{FF2B5EF4-FFF2-40B4-BE49-F238E27FC236}">
                <a16:creationId xmlns:a16="http://schemas.microsoft.com/office/drawing/2014/main" id="{5513F582-E743-4365-8F7F-AE7650E4D1E3}"/>
              </a:ext>
            </a:extLst>
          </p:cNvPr>
          <p:cNvSpPr txBox="1">
            <a:spLocks/>
          </p:cNvSpPr>
          <p:nvPr/>
        </p:nvSpPr>
        <p:spPr>
          <a:xfrm>
            <a:off x="584199" y="1435100"/>
            <a:ext cx="10759661" cy="4833937"/>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buNone/>
            </a:pPr>
            <a:r>
              <a:rPr lang="en-US" dirty="0"/>
              <a:t>To simplify I automated all the of the steps via PowerShell</a:t>
            </a:r>
          </a:p>
          <a:p>
            <a:pPr marL="228600" lvl="1" indent="0">
              <a:buNone/>
            </a:pPr>
            <a:r>
              <a:rPr lang="en-US" dirty="0"/>
              <a:t>The solution was created mid  2021 needed to use Graph APIs via PowerShell</a:t>
            </a:r>
          </a:p>
          <a:p>
            <a:pPr marL="228600" lvl="1" indent="0">
              <a:buNone/>
            </a:pPr>
            <a:r>
              <a:rPr lang="en-US" dirty="0"/>
              <a:t>PS Modules used</a:t>
            </a:r>
          </a:p>
          <a:p>
            <a:pPr lvl="1"/>
            <a:r>
              <a:rPr lang="en-US" sz="1600" dirty="0"/>
              <a:t>Install-Module </a:t>
            </a:r>
            <a:r>
              <a:rPr lang="en-US" sz="1600" dirty="0" err="1"/>
              <a:t>AzureAD</a:t>
            </a:r>
            <a:endParaRPr lang="en-US" sz="1600" dirty="0"/>
          </a:p>
          <a:p>
            <a:pPr lvl="1"/>
            <a:r>
              <a:rPr lang="en-US" sz="1600" dirty="0"/>
              <a:t>Install-Module </a:t>
            </a:r>
            <a:r>
              <a:rPr lang="en-US" sz="1600" dirty="0" err="1"/>
              <a:t>MicrosoftTeams</a:t>
            </a:r>
            <a:endParaRPr lang="en-US" sz="1600" dirty="0"/>
          </a:p>
          <a:p>
            <a:pPr lvl="1"/>
            <a:r>
              <a:rPr lang="en-US" sz="1600" dirty="0"/>
              <a:t>Install-Module </a:t>
            </a:r>
            <a:r>
              <a:rPr lang="en-US" sz="1600" dirty="0" err="1"/>
              <a:t>Az.Accounts</a:t>
            </a:r>
            <a:endParaRPr lang="en-US" sz="1600" dirty="0"/>
          </a:p>
          <a:p>
            <a:pPr lvl="1"/>
            <a:r>
              <a:rPr lang="en-US" sz="1600" dirty="0"/>
              <a:t>Install-Module -Name MSAL.PS</a:t>
            </a:r>
          </a:p>
          <a:p>
            <a:pPr lvl="1"/>
            <a:r>
              <a:rPr lang="en-US" sz="1600" dirty="0"/>
              <a:t>Install-Module -Name </a:t>
            </a:r>
            <a:r>
              <a:rPr lang="en-US" sz="1600" dirty="0" err="1"/>
              <a:t>PnP.PowerShell</a:t>
            </a:r>
            <a:endParaRPr lang="en-US" sz="1600" dirty="0"/>
          </a:p>
          <a:p>
            <a:pPr lvl="1"/>
            <a:endParaRPr lang="en-US" sz="1600" dirty="0"/>
          </a:p>
          <a:p>
            <a:pPr marL="228600" lvl="1" indent="0">
              <a:buNone/>
            </a:pPr>
            <a:r>
              <a:rPr lang="en-US" sz="1600" dirty="0"/>
              <a:t>And now for a DEMO</a:t>
            </a:r>
          </a:p>
          <a:p>
            <a:pPr marL="228600" lvl="1" indent="0">
              <a:buNone/>
            </a:pPr>
            <a:r>
              <a:rPr lang="en-US" dirty="0"/>
              <a:t>   </a:t>
            </a:r>
          </a:p>
          <a:p>
            <a:pPr marL="228600" lvl="1" indent="0" algn="just">
              <a:buNone/>
            </a:pPr>
            <a:r>
              <a:rPr lang="en-US" dirty="0"/>
              <a:t>		</a:t>
            </a:r>
          </a:p>
          <a:p>
            <a:pPr marL="228600" lvl="1" indent="0">
              <a:buNone/>
            </a:pPr>
            <a:endParaRPr lang="en-US" dirty="0"/>
          </a:p>
          <a:p>
            <a:pPr marL="228600" lvl="1" indent="0">
              <a:buNone/>
            </a:pPr>
            <a:endParaRPr lang="en-US" dirty="0"/>
          </a:p>
          <a:p>
            <a:pPr marL="228600" lvl="1" indent="0">
              <a:buNone/>
            </a:pPr>
            <a:endParaRPr lang="en-US" dirty="0"/>
          </a:p>
          <a:p>
            <a:pPr marL="742950" lvl="1" indent="-514350">
              <a:buAutoNum type="arabicParenR"/>
            </a:pPr>
            <a:endParaRPr lang="en-US" sz="2800" dirty="0"/>
          </a:p>
          <a:p>
            <a:pPr marL="0" indent="0"/>
            <a:endParaRPr lang="en-US" dirty="0"/>
          </a:p>
          <a:p>
            <a:endParaRPr lang="en-US" dirty="0"/>
          </a:p>
          <a:p>
            <a:endParaRPr lang="en-US" dirty="0"/>
          </a:p>
        </p:txBody>
      </p:sp>
    </p:spTree>
    <p:extLst>
      <p:ext uri="{BB962C8B-B14F-4D97-AF65-F5344CB8AC3E}">
        <p14:creationId xmlns:p14="http://schemas.microsoft.com/office/powerpoint/2010/main" val="182487984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3A357-5E11-4F25-9B33-C6C483307252}"/>
              </a:ext>
            </a:extLst>
          </p:cNvPr>
          <p:cNvSpPr>
            <a:spLocks noGrp="1"/>
          </p:cNvSpPr>
          <p:nvPr>
            <p:ph type="title"/>
          </p:nvPr>
        </p:nvSpPr>
        <p:spPr>
          <a:xfrm>
            <a:off x="588263" y="390778"/>
            <a:ext cx="11018520" cy="492443"/>
          </a:xfrm>
        </p:spPr>
        <p:txBody>
          <a:bodyPr/>
          <a:lstStyle/>
          <a:p>
            <a:r>
              <a:rPr lang="en-US" sz="3200" dirty="0"/>
              <a:t>User decommissioning logic App Stage</a:t>
            </a:r>
          </a:p>
        </p:txBody>
      </p:sp>
      <p:sp>
        <p:nvSpPr>
          <p:cNvPr id="70" name="Text Placeholder 3">
            <a:extLst>
              <a:ext uri="{FF2B5EF4-FFF2-40B4-BE49-F238E27FC236}">
                <a16:creationId xmlns:a16="http://schemas.microsoft.com/office/drawing/2014/main" id="{5513F582-E743-4365-8F7F-AE7650E4D1E3}"/>
              </a:ext>
            </a:extLst>
          </p:cNvPr>
          <p:cNvSpPr txBox="1">
            <a:spLocks/>
          </p:cNvSpPr>
          <p:nvPr/>
        </p:nvSpPr>
        <p:spPr>
          <a:xfrm>
            <a:off x="588263" y="1238794"/>
            <a:ext cx="11018520" cy="533428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		</a:t>
            </a:r>
          </a:p>
          <a:p>
            <a:pPr marL="0" indent="0">
              <a:buNone/>
            </a:pPr>
            <a:r>
              <a:rPr lang="en-US" sz="1800" dirty="0"/>
              <a:t>		</a:t>
            </a:r>
          </a:p>
          <a:p>
            <a:pPr marL="0" indent="0">
              <a:buNone/>
            </a:pPr>
            <a:endParaRPr lang="en-US" sz="1800" dirty="0"/>
          </a:p>
          <a:p>
            <a:pPr marL="0" indent="0">
              <a:buNone/>
            </a:pPr>
            <a:r>
              <a:rPr lang="en-US" sz="1800" dirty="0"/>
              <a:t>	</a:t>
            </a:r>
            <a:endParaRPr lang="en-US" sz="1000" dirty="0"/>
          </a:p>
          <a:p>
            <a:endParaRPr lang="en-US" sz="1800" dirty="0"/>
          </a:p>
        </p:txBody>
      </p:sp>
    </p:spTree>
    <p:extLst>
      <p:ext uri="{BB962C8B-B14F-4D97-AF65-F5344CB8AC3E}">
        <p14:creationId xmlns:p14="http://schemas.microsoft.com/office/powerpoint/2010/main" val="1387829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3A357-5E11-4F25-9B33-C6C483307252}"/>
              </a:ext>
            </a:extLst>
          </p:cNvPr>
          <p:cNvSpPr>
            <a:spLocks noGrp="1"/>
          </p:cNvSpPr>
          <p:nvPr>
            <p:ph type="title"/>
          </p:nvPr>
        </p:nvSpPr>
        <p:spPr>
          <a:xfrm>
            <a:off x="588263" y="390778"/>
            <a:ext cx="11018520" cy="492443"/>
          </a:xfrm>
        </p:spPr>
        <p:txBody>
          <a:bodyPr/>
          <a:lstStyle/>
          <a:p>
            <a:r>
              <a:rPr lang="en-US" sz="3200" dirty="0"/>
              <a:t>SharePoint Site Layout (deprecated)</a:t>
            </a:r>
          </a:p>
        </p:txBody>
      </p:sp>
      <p:sp>
        <p:nvSpPr>
          <p:cNvPr id="70" name="Text Placeholder 3">
            <a:extLst>
              <a:ext uri="{FF2B5EF4-FFF2-40B4-BE49-F238E27FC236}">
                <a16:creationId xmlns:a16="http://schemas.microsoft.com/office/drawing/2014/main" id="{5513F582-E743-4365-8F7F-AE7650E4D1E3}"/>
              </a:ext>
            </a:extLst>
          </p:cNvPr>
          <p:cNvSpPr txBox="1">
            <a:spLocks/>
          </p:cNvSpPr>
          <p:nvPr/>
        </p:nvSpPr>
        <p:spPr>
          <a:xfrm>
            <a:off x="588263" y="1238794"/>
            <a:ext cx="11018520" cy="469667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The solution was leverage SharePoint and Azure AD Guest Account (B2B) accounts.</a:t>
            </a:r>
          </a:p>
          <a:p>
            <a:r>
              <a:rPr lang="en-US" sz="1800" dirty="0"/>
              <a:t>Since there was numerous departments within the Agency that needed external sharing capabilities, each department got their own SharePoint Site.</a:t>
            </a:r>
          </a:p>
          <a:p>
            <a:pPr marL="0" indent="0">
              <a:buNone/>
            </a:pPr>
            <a:endParaRPr lang="en-US" sz="1800" dirty="0"/>
          </a:p>
          <a:p>
            <a:pPr marL="0" indent="0">
              <a:buNone/>
            </a:pPr>
            <a:r>
              <a:rPr lang="en-US" sz="1800" dirty="0"/>
              <a:t>Today's demo 1 layout</a:t>
            </a:r>
          </a:p>
          <a:p>
            <a:pPr marL="0" indent="0">
              <a:buNone/>
            </a:pPr>
            <a:endParaRPr lang="en-US" sz="1800" dirty="0"/>
          </a:p>
          <a:p>
            <a:pPr marL="0" indent="0">
              <a:buNone/>
            </a:pPr>
            <a:r>
              <a:rPr lang="en-US" sz="1800" dirty="0">
                <a:hlinkClick r:id="rId3"/>
              </a:rPr>
              <a:t>https://m365x81231015.sharepoint.com/sites/DepartmentAExternalSharing</a:t>
            </a:r>
            <a:endParaRPr lang="en-US" sz="1800" dirty="0"/>
          </a:p>
          <a:p>
            <a:pPr marL="0" indent="0">
              <a:buNone/>
            </a:pPr>
            <a:r>
              <a:rPr lang="en-US" sz="1800" dirty="0">
                <a:hlinkClick r:id="rId4"/>
              </a:rPr>
              <a:t>https://m365x81231015.sharepoint.com/sites/DepartmentBExternalSharing</a:t>
            </a:r>
            <a:endParaRPr lang="en-US" sz="1800" dirty="0"/>
          </a:p>
          <a:p>
            <a:pPr marL="0" indent="0">
              <a:buNone/>
            </a:pPr>
            <a:endParaRPr lang="en-US" sz="1800" dirty="0"/>
          </a:p>
          <a:p>
            <a:pPr marL="0" indent="0">
              <a:buNone/>
            </a:pPr>
            <a:r>
              <a:rPr lang="en-US" sz="1800" dirty="0"/>
              <a:t>For smaller departments there was a catch all SharePoint site for external sharing. (This is the site we will explore today)</a:t>
            </a:r>
          </a:p>
          <a:p>
            <a:pPr marL="0" indent="0">
              <a:buNone/>
            </a:pPr>
            <a:r>
              <a:rPr lang="en-US" sz="1800" dirty="0">
                <a:hlinkClick r:id="rId5"/>
              </a:rPr>
              <a:t>https://m365x81231015.sharepoint.com/sites/ExtDrive</a:t>
            </a:r>
            <a:endParaRPr lang="en-US" sz="1800" dirty="0"/>
          </a:p>
          <a:p>
            <a:endParaRPr lang="en-US" sz="1000" dirty="0"/>
          </a:p>
          <a:p>
            <a:endParaRPr lang="en-US" sz="1800" dirty="0"/>
          </a:p>
        </p:txBody>
      </p:sp>
    </p:spTree>
    <p:extLst>
      <p:ext uri="{BB962C8B-B14F-4D97-AF65-F5344CB8AC3E}">
        <p14:creationId xmlns:p14="http://schemas.microsoft.com/office/powerpoint/2010/main" val="23666401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3A357-5E11-4F25-9B33-C6C483307252}"/>
              </a:ext>
            </a:extLst>
          </p:cNvPr>
          <p:cNvSpPr>
            <a:spLocks noGrp="1"/>
          </p:cNvSpPr>
          <p:nvPr>
            <p:ph type="title"/>
          </p:nvPr>
        </p:nvSpPr>
        <p:spPr>
          <a:xfrm>
            <a:off x="588263" y="390778"/>
            <a:ext cx="11018520" cy="492443"/>
          </a:xfrm>
        </p:spPr>
        <p:txBody>
          <a:bodyPr/>
          <a:lstStyle/>
          <a:p>
            <a:r>
              <a:rPr lang="en-US" sz="3200" dirty="0"/>
              <a:t>SharePoint Site External Sharing Layout</a:t>
            </a:r>
          </a:p>
        </p:txBody>
      </p:sp>
      <p:sp>
        <p:nvSpPr>
          <p:cNvPr id="70" name="Text Placeholder 3">
            <a:extLst>
              <a:ext uri="{FF2B5EF4-FFF2-40B4-BE49-F238E27FC236}">
                <a16:creationId xmlns:a16="http://schemas.microsoft.com/office/drawing/2014/main" id="{5513F582-E743-4365-8F7F-AE7650E4D1E3}"/>
              </a:ext>
            </a:extLst>
          </p:cNvPr>
          <p:cNvSpPr txBox="1">
            <a:spLocks/>
          </p:cNvSpPr>
          <p:nvPr/>
        </p:nvSpPr>
        <p:spPr>
          <a:xfrm>
            <a:off x="588263" y="1238794"/>
            <a:ext cx="11018520" cy="469667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000" dirty="0"/>
          </a:p>
          <a:p>
            <a:endParaRPr lang="en-US" sz="1800" dirty="0"/>
          </a:p>
        </p:txBody>
      </p:sp>
      <p:pic>
        <p:nvPicPr>
          <p:cNvPr id="4" name="Picture 3" descr="Graphical user interface, text, application, email&#10;&#10;Description automatically generated">
            <a:extLst>
              <a:ext uri="{FF2B5EF4-FFF2-40B4-BE49-F238E27FC236}">
                <a16:creationId xmlns:a16="http://schemas.microsoft.com/office/drawing/2014/main" id="{32096C17-BF5D-D7B2-5399-04C394A1203F}"/>
              </a:ext>
            </a:extLst>
          </p:cNvPr>
          <p:cNvPicPr>
            <a:picLocks noChangeAspect="1"/>
          </p:cNvPicPr>
          <p:nvPr/>
        </p:nvPicPr>
        <p:blipFill>
          <a:blip r:embed="rId3"/>
          <a:stretch>
            <a:fillRect/>
          </a:stretch>
        </p:blipFill>
        <p:spPr>
          <a:xfrm>
            <a:off x="585217" y="1509444"/>
            <a:ext cx="10821910" cy="3839111"/>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860D1ADF-C125-65F4-A7DB-431BF41E8E81}"/>
              </a:ext>
            </a:extLst>
          </p:cNvPr>
          <p:cNvPicPr>
            <a:picLocks noChangeAspect="1"/>
          </p:cNvPicPr>
          <p:nvPr/>
        </p:nvPicPr>
        <p:blipFill>
          <a:blip r:embed="rId4"/>
          <a:stretch>
            <a:fillRect/>
          </a:stretch>
        </p:blipFill>
        <p:spPr>
          <a:xfrm>
            <a:off x="9071402" y="3724836"/>
            <a:ext cx="2666735" cy="2998694"/>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9DEB3EB-384F-DCB5-C7B6-3BE74D4BAA57}"/>
              </a:ext>
            </a:extLst>
          </p:cNvPr>
          <p:cNvPicPr>
            <a:picLocks noChangeAspect="1"/>
          </p:cNvPicPr>
          <p:nvPr/>
        </p:nvPicPr>
        <p:blipFill>
          <a:blip r:embed="rId5"/>
          <a:stretch>
            <a:fillRect/>
          </a:stretch>
        </p:blipFill>
        <p:spPr>
          <a:xfrm>
            <a:off x="9631511" y="0"/>
            <a:ext cx="2300214" cy="3711555"/>
          </a:xfrm>
          <a:prstGeom prst="rect">
            <a:avLst/>
          </a:prstGeom>
        </p:spPr>
      </p:pic>
      <p:sp>
        <p:nvSpPr>
          <p:cNvPr id="10" name="Rectangle 9">
            <a:extLst>
              <a:ext uri="{FF2B5EF4-FFF2-40B4-BE49-F238E27FC236}">
                <a16:creationId xmlns:a16="http://schemas.microsoft.com/office/drawing/2014/main" id="{656EBCB3-F03D-DC0D-8496-377E616E8436}"/>
              </a:ext>
            </a:extLst>
          </p:cNvPr>
          <p:cNvSpPr/>
          <p:nvPr/>
        </p:nvSpPr>
        <p:spPr bwMode="auto">
          <a:xfrm>
            <a:off x="9631511" y="1411942"/>
            <a:ext cx="1972226" cy="457200"/>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3A219E71-E38A-0BA0-BC2B-D4E8A97C2D2B}"/>
              </a:ext>
            </a:extLst>
          </p:cNvPr>
          <p:cNvSpPr/>
          <p:nvPr/>
        </p:nvSpPr>
        <p:spPr bwMode="auto">
          <a:xfrm>
            <a:off x="9071402" y="6170870"/>
            <a:ext cx="1972226" cy="457200"/>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D43459FC-129B-EBFE-521B-A59E763EF536}"/>
              </a:ext>
            </a:extLst>
          </p:cNvPr>
          <p:cNvCxnSpPr/>
          <p:nvPr/>
        </p:nvCxnSpPr>
        <p:spPr>
          <a:xfrm flipH="1" flipV="1">
            <a:off x="3334871" y="4558553"/>
            <a:ext cx="5736531" cy="1612317"/>
          </a:xfrm>
          <a:prstGeom prst="straightConnector1">
            <a:avLst/>
          </a:prstGeom>
          <a:ln>
            <a:solidFill>
              <a:srgbClr val="0F780F"/>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Speech Bubble: Oval 14">
            <a:extLst>
              <a:ext uri="{FF2B5EF4-FFF2-40B4-BE49-F238E27FC236}">
                <a16:creationId xmlns:a16="http://schemas.microsoft.com/office/drawing/2014/main" id="{3C8B634F-5A82-95DA-3A3C-18413F104B97}"/>
              </a:ext>
            </a:extLst>
          </p:cNvPr>
          <p:cNvSpPr/>
          <p:nvPr/>
        </p:nvSpPr>
        <p:spPr bwMode="auto">
          <a:xfrm>
            <a:off x="5748274" y="5575880"/>
            <a:ext cx="1949824" cy="1176368"/>
          </a:xfrm>
          <a:prstGeom prst="wedgeEllipseCallout">
            <a:avLst>
              <a:gd name="adj1" fmla="val 143994"/>
              <a:gd name="adj2" fmla="val -17983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Visitors removed</a:t>
            </a:r>
          </a:p>
        </p:txBody>
      </p:sp>
    </p:spTree>
    <p:extLst>
      <p:ext uri="{BB962C8B-B14F-4D97-AF65-F5344CB8AC3E}">
        <p14:creationId xmlns:p14="http://schemas.microsoft.com/office/powerpoint/2010/main" val="4798872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3A357-5E11-4F25-9B33-C6C483307252}"/>
              </a:ext>
            </a:extLst>
          </p:cNvPr>
          <p:cNvSpPr>
            <a:spLocks noGrp="1"/>
          </p:cNvSpPr>
          <p:nvPr>
            <p:ph type="title"/>
          </p:nvPr>
        </p:nvSpPr>
        <p:spPr>
          <a:xfrm>
            <a:off x="588263" y="360000"/>
            <a:ext cx="11018520" cy="553998"/>
          </a:xfrm>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SharePoint Site Layout </a:t>
            </a:r>
            <a:r>
              <a:rPr lang="en-US" sz="3600" dirty="0"/>
              <a:t>(deprecated)</a:t>
            </a:r>
            <a:endParaRPr lang="en-US" b="0" kern="1200" cap="none" spc="-50" baseline="0" dirty="0">
              <a:ln w="3175">
                <a:noFill/>
              </a:ln>
              <a:effectLst/>
              <a:latin typeface="+mj-lt"/>
              <a:ea typeface="+mn-ea"/>
              <a:cs typeface="Segoe UI" pitchFamily="34" charset="0"/>
            </a:endParaRPr>
          </a:p>
        </p:txBody>
      </p:sp>
      <p:sp>
        <p:nvSpPr>
          <p:cNvPr id="70" name="Text Placeholder 3">
            <a:extLst>
              <a:ext uri="{FF2B5EF4-FFF2-40B4-BE49-F238E27FC236}">
                <a16:creationId xmlns:a16="http://schemas.microsoft.com/office/drawing/2014/main" id="{5513F582-E743-4365-8F7F-AE7650E4D1E3}"/>
              </a:ext>
            </a:extLst>
          </p:cNvPr>
          <p:cNvSpPr txBox="1">
            <a:spLocks/>
          </p:cNvSpPr>
          <p:nvPr/>
        </p:nvSpPr>
        <p:spPr>
          <a:xfrm>
            <a:off x="584200" y="1435100"/>
            <a:ext cx="7035800" cy="4833938"/>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Each Site was configured with the same default permissions structure.</a:t>
            </a:r>
          </a:p>
          <a:p>
            <a:pPr marL="0" indent="0"/>
            <a:r>
              <a:rPr lang="en-US" sz="1800" dirty="0">
                <a:hlinkClick r:id="rId3"/>
              </a:rPr>
              <a:t>https://m365x81231015.sharepoint.com/sites/ExtDrive</a:t>
            </a:r>
            <a:endParaRPr lang="en-US" dirty="0"/>
          </a:p>
          <a:p>
            <a:pPr marL="0" indent="0"/>
            <a:r>
              <a:rPr lang="en-US" dirty="0"/>
              <a:t>Top Level Permissions were left as default</a:t>
            </a:r>
          </a:p>
          <a:p>
            <a:pPr marL="0" indent="0"/>
            <a:r>
              <a:rPr lang="en-US" dirty="0"/>
              <a:t>Site delegation was done via Owners group</a:t>
            </a:r>
          </a:p>
          <a:p>
            <a:pPr marL="228600" lvl="1" indent="0"/>
            <a:r>
              <a:rPr lang="en-US" dirty="0"/>
              <a:t>Department A are site owners of </a:t>
            </a:r>
            <a:r>
              <a:rPr lang="en-US" dirty="0" err="1"/>
              <a:t>DepartmentA</a:t>
            </a:r>
            <a:r>
              <a:rPr lang="en-US" dirty="0"/>
              <a:t> site</a:t>
            </a:r>
          </a:p>
          <a:p>
            <a:pPr marL="228600" lvl="1" indent="0"/>
            <a:r>
              <a:rPr lang="en-US" dirty="0"/>
              <a:t>Department B are site owners of </a:t>
            </a:r>
            <a:r>
              <a:rPr lang="en-US" dirty="0" err="1"/>
              <a:t>DepartmentB</a:t>
            </a:r>
            <a:r>
              <a:rPr lang="en-US" dirty="0"/>
              <a:t> site</a:t>
            </a:r>
          </a:p>
          <a:p>
            <a:pPr marL="228600" lvl="1" indent="0"/>
            <a:r>
              <a:rPr lang="en-US" dirty="0" err="1"/>
              <a:t>EXTDrive</a:t>
            </a:r>
            <a:r>
              <a:rPr lang="en-US" dirty="0"/>
              <a:t> had IT Admins as site owners, shares were created on request</a:t>
            </a:r>
          </a:p>
          <a:p>
            <a:pPr marL="0" indent="0"/>
            <a:endParaRPr lang="en-US" dirty="0"/>
          </a:p>
          <a:p>
            <a:endParaRPr lang="en-US" dirty="0"/>
          </a:p>
          <a:p>
            <a:endParaRPr lang="en-US" dirty="0"/>
          </a:p>
        </p:txBody>
      </p:sp>
      <p:pic>
        <p:nvPicPr>
          <p:cNvPr id="4" name="Picture 3">
            <a:extLst>
              <a:ext uri="{FF2B5EF4-FFF2-40B4-BE49-F238E27FC236}">
                <a16:creationId xmlns:a16="http://schemas.microsoft.com/office/drawing/2014/main" id="{DC9F0667-FDEA-2C92-AF23-EDCB68F48373}"/>
              </a:ext>
            </a:extLst>
          </p:cNvPr>
          <p:cNvPicPr>
            <a:picLocks noChangeAspect="1"/>
          </p:cNvPicPr>
          <p:nvPr/>
        </p:nvPicPr>
        <p:blipFill>
          <a:blip r:embed="rId4"/>
          <a:stretch>
            <a:fillRect/>
          </a:stretch>
        </p:blipFill>
        <p:spPr>
          <a:xfrm>
            <a:off x="7730629" y="17745"/>
            <a:ext cx="3281928" cy="6251293"/>
          </a:xfrm>
          <a:prstGeom prst="rect">
            <a:avLst/>
          </a:prstGeom>
          <a:noFill/>
        </p:spPr>
      </p:pic>
    </p:spTree>
    <p:extLst>
      <p:ext uri="{BB962C8B-B14F-4D97-AF65-F5344CB8AC3E}">
        <p14:creationId xmlns:p14="http://schemas.microsoft.com/office/powerpoint/2010/main" val="32403751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3A357-5E11-4F25-9B33-C6C483307252}"/>
              </a:ext>
            </a:extLst>
          </p:cNvPr>
          <p:cNvSpPr>
            <a:spLocks noGrp="1"/>
          </p:cNvSpPr>
          <p:nvPr>
            <p:ph type="title"/>
          </p:nvPr>
        </p:nvSpPr>
        <p:spPr>
          <a:xfrm>
            <a:off x="588263" y="360000"/>
            <a:ext cx="11018520" cy="553998"/>
          </a:xfrm>
        </p:spPr>
        <p:txBody>
          <a:bodyPr vert="horz" wrap="square" lIns="0" tIns="0" rIns="0" bIns="0" rtlCol="0" anchor="ctr">
            <a:normAutofit/>
          </a:bodyPr>
          <a:lstStyle/>
          <a:p>
            <a:r>
              <a:rPr lang="en-US" b="0" kern="1200" cap="none" spc="-50" baseline="0" dirty="0">
                <a:ln w="3175">
                  <a:noFill/>
                </a:ln>
                <a:effectLst/>
                <a:latin typeface="+mj-lt"/>
                <a:ea typeface="+mn-ea"/>
                <a:cs typeface="Segoe UI" pitchFamily="34" charset="0"/>
              </a:rPr>
              <a:t>SharePoint Folder Permissions with a site</a:t>
            </a:r>
            <a:r>
              <a:rPr lang="en-US" sz="3600" dirty="0"/>
              <a:t> (deprecated)</a:t>
            </a:r>
            <a:endParaRPr lang="en-US" b="0" kern="1200" cap="none" spc="-50" baseline="0" dirty="0">
              <a:ln w="3175">
                <a:noFill/>
              </a:ln>
              <a:effectLst/>
              <a:latin typeface="+mj-lt"/>
              <a:ea typeface="+mn-ea"/>
              <a:cs typeface="Segoe UI" pitchFamily="34" charset="0"/>
            </a:endParaRPr>
          </a:p>
        </p:txBody>
      </p:sp>
      <p:sp>
        <p:nvSpPr>
          <p:cNvPr id="70" name="Text Placeholder 3">
            <a:extLst>
              <a:ext uri="{FF2B5EF4-FFF2-40B4-BE49-F238E27FC236}">
                <a16:creationId xmlns:a16="http://schemas.microsoft.com/office/drawing/2014/main" id="{5513F582-E743-4365-8F7F-AE7650E4D1E3}"/>
              </a:ext>
            </a:extLst>
          </p:cNvPr>
          <p:cNvSpPr txBox="1">
            <a:spLocks/>
          </p:cNvSpPr>
          <p:nvPr/>
        </p:nvSpPr>
        <p:spPr>
          <a:xfrm>
            <a:off x="584200" y="1435100"/>
            <a:ext cx="5511800" cy="4833937"/>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r>
              <a:rPr lang="en-US" sz="2400" dirty="0"/>
              <a:t>Within each site, each department has different business partners </a:t>
            </a:r>
          </a:p>
          <a:p>
            <a:pPr marL="228600" lvl="1" indent="0"/>
            <a:r>
              <a:rPr lang="en-US" sz="2400" dirty="0"/>
              <a:t>Business partners (hospitals) should not be able to access each others folder nor even see the folder</a:t>
            </a:r>
          </a:p>
          <a:p>
            <a:pPr marL="228600" lvl="1" indent="0"/>
            <a:r>
              <a:rPr lang="en-US" sz="2400" dirty="0"/>
              <a:t>To achieve this </a:t>
            </a:r>
          </a:p>
          <a:p>
            <a:pPr marL="428625" lvl="2" indent="0"/>
            <a:r>
              <a:rPr lang="en-US" sz="2000" dirty="0"/>
              <a:t>Create AAD Security groups for each business partner </a:t>
            </a:r>
          </a:p>
          <a:p>
            <a:pPr marL="428625" lvl="2" indent="0"/>
            <a:r>
              <a:rPr lang="en-US" sz="2000" dirty="0"/>
              <a:t>Add the AAD security group to each folder</a:t>
            </a:r>
          </a:p>
          <a:p>
            <a:pPr marL="428625" lvl="2" indent="0"/>
            <a:r>
              <a:rPr lang="en-US" sz="2000" dirty="0"/>
              <a:t>Remove visitor group from the folder</a:t>
            </a:r>
          </a:p>
          <a:p>
            <a:pPr marL="428625" lvl="2" indent="0">
              <a:buNone/>
            </a:pPr>
            <a:endParaRPr lang="en-US" sz="2000" dirty="0"/>
          </a:p>
          <a:p>
            <a:pPr marL="428625" lvl="2" indent="0">
              <a:buNone/>
            </a:pPr>
            <a:r>
              <a:rPr lang="en-US" sz="2000" i="1" dirty="0"/>
              <a:t>The AAD Group Hosptial1 has edit SPO permissions one the folder </a:t>
            </a:r>
          </a:p>
          <a:p>
            <a:pPr marL="228600" lvl="1" indent="0"/>
            <a:endParaRPr lang="en-US" sz="2800" dirty="0"/>
          </a:p>
          <a:p>
            <a:pPr marL="0" indent="0"/>
            <a:endParaRPr lang="en-US" dirty="0"/>
          </a:p>
          <a:p>
            <a:endParaRPr lang="en-US" dirty="0"/>
          </a:p>
          <a:p>
            <a:endParaRPr lang="en-US" dirty="0"/>
          </a:p>
        </p:txBody>
      </p:sp>
      <p:pic>
        <p:nvPicPr>
          <p:cNvPr id="5" name="Content Placeholder 4">
            <a:extLst>
              <a:ext uri="{FF2B5EF4-FFF2-40B4-BE49-F238E27FC236}">
                <a16:creationId xmlns:a16="http://schemas.microsoft.com/office/drawing/2014/main" id="{DF580370-3BC8-0C50-4B57-E8CCED7DEE70}"/>
              </a:ext>
            </a:extLst>
          </p:cNvPr>
          <p:cNvPicPr>
            <a:picLocks noGrp="1" noChangeAspect="1"/>
          </p:cNvPicPr>
          <p:nvPr>
            <p:ph sz="quarter" idx="13"/>
          </p:nvPr>
        </p:nvPicPr>
        <p:blipFill>
          <a:blip r:embed="rId3"/>
          <a:stretch>
            <a:fillRect/>
          </a:stretch>
        </p:blipFill>
        <p:spPr>
          <a:xfrm>
            <a:off x="6096000" y="1435100"/>
            <a:ext cx="5219700" cy="1791404"/>
          </a:xfrm>
        </p:spPr>
      </p:pic>
      <p:pic>
        <p:nvPicPr>
          <p:cNvPr id="7" name="Picture 6">
            <a:extLst>
              <a:ext uri="{FF2B5EF4-FFF2-40B4-BE49-F238E27FC236}">
                <a16:creationId xmlns:a16="http://schemas.microsoft.com/office/drawing/2014/main" id="{94A997E1-F55E-9CD2-1EE9-1D3308572F0C}"/>
              </a:ext>
            </a:extLst>
          </p:cNvPr>
          <p:cNvPicPr>
            <a:picLocks noChangeAspect="1"/>
          </p:cNvPicPr>
          <p:nvPr/>
        </p:nvPicPr>
        <p:blipFill>
          <a:blip r:embed="rId4"/>
          <a:stretch>
            <a:fillRect/>
          </a:stretch>
        </p:blipFill>
        <p:spPr>
          <a:xfrm>
            <a:off x="7843717" y="3411433"/>
            <a:ext cx="1724265" cy="3224662"/>
          </a:xfrm>
          <a:prstGeom prst="rect">
            <a:avLst/>
          </a:prstGeom>
        </p:spPr>
      </p:pic>
    </p:spTree>
    <p:extLst>
      <p:ext uri="{BB962C8B-B14F-4D97-AF65-F5344CB8AC3E}">
        <p14:creationId xmlns:p14="http://schemas.microsoft.com/office/powerpoint/2010/main" val="12556891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le employee working on laptop with an out of focus circuit board wallpaper in the background.">
            <a:extLst>
              <a:ext uri="{FF2B5EF4-FFF2-40B4-BE49-F238E27FC236}">
                <a16:creationId xmlns:a16="http://schemas.microsoft.com/office/drawing/2014/main" id="{450FBF2A-33F5-5940-8634-26E039373A7C}"/>
              </a:ext>
            </a:extLst>
          </p:cNvPr>
          <p:cNvPicPr>
            <a:picLocks noChangeAspect="1"/>
          </p:cNvPicPr>
          <p:nvPr/>
        </p:nvPicPr>
        <p:blipFill rotWithShape="1">
          <a:blip r:embed="rId3"/>
          <a:srcRect l="5" t="15245" r="-40" b="192"/>
          <a:stretch/>
        </p:blipFill>
        <p:spPr>
          <a:xfrm>
            <a:off x="-7200" y="-18000"/>
            <a:ext cx="12204000" cy="6876000"/>
          </a:xfrm>
          <a:prstGeom prst="rect">
            <a:avLst/>
          </a:prstGeom>
        </p:spPr>
      </p:pic>
      <p:sp>
        <p:nvSpPr>
          <p:cNvPr id="4" name="Title 3"/>
          <p:cNvSpPr>
            <a:spLocks noGrp="1"/>
          </p:cNvSpPr>
          <p:nvPr>
            <p:ph type="title"/>
          </p:nvPr>
        </p:nvSpPr>
        <p:spPr>
          <a:xfrm>
            <a:off x="584200" y="1391921"/>
            <a:ext cx="5511800" cy="2215991"/>
          </a:xfrm>
        </p:spPr>
        <p:txBody>
          <a:bodyPr/>
          <a:lstStyle/>
          <a:p>
            <a:r>
              <a:rPr lang="en-US" dirty="0">
                <a:cs typeface="Segoe UI"/>
              </a:rPr>
              <a:t>The journey of a lifetime: Governing your employees and external users and their apps</a:t>
            </a:r>
            <a:endParaRPr lang="en-US" dirty="0"/>
          </a:p>
        </p:txBody>
      </p:sp>
      <p:sp>
        <p:nvSpPr>
          <p:cNvPr id="5" name="Text Placeholder 4"/>
          <p:cNvSpPr>
            <a:spLocks noGrp="1"/>
          </p:cNvSpPr>
          <p:nvPr>
            <p:ph type="body" sz="quarter" idx="12"/>
          </p:nvPr>
        </p:nvSpPr>
        <p:spPr/>
        <p:txBody>
          <a:bodyPr/>
          <a:lstStyle/>
          <a:p>
            <a:r>
              <a:rPr lang="en-US"/>
              <a:t>Speaker name</a:t>
            </a:r>
          </a:p>
        </p:txBody>
      </p:sp>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4294186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0F9F1513-A0DE-F742-A5CE-F27CB4441434}"/>
              </a:ext>
            </a:extLst>
          </p:cNvPr>
          <p:cNvSpPr>
            <a:spLocks noGrp="1"/>
          </p:cNvSpPr>
          <p:nvPr>
            <p:ph type="body" sz="quarter" idx="22"/>
          </p:nvPr>
        </p:nvSpPr>
        <p:spPr>
          <a:xfrm>
            <a:off x="9070975" y="5024516"/>
            <a:ext cx="2520950" cy="1366528"/>
          </a:xfrm>
        </p:spPr>
        <p:txBody>
          <a:bodyPr/>
          <a:lstStyle/>
          <a:p>
            <a:r>
              <a:rPr lang="en-US"/>
              <a:t>I would like to reduce risk and strengthen security.</a:t>
            </a:r>
          </a:p>
          <a:p>
            <a:endParaRPr lang="en-US"/>
          </a:p>
          <a:p>
            <a:r>
              <a:rPr lang="en-US"/>
              <a:t>I want to have centralized visibility and establish an authoritative source of who has access to what and to what extent.</a:t>
            </a:r>
          </a:p>
        </p:txBody>
      </p:sp>
      <p:sp>
        <p:nvSpPr>
          <p:cNvPr id="13" name="Text Placeholder 12">
            <a:extLst>
              <a:ext uri="{FF2B5EF4-FFF2-40B4-BE49-F238E27FC236}">
                <a16:creationId xmlns:a16="http://schemas.microsoft.com/office/drawing/2014/main" id="{119AEAD5-2AF6-C347-ABD5-C441C8031818}"/>
              </a:ext>
            </a:extLst>
          </p:cNvPr>
          <p:cNvSpPr>
            <a:spLocks noGrp="1"/>
          </p:cNvSpPr>
          <p:nvPr>
            <p:ph type="body" sz="quarter" idx="21"/>
          </p:nvPr>
        </p:nvSpPr>
        <p:spPr>
          <a:xfrm>
            <a:off x="9070975" y="4625846"/>
            <a:ext cx="2520950" cy="215444"/>
          </a:xfrm>
        </p:spPr>
        <p:txBody>
          <a:bodyPr/>
          <a:lstStyle/>
          <a:p>
            <a:r>
              <a:rPr lang="en-US"/>
              <a:t>InfoSec Director</a:t>
            </a:r>
          </a:p>
        </p:txBody>
      </p:sp>
      <p:sp>
        <p:nvSpPr>
          <p:cNvPr id="12" name="Text Placeholder 11">
            <a:extLst>
              <a:ext uri="{FF2B5EF4-FFF2-40B4-BE49-F238E27FC236}">
                <a16:creationId xmlns:a16="http://schemas.microsoft.com/office/drawing/2014/main" id="{F15EBB4C-6730-D149-BF75-303A67CC197B}"/>
              </a:ext>
            </a:extLst>
          </p:cNvPr>
          <p:cNvSpPr>
            <a:spLocks noGrp="1"/>
          </p:cNvSpPr>
          <p:nvPr>
            <p:ph type="body" sz="quarter" idx="20"/>
          </p:nvPr>
        </p:nvSpPr>
        <p:spPr>
          <a:xfrm>
            <a:off x="9070975" y="4261262"/>
            <a:ext cx="2520950" cy="276999"/>
          </a:xfrm>
        </p:spPr>
        <p:txBody>
          <a:bodyPr/>
          <a:lstStyle/>
          <a:p>
            <a:r>
              <a:rPr lang="en-US"/>
              <a:t>Franklin</a:t>
            </a:r>
          </a:p>
        </p:txBody>
      </p:sp>
      <p:pic>
        <p:nvPicPr>
          <p:cNvPr id="28" name="Picture Placeholder 27">
            <a:extLst>
              <a:ext uri="{FF2B5EF4-FFF2-40B4-BE49-F238E27FC236}">
                <a16:creationId xmlns:a16="http://schemas.microsoft.com/office/drawing/2014/main" id="{A4B1D771-EB89-B242-88C9-4427B28F7B19}"/>
              </a:ext>
            </a:extLst>
          </p:cNvPr>
          <p:cNvPicPr>
            <a:picLocks noGrp="1" noChangeAspect="1"/>
          </p:cNvPicPr>
          <p:nvPr>
            <p:ph type="pic" sz="quarter" idx="26"/>
          </p:nvPr>
        </p:nvPicPr>
        <p:blipFill>
          <a:blip r:embed="rId3"/>
          <a:srcRect/>
          <a:stretch/>
        </p:blipFill>
        <p:spPr>
          <a:xfrm>
            <a:off x="9266192" y="1646121"/>
            <a:ext cx="2149565" cy="2160000"/>
          </a:xfrm>
        </p:spPr>
      </p:pic>
      <p:sp>
        <p:nvSpPr>
          <p:cNvPr id="11" name="Text Placeholder 10">
            <a:extLst>
              <a:ext uri="{FF2B5EF4-FFF2-40B4-BE49-F238E27FC236}">
                <a16:creationId xmlns:a16="http://schemas.microsoft.com/office/drawing/2014/main" id="{75D545CE-ABF5-8748-A8E1-697B499778D1}"/>
              </a:ext>
            </a:extLst>
          </p:cNvPr>
          <p:cNvSpPr>
            <a:spLocks noGrp="1"/>
          </p:cNvSpPr>
          <p:nvPr>
            <p:ph type="body" sz="quarter" idx="19"/>
          </p:nvPr>
        </p:nvSpPr>
        <p:spPr>
          <a:xfrm>
            <a:off x="6256338" y="5024516"/>
            <a:ext cx="2520950" cy="1735860"/>
          </a:xfrm>
        </p:spPr>
        <p:txBody>
          <a:bodyPr/>
          <a:lstStyle/>
          <a:p>
            <a:r>
              <a:rPr lang="en-US"/>
              <a:t>I need to validate that the right controls are in place to meet mandatory security and privacy requirements. </a:t>
            </a:r>
          </a:p>
          <a:p>
            <a:endParaRPr lang="en-US"/>
          </a:p>
          <a:p>
            <a:r>
              <a:rPr lang="en-US"/>
              <a:t>I want to setup repeatable procedures for a more auditable and simpler way to manage access certification attempts.</a:t>
            </a:r>
          </a:p>
        </p:txBody>
      </p:sp>
      <p:sp>
        <p:nvSpPr>
          <p:cNvPr id="10" name="Text Placeholder 9">
            <a:extLst>
              <a:ext uri="{FF2B5EF4-FFF2-40B4-BE49-F238E27FC236}">
                <a16:creationId xmlns:a16="http://schemas.microsoft.com/office/drawing/2014/main" id="{40D341DA-D1BF-F54E-8FC6-D43A1E0F0A5E}"/>
              </a:ext>
            </a:extLst>
          </p:cNvPr>
          <p:cNvSpPr>
            <a:spLocks noGrp="1"/>
          </p:cNvSpPr>
          <p:nvPr>
            <p:ph type="body" sz="quarter" idx="18"/>
          </p:nvPr>
        </p:nvSpPr>
        <p:spPr>
          <a:xfrm>
            <a:off x="6256338" y="4625846"/>
            <a:ext cx="2520950" cy="215444"/>
          </a:xfrm>
        </p:spPr>
        <p:txBody>
          <a:bodyPr/>
          <a:lstStyle/>
          <a:p>
            <a:r>
              <a:rPr lang="en-US"/>
              <a:t>Compliance Officer</a:t>
            </a:r>
          </a:p>
        </p:txBody>
      </p:sp>
      <p:sp>
        <p:nvSpPr>
          <p:cNvPr id="9" name="Text Placeholder 8">
            <a:extLst>
              <a:ext uri="{FF2B5EF4-FFF2-40B4-BE49-F238E27FC236}">
                <a16:creationId xmlns:a16="http://schemas.microsoft.com/office/drawing/2014/main" id="{0902A923-4B1B-D94C-AAF7-E98ED2F89A7E}"/>
              </a:ext>
            </a:extLst>
          </p:cNvPr>
          <p:cNvSpPr>
            <a:spLocks noGrp="1"/>
          </p:cNvSpPr>
          <p:nvPr>
            <p:ph type="body" sz="quarter" idx="17"/>
          </p:nvPr>
        </p:nvSpPr>
        <p:spPr>
          <a:xfrm>
            <a:off x="6256338" y="4261262"/>
            <a:ext cx="2520950" cy="276999"/>
          </a:xfrm>
        </p:spPr>
        <p:txBody>
          <a:bodyPr/>
          <a:lstStyle/>
          <a:p>
            <a:r>
              <a:rPr lang="en-US"/>
              <a:t>Nestor</a:t>
            </a:r>
          </a:p>
        </p:txBody>
      </p:sp>
      <p:pic>
        <p:nvPicPr>
          <p:cNvPr id="26" name="Picture Placeholder 25" descr="Employee Headshot">
            <a:extLst>
              <a:ext uri="{FF2B5EF4-FFF2-40B4-BE49-F238E27FC236}">
                <a16:creationId xmlns:a16="http://schemas.microsoft.com/office/drawing/2014/main" id="{979C6301-004C-0F40-9AE1-F91E5E8E2F94}"/>
              </a:ext>
            </a:extLst>
          </p:cNvPr>
          <p:cNvPicPr>
            <a:picLocks noGrp="1" noChangeAspect="1"/>
          </p:cNvPicPr>
          <p:nvPr>
            <p:ph type="pic" sz="quarter" idx="25"/>
          </p:nvPr>
        </p:nvPicPr>
        <p:blipFill>
          <a:blip r:embed="rId4"/>
          <a:srcRect/>
          <a:stretch/>
        </p:blipFill>
        <p:spPr>
          <a:xfrm>
            <a:off x="6428875" y="1646121"/>
            <a:ext cx="2160000" cy="2160000"/>
          </a:xfrm>
        </p:spPr>
      </p:pic>
      <p:sp>
        <p:nvSpPr>
          <p:cNvPr id="8" name="Text Placeholder 7">
            <a:extLst>
              <a:ext uri="{FF2B5EF4-FFF2-40B4-BE49-F238E27FC236}">
                <a16:creationId xmlns:a16="http://schemas.microsoft.com/office/drawing/2014/main" id="{C2C45BFA-1599-F34C-98F1-9D5D9A0AAE3B}"/>
              </a:ext>
            </a:extLst>
          </p:cNvPr>
          <p:cNvSpPr>
            <a:spLocks noGrp="1"/>
          </p:cNvSpPr>
          <p:nvPr>
            <p:ph type="body" sz="quarter" idx="16"/>
          </p:nvPr>
        </p:nvSpPr>
        <p:spPr>
          <a:xfrm>
            <a:off x="3413125" y="5024516"/>
            <a:ext cx="2520950" cy="1181862"/>
          </a:xfrm>
        </p:spPr>
        <p:txBody>
          <a:bodyPr/>
          <a:lstStyle/>
          <a:p>
            <a:r>
              <a:rPr lang="en-US"/>
              <a:t>I want to reduce operational costs.</a:t>
            </a:r>
          </a:p>
          <a:p>
            <a:endParaRPr lang="en-US"/>
          </a:p>
          <a:p>
            <a:r>
              <a:rPr lang="en-US"/>
              <a:t>I want to automate processes like password management, provisioning, access requests and access certifications.</a:t>
            </a:r>
          </a:p>
        </p:txBody>
      </p:sp>
      <p:sp>
        <p:nvSpPr>
          <p:cNvPr id="7" name="Text Placeholder 6">
            <a:extLst>
              <a:ext uri="{FF2B5EF4-FFF2-40B4-BE49-F238E27FC236}">
                <a16:creationId xmlns:a16="http://schemas.microsoft.com/office/drawing/2014/main" id="{53AF9D3D-D671-F144-A24F-75AD8627C9A9}"/>
              </a:ext>
            </a:extLst>
          </p:cNvPr>
          <p:cNvSpPr>
            <a:spLocks noGrp="1"/>
          </p:cNvSpPr>
          <p:nvPr>
            <p:ph type="body" sz="quarter" idx="15"/>
          </p:nvPr>
        </p:nvSpPr>
        <p:spPr>
          <a:xfrm>
            <a:off x="3413125" y="4625846"/>
            <a:ext cx="2520950" cy="215444"/>
          </a:xfrm>
        </p:spPr>
        <p:txBody>
          <a:bodyPr/>
          <a:lstStyle/>
          <a:p>
            <a:r>
              <a:rPr lang="en-US"/>
              <a:t>IT Operations Manager</a:t>
            </a:r>
          </a:p>
        </p:txBody>
      </p:sp>
      <p:sp>
        <p:nvSpPr>
          <p:cNvPr id="6" name="Text Placeholder 5">
            <a:extLst>
              <a:ext uri="{FF2B5EF4-FFF2-40B4-BE49-F238E27FC236}">
                <a16:creationId xmlns:a16="http://schemas.microsoft.com/office/drawing/2014/main" id="{FFA3E5CB-20EB-D944-B81F-55A971888326}"/>
              </a:ext>
            </a:extLst>
          </p:cNvPr>
          <p:cNvSpPr>
            <a:spLocks noGrp="1"/>
          </p:cNvSpPr>
          <p:nvPr>
            <p:ph type="body" sz="quarter" idx="14"/>
          </p:nvPr>
        </p:nvSpPr>
        <p:spPr>
          <a:xfrm>
            <a:off x="3413125" y="4261262"/>
            <a:ext cx="2520950" cy="276999"/>
          </a:xfrm>
        </p:spPr>
        <p:txBody>
          <a:bodyPr/>
          <a:lstStyle/>
          <a:p>
            <a:r>
              <a:rPr lang="en-US"/>
              <a:t>Megan</a:t>
            </a:r>
          </a:p>
        </p:txBody>
      </p:sp>
      <p:pic>
        <p:nvPicPr>
          <p:cNvPr id="24" name="Picture Placeholder 23" descr="Employee Headshot">
            <a:extLst>
              <a:ext uri="{FF2B5EF4-FFF2-40B4-BE49-F238E27FC236}">
                <a16:creationId xmlns:a16="http://schemas.microsoft.com/office/drawing/2014/main" id="{CAA9F9BA-58D9-6A45-B906-B9E817B03D5A}"/>
              </a:ext>
            </a:extLst>
          </p:cNvPr>
          <p:cNvPicPr>
            <a:picLocks noGrp="1" noChangeAspect="1"/>
          </p:cNvPicPr>
          <p:nvPr>
            <p:ph type="pic" sz="quarter" idx="24"/>
          </p:nvPr>
        </p:nvPicPr>
        <p:blipFill>
          <a:blip r:embed="rId5"/>
          <a:srcRect/>
          <a:stretch/>
        </p:blipFill>
        <p:spPr>
          <a:xfrm>
            <a:off x="3603125" y="1646121"/>
            <a:ext cx="2160000" cy="2160000"/>
          </a:xfrm>
        </p:spPr>
      </p:pic>
      <p:sp>
        <p:nvSpPr>
          <p:cNvPr id="5" name="Text Placeholder 4">
            <a:extLst>
              <a:ext uri="{FF2B5EF4-FFF2-40B4-BE49-F238E27FC236}">
                <a16:creationId xmlns:a16="http://schemas.microsoft.com/office/drawing/2014/main" id="{B8867B9F-C5C7-4B4B-BA8D-F6B43875E33F}"/>
              </a:ext>
            </a:extLst>
          </p:cNvPr>
          <p:cNvSpPr>
            <a:spLocks noGrp="1"/>
          </p:cNvSpPr>
          <p:nvPr>
            <p:ph type="body" sz="quarter" idx="13"/>
          </p:nvPr>
        </p:nvSpPr>
        <p:spPr>
          <a:xfrm>
            <a:off x="601664" y="5032307"/>
            <a:ext cx="2520950" cy="1181862"/>
          </a:xfrm>
        </p:spPr>
        <p:txBody>
          <a:bodyPr/>
          <a:lstStyle/>
          <a:p>
            <a:r>
              <a:rPr lang="en-US"/>
              <a:t>I need my employees to have speedy and efficient access to the resources required to do their work.</a:t>
            </a:r>
          </a:p>
          <a:p>
            <a:endParaRPr lang="en-US"/>
          </a:p>
          <a:p>
            <a:r>
              <a:rPr lang="en-US"/>
              <a:t>I want authorized business users to manage and request access.</a:t>
            </a:r>
          </a:p>
        </p:txBody>
      </p:sp>
      <p:sp>
        <p:nvSpPr>
          <p:cNvPr id="4" name="Text Placeholder 3">
            <a:extLst>
              <a:ext uri="{FF2B5EF4-FFF2-40B4-BE49-F238E27FC236}">
                <a16:creationId xmlns:a16="http://schemas.microsoft.com/office/drawing/2014/main" id="{7A4E474C-E39B-334F-AE27-3309D316DCD1}"/>
              </a:ext>
            </a:extLst>
          </p:cNvPr>
          <p:cNvSpPr>
            <a:spLocks noGrp="1"/>
          </p:cNvSpPr>
          <p:nvPr>
            <p:ph type="body" sz="quarter" idx="12"/>
          </p:nvPr>
        </p:nvSpPr>
        <p:spPr>
          <a:xfrm>
            <a:off x="601664" y="4633637"/>
            <a:ext cx="2520950" cy="215444"/>
          </a:xfrm>
        </p:spPr>
        <p:txBody>
          <a:bodyPr/>
          <a:lstStyle/>
          <a:p>
            <a:r>
              <a:rPr lang="en-US"/>
              <a:t>Business Manager</a:t>
            </a:r>
          </a:p>
        </p:txBody>
      </p:sp>
      <p:sp>
        <p:nvSpPr>
          <p:cNvPr id="3" name="Text Placeholder 2">
            <a:extLst>
              <a:ext uri="{FF2B5EF4-FFF2-40B4-BE49-F238E27FC236}">
                <a16:creationId xmlns:a16="http://schemas.microsoft.com/office/drawing/2014/main" id="{97039C4B-0160-3149-8CBD-3EB8E19D8730}"/>
              </a:ext>
            </a:extLst>
          </p:cNvPr>
          <p:cNvSpPr>
            <a:spLocks noGrp="1"/>
          </p:cNvSpPr>
          <p:nvPr>
            <p:ph type="body" sz="quarter" idx="11"/>
          </p:nvPr>
        </p:nvSpPr>
        <p:spPr>
          <a:xfrm>
            <a:off x="601664" y="4269053"/>
            <a:ext cx="2520950" cy="276999"/>
          </a:xfrm>
        </p:spPr>
        <p:txBody>
          <a:bodyPr/>
          <a:lstStyle/>
          <a:p>
            <a:r>
              <a:rPr lang="en-US"/>
              <a:t>Jeevan</a:t>
            </a:r>
          </a:p>
        </p:txBody>
      </p:sp>
      <p:pic>
        <p:nvPicPr>
          <p:cNvPr id="22" name="Picture Placeholder 21" descr="Employee Headshot">
            <a:extLst>
              <a:ext uri="{FF2B5EF4-FFF2-40B4-BE49-F238E27FC236}">
                <a16:creationId xmlns:a16="http://schemas.microsoft.com/office/drawing/2014/main" id="{461CE1ED-83C3-344B-B5D3-B9A625D9ACCA}"/>
              </a:ext>
            </a:extLst>
          </p:cNvPr>
          <p:cNvPicPr>
            <a:picLocks noGrp="1" noChangeAspect="1"/>
          </p:cNvPicPr>
          <p:nvPr>
            <p:ph type="pic" sz="quarter" idx="23"/>
          </p:nvPr>
        </p:nvPicPr>
        <p:blipFill>
          <a:blip r:embed="rId6"/>
          <a:srcRect/>
          <a:stretch/>
        </p:blipFill>
        <p:spPr>
          <a:xfrm>
            <a:off x="774200" y="1646121"/>
            <a:ext cx="2160000" cy="2160000"/>
          </a:xfrm>
        </p:spPr>
      </p:pic>
      <p:sp>
        <p:nvSpPr>
          <p:cNvPr id="2" name="Title 1">
            <a:extLst>
              <a:ext uri="{FF2B5EF4-FFF2-40B4-BE49-F238E27FC236}">
                <a16:creationId xmlns:a16="http://schemas.microsoft.com/office/drawing/2014/main" id="{70283C3B-A465-3A49-9A34-8F1977B09EED}"/>
              </a:ext>
            </a:extLst>
          </p:cNvPr>
          <p:cNvSpPr>
            <a:spLocks noGrp="1"/>
          </p:cNvSpPr>
          <p:nvPr>
            <p:ph type="title"/>
          </p:nvPr>
        </p:nvSpPr>
        <p:spPr/>
        <p:txBody>
          <a:bodyPr/>
          <a:lstStyle/>
          <a:p>
            <a:r>
              <a:rPr lang="en-US"/>
              <a:t>Meet Contoso</a:t>
            </a:r>
          </a:p>
        </p:txBody>
      </p:sp>
    </p:spTree>
    <p:extLst>
      <p:ext uri="{BB962C8B-B14F-4D97-AF65-F5344CB8AC3E}">
        <p14:creationId xmlns:p14="http://schemas.microsoft.com/office/powerpoint/2010/main" val="32282963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404233A-30C1-FF4E-8EA7-ED3B71E2F44D}"/>
              </a:ext>
            </a:extLst>
          </p:cNvPr>
          <p:cNvSpPr>
            <a:spLocks noGrp="1"/>
          </p:cNvSpPr>
          <p:nvPr>
            <p:ph type="body" sz="quarter" idx="16"/>
          </p:nvPr>
        </p:nvSpPr>
        <p:spPr>
          <a:xfrm>
            <a:off x="7192963" y="5055854"/>
            <a:ext cx="3835400" cy="738664"/>
          </a:xfrm>
        </p:spPr>
        <p:txBody>
          <a:bodyPr/>
          <a:lstStyle/>
          <a:p>
            <a:r>
              <a:rPr lang="en-US"/>
              <a:t>Joe reports to Megan and will focus on her requirements around automation. Their main customers are the business, so Jeevan's requirements are equally important for him.</a:t>
            </a:r>
          </a:p>
        </p:txBody>
      </p:sp>
      <p:sp>
        <p:nvSpPr>
          <p:cNvPr id="7" name="Text Placeholder 6">
            <a:extLst>
              <a:ext uri="{FF2B5EF4-FFF2-40B4-BE49-F238E27FC236}">
                <a16:creationId xmlns:a16="http://schemas.microsoft.com/office/drawing/2014/main" id="{3742E7DF-267D-A942-B1B2-EB318197700B}"/>
              </a:ext>
            </a:extLst>
          </p:cNvPr>
          <p:cNvSpPr>
            <a:spLocks noGrp="1"/>
          </p:cNvSpPr>
          <p:nvPr>
            <p:ph type="body" sz="quarter" idx="15"/>
          </p:nvPr>
        </p:nvSpPr>
        <p:spPr/>
        <p:txBody>
          <a:bodyPr/>
          <a:lstStyle/>
          <a:p>
            <a:r>
              <a:rPr lang="en-US"/>
              <a:t>Identity Architect</a:t>
            </a:r>
          </a:p>
        </p:txBody>
      </p:sp>
      <p:sp>
        <p:nvSpPr>
          <p:cNvPr id="6" name="Text Placeholder 5">
            <a:extLst>
              <a:ext uri="{FF2B5EF4-FFF2-40B4-BE49-F238E27FC236}">
                <a16:creationId xmlns:a16="http://schemas.microsoft.com/office/drawing/2014/main" id="{C331D8A9-18E9-1446-86B4-023553074605}"/>
              </a:ext>
            </a:extLst>
          </p:cNvPr>
          <p:cNvSpPr>
            <a:spLocks noGrp="1"/>
          </p:cNvSpPr>
          <p:nvPr>
            <p:ph type="body" sz="quarter" idx="14"/>
          </p:nvPr>
        </p:nvSpPr>
        <p:spPr/>
        <p:txBody>
          <a:bodyPr/>
          <a:lstStyle/>
          <a:p>
            <a:r>
              <a:rPr lang="en-US"/>
              <a:t>Joe</a:t>
            </a:r>
          </a:p>
        </p:txBody>
      </p:sp>
      <p:pic>
        <p:nvPicPr>
          <p:cNvPr id="20" name="Picture Placeholder 19">
            <a:extLst>
              <a:ext uri="{FF2B5EF4-FFF2-40B4-BE49-F238E27FC236}">
                <a16:creationId xmlns:a16="http://schemas.microsoft.com/office/drawing/2014/main" id="{D953196C-2413-044F-A1D6-BE71449C28AD}"/>
              </a:ext>
            </a:extLst>
          </p:cNvPr>
          <p:cNvPicPr>
            <a:picLocks noGrp="1" noChangeAspect="1"/>
          </p:cNvPicPr>
          <p:nvPr>
            <p:ph type="pic" sz="quarter" idx="18"/>
          </p:nvPr>
        </p:nvPicPr>
        <p:blipFill>
          <a:blip r:embed="rId3"/>
          <a:srcRect/>
          <a:stretch/>
        </p:blipFill>
        <p:spPr>
          <a:xfrm>
            <a:off x="5314950" y="4325358"/>
            <a:ext cx="1576800" cy="1512275"/>
          </a:xfrm>
        </p:spPr>
      </p:pic>
      <p:sp>
        <p:nvSpPr>
          <p:cNvPr id="5" name="Text Placeholder 4">
            <a:extLst>
              <a:ext uri="{FF2B5EF4-FFF2-40B4-BE49-F238E27FC236}">
                <a16:creationId xmlns:a16="http://schemas.microsoft.com/office/drawing/2014/main" id="{50EF7C9C-E28E-5445-8F40-1ED7B2B3A98C}"/>
              </a:ext>
            </a:extLst>
          </p:cNvPr>
          <p:cNvSpPr>
            <a:spLocks noGrp="1"/>
          </p:cNvSpPr>
          <p:nvPr>
            <p:ph type="body" sz="quarter" idx="13"/>
          </p:nvPr>
        </p:nvSpPr>
        <p:spPr>
          <a:xfrm>
            <a:off x="7192963" y="2200939"/>
            <a:ext cx="3835399" cy="553998"/>
          </a:xfrm>
        </p:spPr>
        <p:txBody>
          <a:bodyPr/>
          <a:lstStyle/>
          <a:p>
            <a:r>
              <a:rPr lang="en-US"/>
              <a:t>Lynne reports to Franklin but is also part of Nestor's compliance v-team. She will make sure that Nestor's and Franklin's requirements are met.</a:t>
            </a:r>
            <a:endParaRPr lang="en-US">
              <a:latin typeface="Segoe UI" panose="020B0502040204020203" pitchFamily="34" charset="0"/>
            </a:endParaRPr>
          </a:p>
        </p:txBody>
      </p:sp>
      <p:sp>
        <p:nvSpPr>
          <p:cNvPr id="4" name="Text Placeholder 3">
            <a:extLst>
              <a:ext uri="{FF2B5EF4-FFF2-40B4-BE49-F238E27FC236}">
                <a16:creationId xmlns:a16="http://schemas.microsoft.com/office/drawing/2014/main" id="{DC3EE3E9-3CDB-1140-9929-C6FA41835A90}"/>
              </a:ext>
            </a:extLst>
          </p:cNvPr>
          <p:cNvSpPr>
            <a:spLocks noGrp="1"/>
          </p:cNvSpPr>
          <p:nvPr>
            <p:ph type="body" sz="quarter" idx="12"/>
          </p:nvPr>
        </p:nvSpPr>
        <p:spPr/>
        <p:txBody>
          <a:bodyPr/>
          <a:lstStyle/>
          <a:p>
            <a:r>
              <a:rPr lang="en-US"/>
              <a:t>Cloud Security Architect</a:t>
            </a:r>
          </a:p>
        </p:txBody>
      </p:sp>
      <p:sp>
        <p:nvSpPr>
          <p:cNvPr id="3" name="Text Placeholder 2">
            <a:extLst>
              <a:ext uri="{FF2B5EF4-FFF2-40B4-BE49-F238E27FC236}">
                <a16:creationId xmlns:a16="http://schemas.microsoft.com/office/drawing/2014/main" id="{D2D5D6E4-6B8F-E04E-97F2-F97D7B33081A}"/>
              </a:ext>
            </a:extLst>
          </p:cNvPr>
          <p:cNvSpPr>
            <a:spLocks noGrp="1"/>
          </p:cNvSpPr>
          <p:nvPr>
            <p:ph type="body" sz="quarter" idx="11"/>
          </p:nvPr>
        </p:nvSpPr>
        <p:spPr/>
        <p:txBody>
          <a:bodyPr/>
          <a:lstStyle/>
          <a:p>
            <a:r>
              <a:rPr lang="en-US"/>
              <a:t>Lynne</a:t>
            </a:r>
          </a:p>
        </p:txBody>
      </p:sp>
      <p:pic>
        <p:nvPicPr>
          <p:cNvPr id="18" name="Picture Placeholder 17" descr="Employee Headshot">
            <a:extLst>
              <a:ext uri="{FF2B5EF4-FFF2-40B4-BE49-F238E27FC236}">
                <a16:creationId xmlns:a16="http://schemas.microsoft.com/office/drawing/2014/main" id="{D37984C8-873D-6347-A136-27C9C5B2524F}"/>
              </a:ext>
            </a:extLst>
          </p:cNvPr>
          <p:cNvPicPr>
            <a:picLocks noGrp="1" noChangeAspect="1"/>
          </p:cNvPicPr>
          <p:nvPr>
            <p:ph type="pic" sz="quarter" idx="17"/>
          </p:nvPr>
        </p:nvPicPr>
        <p:blipFill>
          <a:blip r:embed="rId4"/>
          <a:srcRect/>
          <a:stretch/>
        </p:blipFill>
        <p:spPr>
          <a:xfrm>
            <a:off x="5314950" y="1436687"/>
            <a:ext cx="1576800" cy="1576800"/>
          </a:xfrm>
        </p:spPr>
      </p:pic>
      <p:sp>
        <p:nvSpPr>
          <p:cNvPr id="2" name="Title 1">
            <a:extLst>
              <a:ext uri="{FF2B5EF4-FFF2-40B4-BE49-F238E27FC236}">
                <a16:creationId xmlns:a16="http://schemas.microsoft.com/office/drawing/2014/main" id="{9A249FD9-3FD9-694C-AEFA-9153322D9F3F}"/>
              </a:ext>
            </a:extLst>
          </p:cNvPr>
          <p:cNvSpPr>
            <a:spLocks noGrp="1"/>
          </p:cNvSpPr>
          <p:nvPr>
            <p:ph type="title"/>
          </p:nvPr>
        </p:nvSpPr>
        <p:spPr/>
        <p:txBody>
          <a:bodyPr/>
          <a:lstStyle/>
          <a:p>
            <a:r>
              <a:rPr lang="en-US">
                <a:cs typeface="Segoe UI"/>
              </a:rPr>
              <a:t>Contoso’s Hero team</a:t>
            </a:r>
            <a:br>
              <a:rPr lang="en-US"/>
            </a:br>
            <a:br>
              <a:rPr lang="en-US"/>
            </a:br>
            <a:r>
              <a:rPr lang="en-US" sz="2400">
                <a:latin typeface="+mn-lt"/>
                <a:cs typeface="Segoe UI"/>
              </a:rPr>
              <a:t>Their assignment: </a:t>
            </a:r>
            <a:r>
              <a:rPr lang="en-US" sz="2400" i="1">
                <a:latin typeface="+mn-lt"/>
                <a:cs typeface="Segoe UI"/>
              </a:rPr>
              <a:t>Identify a comprehensive identity governance solution, to ensure the right access for the right users at the right time.</a:t>
            </a:r>
            <a:br>
              <a:rPr lang="en-US" sz="2400">
                <a:latin typeface="+mn-lt"/>
              </a:rPr>
            </a:br>
            <a:endParaRPr lang="en-US">
              <a:latin typeface="+mn-lt"/>
            </a:endParaRPr>
          </a:p>
        </p:txBody>
      </p:sp>
    </p:spTree>
    <p:extLst>
      <p:ext uri="{BB962C8B-B14F-4D97-AF65-F5344CB8AC3E}">
        <p14:creationId xmlns:p14="http://schemas.microsoft.com/office/powerpoint/2010/main" val="8622989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2C74-590C-4C7A-A5B4-E7E8B24597EA}"/>
              </a:ext>
            </a:extLst>
          </p:cNvPr>
          <p:cNvSpPr>
            <a:spLocks noGrp="1"/>
          </p:cNvSpPr>
          <p:nvPr>
            <p:ph type="title"/>
          </p:nvPr>
        </p:nvSpPr>
        <p:spPr/>
        <p:txBody>
          <a:bodyPr/>
          <a:lstStyle/>
          <a:p>
            <a:r>
              <a:rPr lang="en-US"/>
              <a:t>What is Azure AD Identity Governance?</a:t>
            </a:r>
          </a:p>
        </p:txBody>
      </p:sp>
      <p:sp>
        <p:nvSpPr>
          <p:cNvPr id="3" name="Freeform 127">
            <a:extLst>
              <a:ext uri="{FF2B5EF4-FFF2-40B4-BE49-F238E27FC236}">
                <a16:creationId xmlns:a16="http://schemas.microsoft.com/office/drawing/2014/main" id="{B3A52507-138C-412D-AAD5-582B03C51BE5}"/>
              </a:ext>
            </a:extLst>
          </p:cNvPr>
          <p:cNvSpPr/>
          <p:nvPr/>
        </p:nvSpPr>
        <p:spPr>
          <a:xfrm rot="9900000">
            <a:off x="2070796" y="4076643"/>
            <a:ext cx="172837" cy="84031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 name="connsiteX0" fmla="*/ 0 w 298763"/>
              <a:gd name="connsiteY0" fmla="*/ 0 h 1043630"/>
              <a:gd name="connsiteX1" fmla="*/ 66768 w 298763"/>
              <a:gd name="connsiteY1" fmla="*/ 99041 h 1043630"/>
              <a:gd name="connsiteX2" fmla="*/ 125926 w 298763"/>
              <a:gd name="connsiteY2" fmla="*/ 203311 h 1043630"/>
              <a:gd name="connsiteX3" fmla="*/ 177078 w 298763"/>
              <a:gd name="connsiteY3" fmla="*/ 312411 h 1043630"/>
              <a:gd name="connsiteX4" fmla="*/ 219821 w 298763"/>
              <a:gd name="connsiteY4" fmla="*/ 425941 h 1043630"/>
              <a:gd name="connsiteX5" fmla="*/ 253760 w 298763"/>
              <a:gd name="connsiteY5" fmla="*/ 543502 h 1043630"/>
              <a:gd name="connsiteX6" fmla="*/ 278496 w 298763"/>
              <a:gd name="connsiteY6" fmla="*/ 664694 h 1043630"/>
              <a:gd name="connsiteX7" fmla="*/ 293628 w 298763"/>
              <a:gd name="connsiteY7" fmla="*/ 789117 h 1043630"/>
              <a:gd name="connsiteX8" fmla="*/ 298763 w 298763"/>
              <a:gd name="connsiteY8" fmla="*/ 916375 h 1043630"/>
              <a:gd name="connsiteX9" fmla="*/ 293628 w 298763"/>
              <a:gd name="connsiteY9" fmla="*/ 1043630 h 1043630"/>
              <a:gd name="connsiteX0" fmla="*/ 0 w 231995"/>
              <a:gd name="connsiteY0" fmla="*/ 0 h 944589"/>
              <a:gd name="connsiteX1" fmla="*/ 59158 w 231995"/>
              <a:gd name="connsiteY1" fmla="*/ 104270 h 944589"/>
              <a:gd name="connsiteX2" fmla="*/ 110310 w 231995"/>
              <a:gd name="connsiteY2" fmla="*/ 213370 h 944589"/>
              <a:gd name="connsiteX3" fmla="*/ 153053 w 231995"/>
              <a:gd name="connsiteY3" fmla="*/ 326900 h 944589"/>
              <a:gd name="connsiteX4" fmla="*/ 186992 w 231995"/>
              <a:gd name="connsiteY4" fmla="*/ 444461 h 944589"/>
              <a:gd name="connsiteX5" fmla="*/ 211728 w 231995"/>
              <a:gd name="connsiteY5" fmla="*/ 565653 h 944589"/>
              <a:gd name="connsiteX6" fmla="*/ 226860 w 231995"/>
              <a:gd name="connsiteY6" fmla="*/ 690076 h 944589"/>
              <a:gd name="connsiteX7" fmla="*/ 231995 w 231995"/>
              <a:gd name="connsiteY7" fmla="*/ 817334 h 944589"/>
              <a:gd name="connsiteX8" fmla="*/ 226860 w 231995"/>
              <a:gd name="connsiteY8" fmla="*/ 944589 h 944589"/>
              <a:gd name="connsiteX0" fmla="*/ 0 w 172837"/>
              <a:gd name="connsiteY0" fmla="*/ 0 h 840319"/>
              <a:gd name="connsiteX1" fmla="*/ 51152 w 172837"/>
              <a:gd name="connsiteY1" fmla="*/ 109100 h 840319"/>
              <a:gd name="connsiteX2" fmla="*/ 93895 w 172837"/>
              <a:gd name="connsiteY2" fmla="*/ 222630 h 840319"/>
              <a:gd name="connsiteX3" fmla="*/ 127834 w 172837"/>
              <a:gd name="connsiteY3" fmla="*/ 340191 h 840319"/>
              <a:gd name="connsiteX4" fmla="*/ 152570 w 172837"/>
              <a:gd name="connsiteY4" fmla="*/ 461383 h 840319"/>
              <a:gd name="connsiteX5" fmla="*/ 167702 w 172837"/>
              <a:gd name="connsiteY5" fmla="*/ 585806 h 840319"/>
              <a:gd name="connsiteX6" fmla="*/ 172837 w 172837"/>
              <a:gd name="connsiteY6" fmla="*/ 713064 h 840319"/>
              <a:gd name="connsiteX7" fmla="*/ 167702 w 172837"/>
              <a:gd name="connsiteY7" fmla="*/ 840319 h 84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837" h="840319">
                <a:moveTo>
                  <a:pt x="0" y="0"/>
                </a:moveTo>
                <a:lnTo>
                  <a:pt x="51152" y="109100"/>
                </a:lnTo>
                <a:lnTo>
                  <a:pt x="93895" y="222630"/>
                </a:lnTo>
                <a:lnTo>
                  <a:pt x="127834" y="340191"/>
                </a:lnTo>
                <a:lnTo>
                  <a:pt x="152570" y="461383"/>
                </a:lnTo>
                <a:lnTo>
                  <a:pt x="167702" y="585806"/>
                </a:lnTo>
                <a:lnTo>
                  <a:pt x="172837" y="713064"/>
                </a:lnTo>
                <a:lnTo>
                  <a:pt x="167702" y="84031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4" name="Freeform 125">
            <a:extLst>
              <a:ext uri="{FF2B5EF4-FFF2-40B4-BE49-F238E27FC236}">
                <a16:creationId xmlns:a16="http://schemas.microsoft.com/office/drawing/2014/main" id="{5B6A67D3-94B6-4047-B1B0-BE6C5048EF36}"/>
              </a:ext>
            </a:extLst>
          </p:cNvPr>
          <p:cNvSpPr/>
          <p:nvPr/>
        </p:nvSpPr>
        <p:spPr>
          <a:xfrm>
            <a:off x="3247315" y="2285472"/>
            <a:ext cx="1500863" cy="635266"/>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799626"/>
              <a:gd name="connsiteY0" fmla="*/ 20308 h 1551641"/>
              <a:gd name="connsiteX1" fmla="*/ 124171 w 1799626"/>
              <a:gd name="connsiteY1" fmla="*/ 5144 h 1551641"/>
              <a:gd name="connsiteX2" fmla="*/ 251169 w 1799626"/>
              <a:gd name="connsiteY2" fmla="*/ 0 h 1551641"/>
              <a:gd name="connsiteX3" fmla="*/ 378165 w 1799626"/>
              <a:gd name="connsiteY3" fmla="*/ 5144 h 1551641"/>
              <a:gd name="connsiteX4" fmla="*/ 502336 w 1799626"/>
              <a:gd name="connsiteY4" fmla="*/ 20308 h 1551641"/>
              <a:gd name="connsiteX5" fmla="*/ 623281 w 1799626"/>
              <a:gd name="connsiteY5" fmla="*/ 45095 h 1551641"/>
              <a:gd name="connsiteX6" fmla="*/ 740602 w 1799626"/>
              <a:gd name="connsiteY6" fmla="*/ 79104 h 1551641"/>
              <a:gd name="connsiteX7" fmla="*/ 853899 w 1799626"/>
              <a:gd name="connsiteY7" fmla="*/ 121936 h 1551641"/>
              <a:gd name="connsiteX8" fmla="*/ 962775 w 1799626"/>
              <a:gd name="connsiteY8" fmla="*/ 173192 h 1551641"/>
              <a:gd name="connsiteX9" fmla="*/ 1066830 w 1799626"/>
              <a:gd name="connsiteY9" fmla="*/ 232474 h 1551641"/>
              <a:gd name="connsiteX10" fmla="*/ 1165668 w 1799626"/>
              <a:gd name="connsiteY10" fmla="*/ 299378 h 1551641"/>
              <a:gd name="connsiteX11" fmla="*/ 1258889 w 1799626"/>
              <a:gd name="connsiteY11" fmla="*/ 373511 h 1551641"/>
              <a:gd name="connsiteX12" fmla="*/ 1346094 w 1799626"/>
              <a:gd name="connsiteY12" fmla="*/ 454468 h 1551641"/>
              <a:gd name="connsiteX13" fmla="*/ 1426885 w 1799626"/>
              <a:gd name="connsiteY13" fmla="*/ 541854 h 1551641"/>
              <a:gd name="connsiteX14" fmla="*/ 1500863 w 1799626"/>
              <a:gd name="connsiteY14" fmla="*/ 635266 h 1551641"/>
              <a:gd name="connsiteX15" fmla="*/ 1567631 w 1799626"/>
              <a:gd name="connsiteY15" fmla="*/ 734307 h 1551641"/>
              <a:gd name="connsiteX16" fmla="*/ 1626789 w 1799626"/>
              <a:gd name="connsiteY16" fmla="*/ 838577 h 1551641"/>
              <a:gd name="connsiteX17" fmla="*/ 1677941 w 1799626"/>
              <a:gd name="connsiteY17" fmla="*/ 947677 h 1551641"/>
              <a:gd name="connsiteX18" fmla="*/ 1720684 w 1799626"/>
              <a:gd name="connsiteY18" fmla="*/ 1061207 h 1551641"/>
              <a:gd name="connsiteX19" fmla="*/ 1754623 w 1799626"/>
              <a:gd name="connsiteY19" fmla="*/ 1178768 h 1551641"/>
              <a:gd name="connsiteX20" fmla="*/ 1779359 w 1799626"/>
              <a:gd name="connsiteY20" fmla="*/ 1299960 h 1551641"/>
              <a:gd name="connsiteX21" fmla="*/ 1794491 w 1799626"/>
              <a:gd name="connsiteY21" fmla="*/ 1424383 h 1551641"/>
              <a:gd name="connsiteX22" fmla="*/ 1799626 w 1799626"/>
              <a:gd name="connsiteY22" fmla="*/ 1551641 h 1551641"/>
              <a:gd name="connsiteX0" fmla="*/ 0 w 1794491"/>
              <a:gd name="connsiteY0" fmla="*/ 20308 h 1424383"/>
              <a:gd name="connsiteX1" fmla="*/ 124171 w 1794491"/>
              <a:gd name="connsiteY1" fmla="*/ 5144 h 1424383"/>
              <a:gd name="connsiteX2" fmla="*/ 251169 w 1794491"/>
              <a:gd name="connsiteY2" fmla="*/ 0 h 1424383"/>
              <a:gd name="connsiteX3" fmla="*/ 378165 w 1794491"/>
              <a:gd name="connsiteY3" fmla="*/ 5144 h 1424383"/>
              <a:gd name="connsiteX4" fmla="*/ 502336 w 1794491"/>
              <a:gd name="connsiteY4" fmla="*/ 20308 h 1424383"/>
              <a:gd name="connsiteX5" fmla="*/ 623281 w 1794491"/>
              <a:gd name="connsiteY5" fmla="*/ 45095 h 1424383"/>
              <a:gd name="connsiteX6" fmla="*/ 740602 w 1794491"/>
              <a:gd name="connsiteY6" fmla="*/ 79104 h 1424383"/>
              <a:gd name="connsiteX7" fmla="*/ 853899 w 1794491"/>
              <a:gd name="connsiteY7" fmla="*/ 121936 h 1424383"/>
              <a:gd name="connsiteX8" fmla="*/ 962775 w 1794491"/>
              <a:gd name="connsiteY8" fmla="*/ 173192 h 1424383"/>
              <a:gd name="connsiteX9" fmla="*/ 1066830 w 1794491"/>
              <a:gd name="connsiteY9" fmla="*/ 232474 h 1424383"/>
              <a:gd name="connsiteX10" fmla="*/ 1165668 w 1794491"/>
              <a:gd name="connsiteY10" fmla="*/ 299378 h 1424383"/>
              <a:gd name="connsiteX11" fmla="*/ 1258889 w 1794491"/>
              <a:gd name="connsiteY11" fmla="*/ 373511 h 1424383"/>
              <a:gd name="connsiteX12" fmla="*/ 1346094 w 1794491"/>
              <a:gd name="connsiteY12" fmla="*/ 454468 h 1424383"/>
              <a:gd name="connsiteX13" fmla="*/ 1426885 w 1794491"/>
              <a:gd name="connsiteY13" fmla="*/ 541854 h 1424383"/>
              <a:gd name="connsiteX14" fmla="*/ 1500863 w 1794491"/>
              <a:gd name="connsiteY14" fmla="*/ 635266 h 1424383"/>
              <a:gd name="connsiteX15" fmla="*/ 1567631 w 1794491"/>
              <a:gd name="connsiteY15" fmla="*/ 734307 h 1424383"/>
              <a:gd name="connsiteX16" fmla="*/ 1626789 w 1794491"/>
              <a:gd name="connsiteY16" fmla="*/ 838577 h 1424383"/>
              <a:gd name="connsiteX17" fmla="*/ 1677941 w 1794491"/>
              <a:gd name="connsiteY17" fmla="*/ 947677 h 1424383"/>
              <a:gd name="connsiteX18" fmla="*/ 1720684 w 1794491"/>
              <a:gd name="connsiteY18" fmla="*/ 1061207 h 1424383"/>
              <a:gd name="connsiteX19" fmla="*/ 1754623 w 1794491"/>
              <a:gd name="connsiteY19" fmla="*/ 1178768 h 1424383"/>
              <a:gd name="connsiteX20" fmla="*/ 1779359 w 1794491"/>
              <a:gd name="connsiteY20" fmla="*/ 1299960 h 1424383"/>
              <a:gd name="connsiteX21" fmla="*/ 1794491 w 1794491"/>
              <a:gd name="connsiteY21" fmla="*/ 1424383 h 1424383"/>
              <a:gd name="connsiteX0" fmla="*/ 0 w 1779359"/>
              <a:gd name="connsiteY0" fmla="*/ 20308 h 1299960"/>
              <a:gd name="connsiteX1" fmla="*/ 124171 w 1779359"/>
              <a:gd name="connsiteY1" fmla="*/ 5144 h 1299960"/>
              <a:gd name="connsiteX2" fmla="*/ 251169 w 1779359"/>
              <a:gd name="connsiteY2" fmla="*/ 0 h 1299960"/>
              <a:gd name="connsiteX3" fmla="*/ 378165 w 1779359"/>
              <a:gd name="connsiteY3" fmla="*/ 5144 h 1299960"/>
              <a:gd name="connsiteX4" fmla="*/ 502336 w 1779359"/>
              <a:gd name="connsiteY4" fmla="*/ 20308 h 1299960"/>
              <a:gd name="connsiteX5" fmla="*/ 623281 w 1779359"/>
              <a:gd name="connsiteY5" fmla="*/ 45095 h 1299960"/>
              <a:gd name="connsiteX6" fmla="*/ 740602 w 1779359"/>
              <a:gd name="connsiteY6" fmla="*/ 79104 h 1299960"/>
              <a:gd name="connsiteX7" fmla="*/ 853899 w 1779359"/>
              <a:gd name="connsiteY7" fmla="*/ 121936 h 1299960"/>
              <a:gd name="connsiteX8" fmla="*/ 962775 w 1779359"/>
              <a:gd name="connsiteY8" fmla="*/ 173192 h 1299960"/>
              <a:gd name="connsiteX9" fmla="*/ 1066830 w 1779359"/>
              <a:gd name="connsiteY9" fmla="*/ 232474 h 1299960"/>
              <a:gd name="connsiteX10" fmla="*/ 1165668 w 1779359"/>
              <a:gd name="connsiteY10" fmla="*/ 299378 h 1299960"/>
              <a:gd name="connsiteX11" fmla="*/ 1258889 w 1779359"/>
              <a:gd name="connsiteY11" fmla="*/ 373511 h 1299960"/>
              <a:gd name="connsiteX12" fmla="*/ 1346094 w 1779359"/>
              <a:gd name="connsiteY12" fmla="*/ 454468 h 1299960"/>
              <a:gd name="connsiteX13" fmla="*/ 1426885 w 1779359"/>
              <a:gd name="connsiteY13" fmla="*/ 541854 h 1299960"/>
              <a:gd name="connsiteX14" fmla="*/ 1500863 w 1779359"/>
              <a:gd name="connsiteY14" fmla="*/ 635266 h 1299960"/>
              <a:gd name="connsiteX15" fmla="*/ 1567631 w 1779359"/>
              <a:gd name="connsiteY15" fmla="*/ 734307 h 1299960"/>
              <a:gd name="connsiteX16" fmla="*/ 1626789 w 1779359"/>
              <a:gd name="connsiteY16" fmla="*/ 838577 h 1299960"/>
              <a:gd name="connsiteX17" fmla="*/ 1677941 w 1779359"/>
              <a:gd name="connsiteY17" fmla="*/ 947677 h 1299960"/>
              <a:gd name="connsiteX18" fmla="*/ 1720684 w 1779359"/>
              <a:gd name="connsiteY18" fmla="*/ 1061207 h 1299960"/>
              <a:gd name="connsiteX19" fmla="*/ 1754623 w 1779359"/>
              <a:gd name="connsiteY19" fmla="*/ 1178768 h 1299960"/>
              <a:gd name="connsiteX20" fmla="*/ 1779359 w 1779359"/>
              <a:gd name="connsiteY20" fmla="*/ 1299960 h 1299960"/>
              <a:gd name="connsiteX0" fmla="*/ 0 w 1754623"/>
              <a:gd name="connsiteY0" fmla="*/ 20308 h 1178768"/>
              <a:gd name="connsiteX1" fmla="*/ 124171 w 1754623"/>
              <a:gd name="connsiteY1" fmla="*/ 5144 h 1178768"/>
              <a:gd name="connsiteX2" fmla="*/ 251169 w 1754623"/>
              <a:gd name="connsiteY2" fmla="*/ 0 h 1178768"/>
              <a:gd name="connsiteX3" fmla="*/ 378165 w 1754623"/>
              <a:gd name="connsiteY3" fmla="*/ 5144 h 1178768"/>
              <a:gd name="connsiteX4" fmla="*/ 502336 w 1754623"/>
              <a:gd name="connsiteY4" fmla="*/ 20308 h 1178768"/>
              <a:gd name="connsiteX5" fmla="*/ 623281 w 1754623"/>
              <a:gd name="connsiteY5" fmla="*/ 45095 h 1178768"/>
              <a:gd name="connsiteX6" fmla="*/ 740602 w 1754623"/>
              <a:gd name="connsiteY6" fmla="*/ 79104 h 1178768"/>
              <a:gd name="connsiteX7" fmla="*/ 853899 w 1754623"/>
              <a:gd name="connsiteY7" fmla="*/ 121936 h 1178768"/>
              <a:gd name="connsiteX8" fmla="*/ 962775 w 1754623"/>
              <a:gd name="connsiteY8" fmla="*/ 173192 h 1178768"/>
              <a:gd name="connsiteX9" fmla="*/ 1066830 w 1754623"/>
              <a:gd name="connsiteY9" fmla="*/ 232474 h 1178768"/>
              <a:gd name="connsiteX10" fmla="*/ 1165668 w 1754623"/>
              <a:gd name="connsiteY10" fmla="*/ 299378 h 1178768"/>
              <a:gd name="connsiteX11" fmla="*/ 1258889 w 1754623"/>
              <a:gd name="connsiteY11" fmla="*/ 373511 h 1178768"/>
              <a:gd name="connsiteX12" fmla="*/ 1346094 w 1754623"/>
              <a:gd name="connsiteY12" fmla="*/ 454468 h 1178768"/>
              <a:gd name="connsiteX13" fmla="*/ 1426885 w 1754623"/>
              <a:gd name="connsiteY13" fmla="*/ 541854 h 1178768"/>
              <a:gd name="connsiteX14" fmla="*/ 1500863 w 1754623"/>
              <a:gd name="connsiteY14" fmla="*/ 635266 h 1178768"/>
              <a:gd name="connsiteX15" fmla="*/ 1567631 w 1754623"/>
              <a:gd name="connsiteY15" fmla="*/ 734307 h 1178768"/>
              <a:gd name="connsiteX16" fmla="*/ 1626789 w 1754623"/>
              <a:gd name="connsiteY16" fmla="*/ 838577 h 1178768"/>
              <a:gd name="connsiteX17" fmla="*/ 1677941 w 1754623"/>
              <a:gd name="connsiteY17" fmla="*/ 947677 h 1178768"/>
              <a:gd name="connsiteX18" fmla="*/ 1720684 w 1754623"/>
              <a:gd name="connsiteY18" fmla="*/ 1061207 h 1178768"/>
              <a:gd name="connsiteX19" fmla="*/ 1754623 w 1754623"/>
              <a:gd name="connsiteY19" fmla="*/ 1178768 h 1178768"/>
              <a:gd name="connsiteX0" fmla="*/ 0 w 1720684"/>
              <a:gd name="connsiteY0" fmla="*/ 20308 h 1061207"/>
              <a:gd name="connsiteX1" fmla="*/ 124171 w 1720684"/>
              <a:gd name="connsiteY1" fmla="*/ 5144 h 1061207"/>
              <a:gd name="connsiteX2" fmla="*/ 251169 w 1720684"/>
              <a:gd name="connsiteY2" fmla="*/ 0 h 1061207"/>
              <a:gd name="connsiteX3" fmla="*/ 378165 w 1720684"/>
              <a:gd name="connsiteY3" fmla="*/ 5144 h 1061207"/>
              <a:gd name="connsiteX4" fmla="*/ 502336 w 1720684"/>
              <a:gd name="connsiteY4" fmla="*/ 20308 h 1061207"/>
              <a:gd name="connsiteX5" fmla="*/ 623281 w 1720684"/>
              <a:gd name="connsiteY5" fmla="*/ 45095 h 1061207"/>
              <a:gd name="connsiteX6" fmla="*/ 740602 w 1720684"/>
              <a:gd name="connsiteY6" fmla="*/ 79104 h 1061207"/>
              <a:gd name="connsiteX7" fmla="*/ 853899 w 1720684"/>
              <a:gd name="connsiteY7" fmla="*/ 121936 h 1061207"/>
              <a:gd name="connsiteX8" fmla="*/ 962775 w 1720684"/>
              <a:gd name="connsiteY8" fmla="*/ 173192 h 1061207"/>
              <a:gd name="connsiteX9" fmla="*/ 1066830 w 1720684"/>
              <a:gd name="connsiteY9" fmla="*/ 232474 h 1061207"/>
              <a:gd name="connsiteX10" fmla="*/ 1165668 w 1720684"/>
              <a:gd name="connsiteY10" fmla="*/ 299378 h 1061207"/>
              <a:gd name="connsiteX11" fmla="*/ 1258889 w 1720684"/>
              <a:gd name="connsiteY11" fmla="*/ 373511 h 1061207"/>
              <a:gd name="connsiteX12" fmla="*/ 1346094 w 1720684"/>
              <a:gd name="connsiteY12" fmla="*/ 454468 h 1061207"/>
              <a:gd name="connsiteX13" fmla="*/ 1426885 w 1720684"/>
              <a:gd name="connsiteY13" fmla="*/ 541854 h 1061207"/>
              <a:gd name="connsiteX14" fmla="*/ 1500863 w 1720684"/>
              <a:gd name="connsiteY14" fmla="*/ 635266 h 1061207"/>
              <a:gd name="connsiteX15" fmla="*/ 1567631 w 1720684"/>
              <a:gd name="connsiteY15" fmla="*/ 734307 h 1061207"/>
              <a:gd name="connsiteX16" fmla="*/ 1626789 w 1720684"/>
              <a:gd name="connsiteY16" fmla="*/ 838577 h 1061207"/>
              <a:gd name="connsiteX17" fmla="*/ 1677941 w 1720684"/>
              <a:gd name="connsiteY17" fmla="*/ 947677 h 1061207"/>
              <a:gd name="connsiteX18" fmla="*/ 1720684 w 1720684"/>
              <a:gd name="connsiteY18" fmla="*/ 1061207 h 1061207"/>
              <a:gd name="connsiteX0" fmla="*/ 0 w 1677941"/>
              <a:gd name="connsiteY0" fmla="*/ 20308 h 947677"/>
              <a:gd name="connsiteX1" fmla="*/ 124171 w 1677941"/>
              <a:gd name="connsiteY1" fmla="*/ 5144 h 947677"/>
              <a:gd name="connsiteX2" fmla="*/ 251169 w 1677941"/>
              <a:gd name="connsiteY2" fmla="*/ 0 h 947677"/>
              <a:gd name="connsiteX3" fmla="*/ 378165 w 1677941"/>
              <a:gd name="connsiteY3" fmla="*/ 5144 h 947677"/>
              <a:gd name="connsiteX4" fmla="*/ 502336 w 1677941"/>
              <a:gd name="connsiteY4" fmla="*/ 20308 h 947677"/>
              <a:gd name="connsiteX5" fmla="*/ 623281 w 1677941"/>
              <a:gd name="connsiteY5" fmla="*/ 45095 h 947677"/>
              <a:gd name="connsiteX6" fmla="*/ 740602 w 1677941"/>
              <a:gd name="connsiteY6" fmla="*/ 79104 h 947677"/>
              <a:gd name="connsiteX7" fmla="*/ 853899 w 1677941"/>
              <a:gd name="connsiteY7" fmla="*/ 121936 h 947677"/>
              <a:gd name="connsiteX8" fmla="*/ 962775 w 1677941"/>
              <a:gd name="connsiteY8" fmla="*/ 173192 h 947677"/>
              <a:gd name="connsiteX9" fmla="*/ 1066830 w 1677941"/>
              <a:gd name="connsiteY9" fmla="*/ 232474 h 947677"/>
              <a:gd name="connsiteX10" fmla="*/ 1165668 w 1677941"/>
              <a:gd name="connsiteY10" fmla="*/ 299378 h 947677"/>
              <a:gd name="connsiteX11" fmla="*/ 1258889 w 1677941"/>
              <a:gd name="connsiteY11" fmla="*/ 373511 h 947677"/>
              <a:gd name="connsiteX12" fmla="*/ 1346094 w 1677941"/>
              <a:gd name="connsiteY12" fmla="*/ 454468 h 947677"/>
              <a:gd name="connsiteX13" fmla="*/ 1426885 w 1677941"/>
              <a:gd name="connsiteY13" fmla="*/ 541854 h 947677"/>
              <a:gd name="connsiteX14" fmla="*/ 1500863 w 1677941"/>
              <a:gd name="connsiteY14" fmla="*/ 635266 h 947677"/>
              <a:gd name="connsiteX15" fmla="*/ 1567631 w 1677941"/>
              <a:gd name="connsiteY15" fmla="*/ 734307 h 947677"/>
              <a:gd name="connsiteX16" fmla="*/ 1626789 w 1677941"/>
              <a:gd name="connsiteY16" fmla="*/ 838577 h 947677"/>
              <a:gd name="connsiteX17" fmla="*/ 1677941 w 1677941"/>
              <a:gd name="connsiteY17" fmla="*/ 947677 h 947677"/>
              <a:gd name="connsiteX0" fmla="*/ 0 w 1626789"/>
              <a:gd name="connsiteY0" fmla="*/ 20308 h 838577"/>
              <a:gd name="connsiteX1" fmla="*/ 124171 w 1626789"/>
              <a:gd name="connsiteY1" fmla="*/ 5144 h 838577"/>
              <a:gd name="connsiteX2" fmla="*/ 251169 w 1626789"/>
              <a:gd name="connsiteY2" fmla="*/ 0 h 838577"/>
              <a:gd name="connsiteX3" fmla="*/ 378165 w 1626789"/>
              <a:gd name="connsiteY3" fmla="*/ 5144 h 838577"/>
              <a:gd name="connsiteX4" fmla="*/ 502336 w 1626789"/>
              <a:gd name="connsiteY4" fmla="*/ 20308 h 838577"/>
              <a:gd name="connsiteX5" fmla="*/ 623281 w 1626789"/>
              <a:gd name="connsiteY5" fmla="*/ 45095 h 838577"/>
              <a:gd name="connsiteX6" fmla="*/ 740602 w 1626789"/>
              <a:gd name="connsiteY6" fmla="*/ 79104 h 838577"/>
              <a:gd name="connsiteX7" fmla="*/ 853899 w 1626789"/>
              <a:gd name="connsiteY7" fmla="*/ 121936 h 838577"/>
              <a:gd name="connsiteX8" fmla="*/ 962775 w 1626789"/>
              <a:gd name="connsiteY8" fmla="*/ 173192 h 838577"/>
              <a:gd name="connsiteX9" fmla="*/ 1066830 w 1626789"/>
              <a:gd name="connsiteY9" fmla="*/ 232474 h 838577"/>
              <a:gd name="connsiteX10" fmla="*/ 1165668 w 1626789"/>
              <a:gd name="connsiteY10" fmla="*/ 299378 h 838577"/>
              <a:gd name="connsiteX11" fmla="*/ 1258889 w 1626789"/>
              <a:gd name="connsiteY11" fmla="*/ 373511 h 838577"/>
              <a:gd name="connsiteX12" fmla="*/ 1346094 w 1626789"/>
              <a:gd name="connsiteY12" fmla="*/ 454468 h 838577"/>
              <a:gd name="connsiteX13" fmla="*/ 1426885 w 1626789"/>
              <a:gd name="connsiteY13" fmla="*/ 541854 h 838577"/>
              <a:gd name="connsiteX14" fmla="*/ 1500863 w 1626789"/>
              <a:gd name="connsiteY14" fmla="*/ 635266 h 838577"/>
              <a:gd name="connsiteX15" fmla="*/ 1567631 w 1626789"/>
              <a:gd name="connsiteY15" fmla="*/ 734307 h 838577"/>
              <a:gd name="connsiteX16" fmla="*/ 1626789 w 1626789"/>
              <a:gd name="connsiteY16" fmla="*/ 838577 h 838577"/>
              <a:gd name="connsiteX0" fmla="*/ 0 w 1567631"/>
              <a:gd name="connsiteY0" fmla="*/ 20308 h 734307"/>
              <a:gd name="connsiteX1" fmla="*/ 124171 w 1567631"/>
              <a:gd name="connsiteY1" fmla="*/ 5144 h 734307"/>
              <a:gd name="connsiteX2" fmla="*/ 251169 w 1567631"/>
              <a:gd name="connsiteY2" fmla="*/ 0 h 734307"/>
              <a:gd name="connsiteX3" fmla="*/ 378165 w 1567631"/>
              <a:gd name="connsiteY3" fmla="*/ 5144 h 734307"/>
              <a:gd name="connsiteX4" fmla="*/ 502336 w 1567631"/>
              <a:gd name="connsiteY4" fmla="*/ 20308 h 734307"/>
              <a:gd name="connsiteX5" fmla="*/ 623281 w 1567631"/>
              <a:gd name="connsiteY5" fmla="*/ 45095 h 734307"/>
              <a:gd name="connsiteX6" fmla="*/ 740602 w 1567631"/>
              <a:gd name="connsiteY6" fmla="*/ 79104 h 734307"/>
              <a:gd name="connsiteX7" fmla="*/ 853899 w 1567631"/>
              <a:gd name="connsiteY7" fmla="*/ 121936 h 734307"/>
              <a:gd name="connsiteX8" fmla="*/ 962775 w 1567631"/>
              <a:gd name="connsiteY8" fmla="*/ 173192 h 734307"/>
              <a:gd name="connsiteX9" fmla="*/ 1066830 w 1567631"/>
              <a:gd name="connsiteY9" fmla="*/ 232474 h 734307"/>
              <a:gd name="connsiteX10" fmla="*/ 1165668 w 1567631"/>
              <a:gd name="connsiteY10" fmla="*/ 299378 h 734307"/>
              <a:gd name="connsiteX11" fmla="*/ 1258889 w 1567631"/>
              <a:gd name="connsiteY11" fmla="*/ 373511 h 734307"/>
              <a:gd name="connsiteX12" fmla="*/ 1346094 w 1567631"/>
              <a:gd name="connsiteY12" fmla="*/ 454468 h 734307"/>
              <a:gd name="connsiteX13" fmla="*/ 1426885 w 1567631"/>
              <a:gd name="connsiteY13" fmla="*/ 541854 h 734307"/>
              <a:gd name="connsiteX14" fmla="*/ 1500863 w 1567631"/>
              <a:gd name="connsiteY14" fmla="*/ 635266 h 734307"/>
              <a:gd name="connsiteX15" fmla="*/ 1567631 w 1567631"/>
              <a:gd name="connsiteY15" fmla="*/ 734307 h 734307"/>
              <a:gd name="connsiteX0" fmla="*/ 0 w 1500863"/>
              <a:gd name="connsiteY0" fmla="*/ 20308 h 635266"/>
              <a:gd name="connsiteX1" fmla="*/ 124171 w 1500863"/>
              <a:gd name="connsiteY1" fmla="*/ 5144 h 635266"/>
              <a:gd name="connsiteX2" fmla="*/ 251169 w 1500863"/>
              <a:gd name="connsiteY2" fmla="*/ 0 h 635266"/>
              <a:gd name="connsiteX3" fmla="*/ 378165 w 1500863"/>
              <a:gd name="connsiteY3" fmla="*/ 5144 h 635266"/>
              <a:gd name="connsiteX4" fmla="*/ 502336 w 1500863"/>
              <a:gd name="connsiteY4" fmla="*/ 20308 h 635266"/>
              <a:gd name="connsiteX5" fmla="*/ 623281 w 1500863"/>
              <a:gd name="connsiteY5" fmla="*/ 45095 h 635266"/>
              <a:gd name="connsiteX6" fmla="*/ 740602 w 1500863"/>
              <a:gd name="connsiteY6" fmla="*/ 79104 h 635266"/>
              <a:gd name="connsiteX7" fmla="*/ 853899 w 1500863"/>
              <a:gd name="connsiteY7" fmla="*/ 121936 h 635266"/>
              <a:gd name="connsiteX8" fmla="*/ 962775 w 1500863"/>
              <a:gd name="connsiteY8" fmla="*/ 173192 h 635266"/>
              <a:gd name="connsiteX9" fmla="*/ 1066830 w 1500863"/>
              <a:gd name="connsiteY9" fmla="*/ 232474 h 635266"/>
              <a:gd name="connsiteX10" fmla="*/ 1165668 w 1500863"/>
              <a:gd name="connsiteY10" fmla="*/ 299378 h 635266"/>
              <a:gd name="connsiteX11" fmla="*/ 1258889 w 1500863"/>
              <a:gd name="connsiteY11" fmla="*/ 373511 h 635266"/>
              <a:gd name="connsiteX12" fmla="*/ 1346094 w 1500863"/>
              <a:gd name="connsiteY12" fmla="*/ 454468 h 635266"/>
              <a:gd name="connsiteX13" fmla="*/ 1426885 w 1500863"/>
              <a:gd name="connsiteY13" fmla="*/ 541854 h 635266"/>
              <a:gd name="connsiteX14" fmla="*/ 1500863 w 1500863"/>
              <a:gd name="connsiteY14" fmla="*/ 635266 h 63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0863" h="635266">
                <a:moveTo>
                  <a:pt x="0" y="20308"/>
                </a:moveTo>
                <a:lnTo>
                  <a:pt x="124171" y="5144"/>
                </a:lnTo>
                <a:lnTo>
                  <a:pt x="251169" y="0"/>
                </a:lnTo>
                <a:lnTo>
                  <a:pt x="378165" y="5144"/>
                </a:lnTo>
                <a:lnTo>
                  <a:pt x="502336" y="20308"/>
                </a:lnTo>
                <a:lnTo>
                  <a:pt x="623281" y="45095"/>
                </a:lnTo>
                <a:lnTo>
                  <a:pt x="740602" y="79104"/>
                </a:lnTo>
                <a:lnTo>
                  <a:pt x="853899" y="121936"/>
                </a:lnTo>
                <a:lnTo>
                  <a:pt x="962775" y="173192"/>
                </a:lnTo>
                <a:lnTo>
                  <a:pt x="1066830" y="232474"/>
                </a:lnTo>
                <a:lnTo>
                  <a:pt x="1165668" y="299378"/>
                </a:lnTo>
                <a:lnTo>
                  <a:pt x="1258889" y="373511"/>
                </a:lnTo>
                <a:lnTo>
                  <a:pt x="1346094" y="454468"/>
                </a:lnTo>
                <a:lnTo>
                  <a:pt x="1426885" y="541854"/>
                </a:lnTo>
                <a:lnTo>
                  <a:pt x="1500863" y="635266"/>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5" name="Freeform 124">
            <a:extLst>
              <a:ext uri="{FF2B5EF4-FFF2-40B4-BE49-F238E27FC236}">
                <a16:creationId xmlns:a16="http://schemas.microsoft.com/office/drawing/2014/main" id="{93AC0145-897E-40BB-990F-06963EDB8D7A}"/>
              </a:ext>
            </a:extLst>
          </p:cNvPr>
          <p:cNvSpPr/>
          <p:nvPr/>
        </p:nvSpPr>
        <p:spPr>
          <a:xfrm rot="15123016">
            <a:off x="1609157" y="3002810"/>
            <a:ext cx="1124453" cy="81826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297290"/>
              <a:gd name="connsiteY0" fmla="*/ 0 h 1531333"/>
              <a:gd name="connsiteX1" fmla="*/ 120945 w 1297290"/>
              <a:gd name="connsiteY1" fmla="*/ 24787 h 1531333"/>
              <a:gd name="connsiteX2" fmla="*/ 238266 w 1297290"/>
              <a:gd name="connsiteY2" fmla="*/ 58796 h 1531333"/>
              <a:gd name="connsiteX3" fmla="*/ 351563 w 1297290"/>
              <a:gd name="connsiteY3" fmla="*/ 101628 h 1531333"/>
              <a:gd name="connsiteX4" fmla="*/ 460439 w 1297290"/>
              <a:gd name="connsiteY4" fmla="*/ 152884 h 1531333"/>
              <a:gd name="connsiteX5" fmla="*/ 564494 w 1297290"/>
              <a:gd name="connsiteY5" fmla="*/ 212166 h 1531333"/>
              <a:gd name="connsiteX6" fmla="*/ 663332 w 1297290"/>
              <a:gd name="connsiteY6" fmla="*/ 279070 h 1531333"/>
              <a:gd name="connsiteX7" fmla="*/ 756553 w 1297290"/>
              <a:gd name="connsiteY7" fmla="*/ 353203 h 1531333"/>
              <a:gd name="connsiteX8" fmla="*/ 843758 w 1297290"/>
              <a:gd name="connsiteY8" fmla="*/ 434160 h 1531333"/>
              <a:gd name="connsiteX9" fmla="*/ 924549 w 1297290"/>
              <a:gd name="connsiteY9" fmla="*/ 521546 h 1531333"/>
              <a:gd name="connsiteX10" fmla="*/ 998527 w 1297290"/>
              <a:gd name="connsiteY10" fmla="*/ 614958 h 1531333"/>
              <a:gd name="connsiteX11" fmla="*/ 1065295 w 1297290"/>
              <a:gd name="connsiteY11" fmla="*/ 713999 h 1531333"/>
              <a:gd name="connsiteX12" fmla="*/ 1124453 w 1297290"/>
              <a:gd name="connsiteY12" fmla="*/ 818269 h 1531333"/>
              <a:gd name="connsiteX13" fmla="*/ 1175605 w 1297290"/>
              <a:gd name="connsiteY13" fmla="*/ 927369 h 1531333"/>
              <a:gd name="connsiteX14" fmla="*/ 1218348 w 1297290"/>
              <a:gd name="connsiteY14" fmla="*/ 1040899 h 1531333"/>
              <a:gd name="connsiteX15" fmla="*/ 1252287 w 1297290"/>
              <a:gd name="connsiteY15" fmla="*/ 1158460 h 1531333"/>
              <a:gd name="connsiteX16" fmla="*/ 1277023 w 1297290"/>
              <a:gd name="connsiteY16" fmla="*/ 1279652 h 1531333"/>
              <a:gd name="connsiteX17" fmla="*/ 1292155 w 1297290"/>
              <a:gd name="connsiteY17" fmla="*/ 1404075 h 1531333"/>
              <a:gd name="connsiteX18" fmla="*/ 1297290 w 1297290"/>
              <a:gd name="connsiteY18" fmla="*/ 1531333 h 1531333"/>
              <a:gd name="connsiteX0" fmla="*/ 0 w 1292155"/>
              <a:gd name="connsiteY0" fmla="*/ 0 h 1404075"/>
              <a:gd name="connsiteX1" fmla="*/ 120945 w 1292155"/>
              <a:gd name="connsiteY1" fmla="*/ 24787 h 1404075"/>
              <a:gd name="connsiteX2" fmla="*/ 238266 w 1292155"/>
              <a:gd name="connsiteY2" fmla="*/ 58796 h 1404075"/>
              <a:gd name="connsiteX3" fmla="*/ 351563 w 1292155"/>
              <a:gd name="connsiteY3" fmla="*/ 101628 h 1404075"/>
              <a:gd name="connsiteX4" fmla="*/ 460439 w 1292155"/>
              <a:gd name="connsiteY4" fmla="*/ 152884 h 1404075"/>
              <a:gd name="connsiteX5" fmla="*/ 564494 w 1292155"/>
              <a:gd name="connsiteY5" fmla="*/ 212166 h 1404075"/>
              <a:gd name="connsiteX6" fmla="*/ 663332 w 1292155"/>
              <a:gd name="connsiteY6" fmla="*/ 279070 h 1404075"/>
              <a:gd name="connsiteX7" fmla="*/ 756553 w 1292155"/>
              <a:gd name="connsiteY7" fmla="*/ 353203 h 1404075"/>
              <a:gd name="connsiteX8" fmla="*/ 843758 w 1292155"/>
              <a:gd name="connsiteY8" fmla="*/ 434160 h 1404075"/>
              <a:gd name="connsiteX9" fmla="*/ 924549 w 1292155"/>
              <a:gd name="connsiteY9" fmla="*/ 521546 h 1404075"/>
              <a:gd name="connsiteX10" fmla="*/ 998527 w 1292155"/>
              <a:gd name="connsiteY10" fmla="*/ 614958 h 1404075"/>
              <a:gd name="connsiteX11" fmla="*/ 1065295 w 1292155"/>
              <a:gd name="connsiteY11" fmla="*/ 713999 h 1404075"/>
              <a:gd name="connsiteX12" fmla="*/ 1124453 w 1292155"/>
              <a:gd name="connsiteY12" fmla="*/ 818269 h 1404075"/>
              <a:gd name="connsiteX13" fmla="*/ 1175605 w 1292155"/>
              <a:gd name="connsiteY13" fmla="*/ 927369 h 1404075"/>
              <a:gd name="connsiteX14" fmla="*/ 1218348 w 1292155"/>
              <a:gd name="connsiteY14" fmla="*/ 1040899 h 1404075"/>
              <a:gd name="connsiteX15" fmla="*/ 1252287 w 1292155"/>
              <a:gd name="connsiteY15" fmla="*/ 1158460 h 1404075"/>
              <a:gd name="connsiteX16" fmla="*/ 1277023 w 1292155"/>
              <a:gd name="connsiteY16" fmla="*/ 1279652 h 1404075"/>
              <a:gd name="connsiteX17" fmla="*/ 1292155 w 1292155"/>
              <a:gd name="connsiteY17" fmla="*/ 1404075 h 1404075"/>
              <a:gd name="connsiteX0" fmla="*/ 0 w 1277023"/>
              <a:gd name="connsiteY0" fmla="*/ 0 h 1279652"/>
              <a:gd name="connsiteX1" fmla="*/ 120945 w 1277023"/>
              <a:gd name="connsiteY1" fmla="*/ 24787 h 1279652"/>
              <a:gd name="connsiteX2" fmla="*/ 238266 w 1277023"/>
              <a:gd name="connsiteY2" fmla="*/ 58796 h 1279652"/>
              <a:gd name="connsiteX3" fmla="*/ 351563 w 1277023"/>
              <a:gd name="connsiteY3" fmla="*/ 101628 h 1279652"/>
              <a:gd name="connsiteX4" fmla="*/ 460439 w 1277023"/>
              <a:gd name="connsiteY4" fmla="*/ 152884 h 1279652"/>
              <a:gd name="connsiteX5" fmla="*/ 564494 w 1277023"/>
              <a:gd name="connsiteY5" fmla="*/ 212166 h 1279652"/>
              <a:gd name="connsiteX6" fmla="*/ 663332 w 1277023"/>
              <a:gd name="connsiteY6" fmla="*/ 279070 h 1279652"/>
              <a:gd name="connsiteX7" fmla="*/ 756553 w 1277023"/>
              <a:gd name="connsiteY7" fmla="*/ 353203 h 1279652"/>
              <a:gd name="connsiteX8" fmla="*/ 843758 w 1277023"/>
              <a:gd name="connsiteY8" fmla="*/ 434160 h 1279652"/>
              <a:gd name="connsiteX9" fmla="*/ 924549 w 1277023"/>
              <a:gd name="connsiteY9" fmla="*/ 521546 h 1279652"/>
              <a:gd name="connsiteX10" fmla="*/ 998527 w 1277023"/>
              <a:gd name="connsiteY10" fmla="*/ 614958 h 1279652"/>
              <a:gd name="connsiteX11" fmla="*/ 1065295 w 1277023"/>
              <a:gd name="connsiteY11" fmla="*/ 713999 h 1279652"/>
              <a:gd name="connsiteX12" fmla="*/ 1124453 w 1277023"/>
              <a:gd name="connsiteY12" fmla="*/ 818269 h 1279652"/>
              <a:gd name="connsiteX13" fmla="*/ 1175605 w 1277023"/>
              <a:gd name="connsiteY13" fmla="*/ 927369 h 1279652"/>
              <a:gd name="connsiteX14" fmla="*/ 1218348 w 1277023"/>
              <a:gd name="connsiteY14" fmla="*/ 1040899 h 1279652"/>
              <a:gd name="connsiteX15" fmla="*/ 1252287 w 1277023"/>
              <a:gd name="connsiteY15" fmla="*/ 1158460 h 1279652"/>
              <a:gd name="connsiteX16" fmla="*/ 1277023 w 1277023"/>
              <a:gd name="connsiteY16" fmla="*/ 1279652 h 1279652"/>
              <a:gd name="connsiteX0" fmla="*/ 0 w 1252287"/>
              <a:gd name="connsiteY0" fmla="*/ 0 h 1158460"/>
              <a:gd name="connsiteX1" fmla="*/ 120945 w 1252287"/>
              <a:gd name="connsiteY1" fmla="*/ 24787 h 1158460"/>
              <a:gd name="connsiteX2" fmla="*/ 238266 w 1252287"/>
              <a:gd name="connsiteY2" fmla="*/ 58796 h 1158460"/>
              <a:gd name="connsiteX3" fmla="*/ 351563 w 1252287"/>
              <a:gd name="connsiteY3" fmla="*/ 101628 h 1158460"/>
              <a:gd name="connsiteX4" fmla="*/ 460439 w 1252287"/>
              <a:gd name="connsiteY4" fmla="*/ 152884 h 1158460"/>
              <a:gd name="connsiteX5" fmla="*/ 564494 w 1252287"/>
              <a:gd name="connsiteY5" fmla="*/ 212166 h 1158460"/>
              <a:gd name="connsiteX6" fmla="*/ 663332 w 1252287"/>
              <a:gd name="connsiteY6" fmla="*/ 279070 h 1158460"/>
              <a:gd name="connsiteX7" fmla="*/ 756553 w 1252287"/>
              <a:gd name="connsiteY7" fmla="*/ 353203 h 1158460"/>
              <a:gd name="connsiteX8" fmla="*/ 843758 w 1252287"/>
              <a:gd name="connsiteY8" fmla="*/ 434160 h 1158460"/>
              <a:gd name="connsiteX9" fmla="*/ 924549 w 1252287"/>
              <a:gd name="connsiteY9" fmla="*/ 521546 h 1158460"/>
              <a:gd name="connsiteX10" fmla="*/ 998527 w 1252287"/>
              <a:gd name="connsiteY10" fmla="*/ 614958 h 1158460"/>
              <a:gd name="connsiteX11" fmla="*/ 1065295 w 1252287"/>
              <a:gd name="connsiteY11" fmla="*/ 713999 h 1158460"/>
              <a:gd name="connsiteX12" fmla="*/ 1124453 w 1252287"/>
              <a:gd name="connsiteY12" fmla="*/ 818269 h 1158460"/>
              <a:gd name="connsiteX13" fmla="*/ 1175605 w 1252287"/>
              <a:gd name="connsiteY13" fmla="*/ 927369 h 1158460"/>
              <a:gd name="connsiteX14" fmla="*/ 1218348 w 1252287"/>
              <a:gd name="connsiteY14" fmla="*/ 1040899 h 1158460"/>
              <a:gd name="connsiteX15" fmla="*/ 1252287 w 1252287"/>
              <a:gd name="connsiteY15" fmla="*/ 1158460 h 1158460"/>
              <a:gd name="connsiteX0" fmla="*/ 0 w 1218348"/>
              <a:gd name="connsiteY0" fmla="*/ 0 h 1040899"/>
              <a:gd name="connsiteX1" fmla="*/ 120945 w 1218348"/>
              <a:gd name="connsiteY1" fmla="*/ 24787 h 1040899"/>
              <a:gd name="connsiteX2" fmla="*/ 238266 w 1218348"/>
              <a:gd name="connsiteY2" fmla="*/ 58796 h 1040899"/>
              <a:gd name="connsiteX3" fmla="*/ 351563 w 1218348"/>
              <a:gd name="connsiteY3" fmla="*/ 101628 h 1040899"/>
              <a:gd name="connsiteX4" fmla="*/ 460439 w 1218348"/>
              <a:gd name="connsiteY4" fmla="*/ 152884 h 1040899"/>
              <a:gd name="connsiteX5" fmla="*/ 564494 w 1218348"/>
              <a:gd name="connsiteY5" fmla="*/ 212166 h 1040899"/>
              <a:gd name="connsiteX6" fmla="*/ 663332 w 1218348"/>
              <a:gd name="connsiteY6" fmla="*/ 279070 h 1040899"/>
              <a:gd name="connsiteX7" fmla="*/ 756553 w 1218348"/>
              <a:gd name="connsiteY7" fmla="*/ 353203 h 1040899"/>
              <a:gd name="connsiteX8" fmla="*/ 843758 w 1218348"/>
              <a:gd name="connsiteY8" fmla="*/ 434160 h 1040899"/>
              <a:gd name="connsiteX9" fmla="*/ 924549 w 1218348"/>
              <a:gd name="connsiteY9" fmla="*/ 521546 h 1040899"/>
              <a:gd name="connsiteX10" fmla="*/ 998527 w 1218348"/>
              <a:gd name="connsiteY10" fmla="*/ 614958 h 1040899"/>
              <a:gd name="connsiteX11" fmla="*/ 1065295 w 1218348"/>
              <a:gd name="connsiteY11" fmla="*/ 713999 h 1040899"/>
              <a:gd name="connsiteX12" fmla="*/ 1124453 w 1218348"/>
              <a:gd name="connsiteY12" fmla="*/ 818269 h 1040899"/>
              <a:gd name="connsiteX13" fmla="*/ 1175605 w 1218348"/>
              <a:gd name="connsiteY13" fmla="*/ 927369 h 1040899"/>
              <a:gd name="connsiteX14" fmla="*/ 1218348 w 1218348"/>
              <a:gd name="connsiteY14" fmla="*/ 1040899 h 1040899"/>
              <a:gd name="connsiteX0" fmla="*/ 0 w 1175605"/>
              <a:gd name="connsiteY0" fmla="*/ 0 h 927369"/>
              <a:gd name="connsiteX1" fmla="*/ 120945 w 1175605"/>
              <a:gd name="connsiteY1" fmla="*/ 24787 h 927369"/>
              <a:gd name="connsiteX2" fmla="*/ 238266 w 1175605"/>
              <a:gd name="connsiteY2" fmla="*/ 58796 h 927369"/>
              <a:gd name="connsiteX3" fmla="*/ 351563 w 1175605"/>
              <a:gd name="connsiteY3" fmla="*/ 101628 h 927369"/>
              <a:gd name="connsiteX4" fmla="*/ 460439 w 1175605"/>
              <a:gd name="connsiteY4" fmla="*/ 152884 h 927369"/>
              <a:gd name="connsiteX5" fmla="*/ 564494 w 1175605"/>
              <a:gd name="connsiteY5" fmla="*/ 212166 h 927369"/>
              <a:gd name="connsiteX6" fmla="*/ 663332 w 1175605"/>
              <a:gd name="connsiteY6" fmla="*/ 279070 h 927369"/>
              <a:gd name="connsiteX7" fmla="*/ 756553 w 1175605"/>
              <a:gd name="connsiteY7" fmla="*/ 353203 h 927369"/>
              <a:gd name="connsiteX8" fmla="*/ 843758 w 1175605"/>
              <a:gd name="connsiteY8" fmla="*/ 434160 h 927369"/>
              <a:gd name="connsiteX9" fmla="*/ 924549 w 1175605"/>
              <a:gd name="connsiteY9" fmla="*/ 521546 h 927369"/>
              <a:gd name="connsiteX10" fmla="*/ 998527 w 1175605"/>
              <a:gd name="connsiteY10" fmla="*/ 614958 h 927369"/>
              <a:gd name="connsiteX11" fmla="*/ 1065295 w 1175605"/>
              <a:gd name="connsiteY11" fmla="*/ 713999 h 927369"/>
              <a:gd name="connsiteX12" fmla="*/ 1124453 w 1175605"/>
              <a:gd name="connsiteY12" fmla="*/ 818269 h 927369"/>
              <a:gd name="connsiteX13" fmla="*/ 1175605 w 1175605"/>
              <a:gd name="connsiteY13" fmla="*/ 927369 h 927369"/>
              <a:gd name="connsiteX0" fmla="*/ 0 w 1124453"/>
              <a:gd name="connsiteY0" fmla="*/ 0 h 818269"/>
              <a:gd name="connsiteX1" fmla="*/ 120945 w 1124453"/>
              <a:gd name="connsiteY1" fmla="*/ 24787 h 818269"/>
              <a:gd name="connsiteX2" fmla="*/ 238266 w 1124453"/>
              <a:gd name="connsiteY2" fmla="*/ 58796 h 818269"/>
              <a:gd name="connsiteX3" fmla="*/ 351563 w 1124453"/>
              <a:gd name="connsiteY3" fmla="*/ 101628 h 818269"/>
              <a:gd name="connsiteX4" fmla="*/ 460439 w 1124453"/>
              <a:gd name="connsiteY4" fmla="*/ 152884 h 818269"/>
              <a:gd name="connsiteX5" fmla="*/ 564494 w 1124453"/>
              <a:gd name="connsiteY5" fmla="*/ 212166 h 818269"/>
              <a:gd name="connsiteX6" fmla="*/ 663332 w 1124453"/>
              <a:gd name="connsiteY6" fmla="*/ 279070 h 818269"/>
              <a:gd name="connsiteX7" fmla="*/ 756553 w 1124453"/>
              <a:gd name="connsiteY7" fmla="*/ 353203 h 818269"/>
              <a:gd name="connsiteX8" fmla="*/ 843758 w 1124453"/>
              <a:gd name="connsiteY8" fmla="*/ 434160 h 818269"/>
              <a:gd name="connsiteX9" fmla="*/ 924549 w 1124453"/>
              <a:gd name="connsiteY9" fmla="*/ 521546 h 818269"/>
              <a:gd name="connsiteX10" fmla="*/ 998527 w 1124453"/>
              <a:gd name="connsiteY10" fmla="*/ 614958 h 818269"/>
              <a:gd name="connsiteX11" fmla="*/ 1065295 w 1124453"/>
              <a:gd name="connsiteY11" fmla="*/ 713999 h 818269"/>
              <a:gd name="connsiteX12" fmla="*/ 1124453 w 1124453"/>
              <a:gd name="connsiteY12" fmla="*/ 818269 h 81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4453" h="818269">
                <a:moveTo>
                  <a:pt x="0" y="0"/>
                </a:moveTo>
                <a:lnTo>
                  <a:pt x="120945" y="24787"/>
                </a:lnTo>
                <a:lnTo>
                  <a:pt x="238266" y="58796"/>
                </a:lnTo>
                <a:lnTo>
                  <a:pt x="351563" y="101628"/>
                </a:lnTo>
                <a:lnTo>
                  <a:pt x="460439" y="152884"/>
                </a:lnTo>
                <a:lnTo>
                  <a:pt x="564494" y="212166"/>
                </a:lnTo>
                <a:lnTo>
                  <a:pt x="663332" y="279070"/>
                </a:lnTo>
                <a:lnTo>
                  <a:pt x="756553" y="353203"/>
                </a:lnTo>
                <a:lnTo>
                  <a:pt x="843758" y="434160"/>
                </a:lnTo>
                <a:lnTo>
                  <a:pt x="924549" y="521546"/>
                </a:lnTo>
                <a:lnTo>
                  <a:pt x="998527" y="614958"/>
                </a:lnTo>
                <a:lnTo>
                  <a:pt x="1065295" y="713999"/>
                </a:lnTo>
                <a:lnTo>
                  <a:pt x="1124453" y="81826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6" name="Freeform 121">
            <a:extLst>
              <a:ext uri="{FF2B5EF4-FFF2-40B4-BE49-F238E27FC236}">
                <a16:creationId xmlns:a16="http://schemas.microsoft.com/office/drawing/2014/main" id="{712543D7-32E6-4117-BE13-785363289CB9}"/>
              </a:ext>
            </a:extLst>
          </p:cNvPr>
          <p:cNvSpPr/>
          <p:nvPr/>
        </p:nvSpPr>
        <p:spPr>
          <a:xfrm>
            <a:off x="4674204" y="2827330"/>
            <a:ext cx="372741" cy="1137042"/>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741" h="1137042">
                <a:moveTo>
                  <a:pt x="0" y="0"/>
                </a:moveTo>
                <a:lnTo>
                  <a:pt x="73978" y="93412"/>
                </a:lnTo>
                <a:lnTo>
                  <a:pt x="140746" y="192453"/>
                </a:lnTo>
                <a:lnTo>
                  <a:pt x="199904" y="296723"/>
                </a:lnTo>
                <a:lnTo>
                  <a:pt x="251056" y="405823"/>
                </a:lnTo>
                <a:lnTo>
                  <a:pt x="293799" y="519353"/>
                </a:lnTo>
                <a:lnTo>
                  <a:pt x="327738" y="636914"/>
                </a:lnTo>
                <a:lnTo>
                  <a:pt x="352474" y="758106"/>
                </a:lnTo>
                <a:lnTo>
                  <a:pt x="367606" y="882529"/>
                </a:lnTo>
                <a:lnTo>
                  <a:pt x="372741" y="1009787"/>
                </a:lnTo>
                <a:lnTo>
                  <a:pt x="367606" y="1137042"/>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7" name="Freeform 122">
            <a:extLst>
              <a:ext uri="{FF2B5EF4-FFF2-40B4-BE49-F238E27FC236}">
                <a16:creationId xmlns:a16="http://schemas.microsoft.com/office/drawing/2014/main" id="{E480A59C-8BB3-4125-9AA3-69A9DD94F194}"/>
              </a:ext>
            </a:extLst>
          </p:cNvPr>
          <p:cNvSpPr/>
          <p:nvPr/>
        </p:nvSpPr>
        <p:spPr>
          <a:xfrm rot="4500000">
            <a:off x="4214036" y="3933947"/>
            <a:ext cx="1124453" cy="81826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297290"/>
              <a:gd name="connsiteY0" fmla="*/ 0 h 1531333"/>
              <a:gd name="connsiteX1" fmla="*/ 120945 w 1297290"/>
              <a:gd name="connsiteY1" fmla="*/ 24787 h 1531333"/>
              <a:gd name="connsiteX2" fmla="*/ 238266 w 1297290"/>
              <a:gd name="connsiteY2" fmla="*/ 58796 h 1531333"/>
              <a:gd name="connsiteX3" fmla="*/ 351563 w 1297290"/>
              <a:gd name="connsiteY3" fmla="*/ 101628 h 1531333"/>
              <a:gd name="connsiteX4" fmla="*/ 460439 w 1297290"/>
              <a:gd name="connsiteY4" fmla="*/ 152884 h 1531333"/>
              <a:gd name="connsiteX5" fmla="*/ 564494 w 1297290"/>
              <a:gd name="connsiteY5" fmla="*/ 212166 h 1531333"/>
              <a:gd name="connsiteX6" fmla="*/ 663332 w 1297290"/>
              <a:gd name="connsiteY6" fmla="*/ 279070 h 1531333"/>
              <a:gd name="connsiteX7" fmla="*/ 756553 w 1297290"/>
              <a:gd name="connsiteY7" fmla="*/ 353203 h 1531333"/>
              <a:gd name="connsiteX8" fmla="*/ 843758 w 1297290"/>
              <a:gd name="connsiteY8" fmla="*/ 434160 h 1531333"/>
              <a:gd name="connsiteX9" fmla="*/ 924549 w 1297290"/>
              <a:gd name="connsiteY9" fmla="*/ 521546 h 1531333"/>
              <a:gd name="connsiteX10" fmla="*/ 998527 w 1297290"/>
              <a:gd name="connsiteY10" fmla="*/ 614958 h 1531333"/>
              <a:gd name="connsiteX11" fmla="*/ 1065295 w 1297290"/>
              <a:gd name="connsiteY11" fmla="*/ 713999 h 1531333"/>
              <a:gd name="connsiteX12" fmla="*/ 1124453 w 1297290"/>
              <a:gd name="connsiteY12" fmla="*/ 818269 h 1531333"/>
              <a:gd name="connsiteX13" fmla="*/ 1175605 w 1297290"/>
              <a:gd name="connsiteY13" fmla="*/ 927369 h 1531333"/>
              <a:gd name="connsiteX14" fmla="*/ 1218348 w 1297290"/>
              <a:gd name="connsiteY14" fmla="*/ 1040899 h 1531333"/>
              <a:gd name="connsiteX15" fmla="*/ 1252287 w 1297290"/>
              <a:gd name="connsiteY15" fmla="*/ 1158460 h 1531333"/>
              <a:gd name="connsiteX16" fmla="*/ 1277023 w 1297290"/>
              <a:gd name="connsiteY16" fmla="*/ 1279652 h 1531333"/>
              <a:gd name="connsiteX17" fmla="*/ 1292155 w 1297290"/>
              <a:gd name="connsiteY17" fmla="*/ 1404075 h 1531333"/>
              <a:gd name="connsiteX18" fmla="*/ 1297290 w 1297290"/>
              <a:gd name="connsiteY18" fmla="*/ 1531333 h 1531333"/>
              <a:gd name="connsiteX0" fmla="*/ 0 w 1292155"/>
              <a:gd name="connsiteY0" fmla="*/ 0 h 1404075"/>
              <a:gd name="connsiteX1" fmla="*/ 120945 w 1292155"/>
              <a:gd name="connsiteY1" fmla="*/ 24787 h 1404075"/>
              <a:gd name="connsiteX2" fmla="*/ 238266 w 1292155"/>
              <a:gd name="connsiteY2" fmla="*/ 58796 h 1404075"/>
              <a:gd name="connsiteX3" fmla="*/ 351563 w 1292155"/>
              <a:gd name="connsiteY3" fmla="*/ 101628 h 1404075"/>
              <a:gd name="connsiteX4" fmla="*/ 460439 w 1292155"/>
              <a:gd name="connsiteY4" fmla="*/ 152884 h 1404075"/>
              <a:gd name="connsiteX5" fmla="*/ 564494 w 1292155"/>
              <a:gd name="connsiteY5" fmla="*/ 212166 h 1404075"/>
              <a:gd name="connsiteX6" fmla="*/ 663332 w 1292155"/>
              <a:gd name="connsiteY6" fmla="*/ 279070 h 1404075"/>
              <a:gd name="connsiteX7" fmla="*/ 756553 w 1292155"/>
              <a:gd name="connsiteY7" fmla="*/ 353203 h 1404075"/>
              <a:gd name="connsiteX8" fmla="*/ 843758 w 1292155"/>
              <a:gd name="connsiteY8" fmla="*/ 434160 h 1404075"/>
              <a:gd name="connsiteX9" fmla="*/ 924549 w 1292155"/>
              <a:gd name="connsiteY9" fmla="*/ 521546 h 1404075"/>
              <a:gd name="connsiteX10" fmla="*/ 998527 w 1292155"/>
              <a:gd name="connsiteY10" fmla="*/ 614958 h 1404075"/>
              <a:gd name="connsiteX11" fmla="*/ 1065295 w 1292155"/>
              <a:gd name="connsiteY11" fmla="*/ 713999 h 1404075"/>
              <a:gd name="connsiteX12" fmla="*/ 1124453 w 1292155"/>
              <a:gd name="connsiteY12" fmla="*/ 818269 h 1404075"/>
              <a:gd name="connsiteX13" fmla="*/ 1175605 w 1292155"/>
              <a:gd name="connsiteY13" fmla="*/ 927369 h 1404075"/>
              <a:gd name="connsiteX14" fmla="*/ 1218348 w 1292155"/>
              <a:gd name="connsiteY14" fmla="*/ 1040899 h 1404075"/>
              <a:gd name="connsiteX15" fmla="*/ 1252287 w 1292155"/>
              <a:gd name="connsiteY15" fmla="*/ 1158460 h 1404075"/>
              <a:gd name="connsiteX16" fmla="*/ 1277023 w 1292155"/>
              <a:gd name="connsiteY16" fmla="*/ 1279652 h 1404075"/>
              <a:gd name="connsiteX17" fmla="*/ 1292155 w 1292155"/>
              <a:gd name="connsiteY17" fmla="*/ 1404075 h 1404075"/>
              <a:gd name="connsiteX0" fmla="*/ 0 w 1277023"/>
              <a:gd name="connsiteY0" fmla="*/ 0 h 1279652"/>
              <a:gd name="connsiteX1" fmla="*/ 120945 w 1277023"/>
              <a:gd name="connsiteY1" fmla="*/ 24787 h 1279652"/>
              <a:gd name="connsiteX2" fmla="*/ 238266 w 1277023"/>
              <a:gd name="connsiteY2" fmla="*/ 58796 h 1279652"/>
              <a:gd name="connsiteX3" fmla="*/ 351563 w 1277023"/>
              <a:gd name="connsiteY3" fmla="*/ 101628 h 1279652"/>
              <a:gd name="connsiteX4" fmla="*/ 460439 w 1277023"/>
              <a:gd name="connsiteY4" fmla="*/ 152884 h 1279652"/>
              <a:gd name="connsiteX5" fmla="*/ 564494 w 1277023"/>
              <a:gd name="connsiteY5" fmla="*/ 212166 h 1279652"/>
              <a:gd name="connsiteX6" fmla="*/ 663332 w 1277023"/>
              <a:gd name="connsiteY6" fmla="*/ 279070 h 1279652"/>
              <a:gd name="connsiteX7" fmla="*/ 756553 w 1277023"/>
              <a:gd name="connsiteY7" fmla="*/ 353203 h 1279652"/>
              <a:gd name="connsiteX8" fmla="*/ 843758 w 1277023"/>
              <a:gd name="connsiteY8" fmla="*/ 434160 h 1279652"/>
              <a:gd name="connsiteX9" fmla="*/ 924549 w 1277023"/>
              <a:gd name="connsiteY9" fmla="*/ 521546 h 1279652"/>
              <a:gd name="connsiteX10" fmla="*/ 998527 w 1277023"/>
              <a:gd name="connsiteY10" fmla="*/ 614958 h 1279652"/>
              <a:gd name="connsiteX11" fmla="*/ 1065295 w 1277023"/>
              <a:gd name="connsiteY11" fmla="*/ 713999 h 1279652"/>
              <a:gd name="connsiteX12" fmla="*/ 1124453 w 1277023"/>
              <a:gd name="connsiteY12" fmla="*/ 818269 h 1279652"/>
              <a:gd name="connsiteX13" fmla="*/ 1175605 w 1277023"/>
              <a:gd name="connsiteY13" fmla="*/ 927369 h 1279652"/>
              <a:gd name="connsiteX14" fmla="*/ 1218348 w 1277023"/>
              <a:gd name="connsiteY14" fmla="*/ 1040899 h 1279652"/>
              <a:gd name="connsiteX15" fmla="*/ 1252287 w 1277023"/>
              <a:gd name="connsiteY15" fmla="*/ 1158460 h 1279652"/>
              <a:gd name="connsiteX16" fmla="*/ 1277023 w 1277023"/>
              <a:gd name="connsiteY16" fmla="*/ 1279652 h 1279652"/>
              <a:gd name="connsiteX0" fmla="*/ 0 w 1252287"/>
              <a:gd name="connsiteY0" fmla="*/ 0 h 1158460"/>
              <a:gd name="connsiteX1" fmla="*/ 120945 w 1252287"/>
              <a:gd name="connsiteY1" fmla="*/ 24787 h 1158460"/>
              <a:gd name="connsiteX2" fmla="*/ 238266 w 1252287"/>
              <a:gd name="connsiteY2" fmla="*/ 58796 h 1158460"/>
              <a:gd name="connsiteX3" fmla="*/ 351563 w 1252287"/>
              <a:gd name="connsiteY3" fmla="*/ 101628 h 1158460"/>
              <a:gd name="connsiteX4" fmla="*/ 460439 w 1252287"/>
              <a:gd name="connsiteY4" fmla="*/ 152884 h 1158460"/>
              <a:gd name="connsiteX5" fmla="*/ 564494 w 1252287"/>
              <a:gd name="connsiteY5" fmla="*/ 212166 h 1158460"/>
              <a:gd name="connsiteX6" fmla="*/ 663332 w 1252287"/>
              <a:gd name="connsiteY6" fmla="*/ 279070 h 1158460"/>
              <a:gd name="connsiteX7" fmla="*/ 756553 w 1252287"/>
              <a:gd name="connsiteY7" fmla="*/ 353203 h 1158460"/>
              <a:gd name="connsiteX8" fmla="*/ 843758 w 1252287"/>
              <a:gd name="connsiteY8" fmla="*/ 434160 h 1158460"/>
              <a:gd name="connsiteX9" fmla="*/ 924549 w 1252287"/>
              <a:gd name="connsiteY9" fmla="*/ 521546 h 1158460"/>
              <a:gd name="connsiteX10" fmla="*/ 998527 w 1252287"/>
              <a:gd name="connsiteY10" fmla="*/ 614958 h 1158460"/>
              <a:gd name="connsiteX11" fmla="*/ 1065295 w 1252287"/>
              <a:gd name="connsiteY11" fmla="*/ 713999 h 1158460"/>
              <a:gd name="connsiteX12" fmla="*/ 1124453 w 1252287"/>
              <a:gd name="connsiteY12" fmla="*/ 818269 h 1158460"/>
              <a:gd name="connsiteX13" fmla="*/ 1175605 w 1252287"/>
              <a:gd name="connsiteY13" fmla="*/ 927369 h 1158460"/>
              <a:gd name="connsiteX14" fmla="*/ 1218348 w 1252287"/>
              <a:gd name="connsiteY14" fmla="*/ 1040899 h 1158460"/>
              <a:gd name="connsiteX15" fmla="*/ 1252287 w 1252287"/>
              <a:gd name="connsiteY15" fmla="*/ 1158460 h 1158460"/>
              <a:gd name="connsiteX0" fmla="*/ 0 w 1218348"/>
              <a:gd name="connsiteY0" fmla="*/ 0 h 1040899"/>
              <a:gd name="connsiteX1" fmla="*/ 120945 w 1218348"/>
              <a:gd name="connsiteY1" fmla="*/ 24787 h 1040899"/>
              <a:gd name="connsiteX2" fmla="*/ 238266 w 1218348"/>
              <a:gd name="connsiteY2" fmla="*/ 58796 h 1040899"/>
              <a:gd name="connsiteX3" fmla="*/ 351563 w 1218348"/>
              <a:gd name="connsiteY3" fmla="*/ 101628 h 1040899"/>
              <a:gd name="connsiteX4" fmla="*/ 460439 w 1218348"/>
              <a:gd name="connsiteY4" fmla="*/ 152884 h 1040899"/>
              <a:gd name="connsiteX5" fmla="*/ 564494 w 1218348"/>
              <a:gd name="connsiteY5" fmla="*/ 212166 h 1040899"/>
              <a:gd name="connsiteX6" fmla="*/ 663332 w 1218348"/>
              <a:gd name="connsiteY6" fmla="*/ 279070 h 1040899"/>
              <a:gd name="connsiteX7" fmla="*/ 756553 w 1218348"/>
              <a:gd name="connsiteY7" fmla="*/ 353203 h 1040899"/>
              <a:gd name="connsiteX8" fmla="*/ 843758 w 1218348"/>
              <a:gd name="connsiteY8" fmla="*/ 434160 h 1040899"/>
              <a:gd name="connsiteX9" fmla="*/ 924549 w 1218348"/>
              <a:gd name="connsiteY9" fmla="*/ 521546 h 1040899"/>
              <a:gd name="connsiteX10" fmla="*/ 998527 w 1218348"/>
              <a:gd name="connsiteY10" fmla="*/ 614958 h 1040899"/>
              <a:gd name="connsiteX11" fmla="*/ 1065295 w 1218348"/>
              <a:gd name="connsiteY11" fmla="*/ 713999 h 1040899"/>
              <a:gd name="connsiteX12" fmla="*/ 1124453 w 1218348"/>
              <a:gd name="connsiteY12" fmla="*/ 818269 h 1040899"/>
              <a:gd name="connsiteX13" fmla="*/ 1175605 w 1218348"/>
              <a:gd name="connsiteY13" fmla="*/ 927369 h 1040899"/>
              <a:gd name="connsiteX14" fmla="*/ 1218348 w 1218348"/>
              <a:gd name="connsiteY14" fmla="*/ 1040899 h 1040899"/>
              <a:gd name="connsiteX0" fmla="*/ 0 w 1175605"/>
              <a:gd name="connsiteY0" fmla="*/ 0 h 927369"/>
              <a:gd name="connsiteX1" fmla="*/ 120945 w 1175605"/>
              <a:gd name="connsiteY1" fmla="*/ 24787 h 927369"/>
              <a:gd name="connsiteX2" fmla="*/ 238266 w 1175605"/>
              <a:gd name="connsiteY2" fmla="*/ 58796 h 927369"/>
              <a:gd name="connsiteX3" fmla="*/ 351563 w 1175605"/>
              <a:gd name="connsiteY3" fmla="*/ 101628 h 927369"/>
              <a:gd name="connsiteX4" fmla="*/ 460439 w 1175605"/>
              <a:gd name="connsiteY4" fmla="*/ 152884 h 927369"/>
              <a:gd name="connsiteX5" fmla="*/ 564494 w 1175605"/>
              <a:gd name="connsiteY5" fmla="*/ 212166 h 927369"/>
              <a:gd name="connsiteX6" fmla="*/ 663332 w 1175605"/>
              <a:gd name="connsiteY6" fmla="*/ 279070 h 927369"/>
              <a:gd name="connsiteX7" fmla="*/ 756553 w 1175605"/>
              <a:gd name="connsiteY7" fmla="*/ 353203 h 927369"/>
              <a:gd name="connsiteX8" fmla="*/ 843758 w 1175605"/>
              <a:gd name="connsiteY8" fmla="*/ 434160 h 927369"/>
              <a:gd name="connsiteX9" fmla="*/ 924549 w 1175605"/>
              <a:gd name="connsiteY9" fmla="*/ 521546 h 927369"/>
              <a:gd name="connsiteX10" fmla="*/ 998527 w 1175605"/>
              <a:gd name="connsiteY10" fmla="*/ 614958 h 927369"/>
              <a:gd name="connsiteX11" fmla="*/ 1065295 w 1175605"/>
              <a:gd name="connsiteY11" fmla="*/ 713999 h 927369"/>
              <a:gd name="connsiteX12" fmla="*/ 1124453 w 1175605"/>
              <a:gd name="connsiteY12" fmla="*/ 818269 h 927369"/>
              <a:gd name="connsiteX13" fmla="*/ 1175605 w 1175605"/>
              <a:gd name="connsiteY13" fmla="*/ 927369 h 927369"/>
              <a:gd name="connsiteX0" fmla="*/ 0 w 1124453"/>
              <a:gd name="connsiteY0" fmla="*/ 0 h 818269"/>
              <a:gd name="connsiteX1" fmla="*/ 120945 w 1124453"/>
              <a:gd name="connsiteY1" fmla="*/ 24787 h 818269"/>
              <a:gd name="connsiteX2" fmla="*/ 238266 w 1124453"/>
              <a:gd name="connsiteY2" fmla="*/ 58796 h 818269"/>
              <a:gd name="connsiteX3" fmla="*/ 351563 w 1124453"/>
              <a:gd name="connsiteY3" fmla="*/ 101628 h 818269"/>
              <a:gd name="connsiteX4" fmla="*/ 460439 w 1124453"/>
              <a:gd name="connsiteY4" fmla="*/ 152884 h 818269"/>
              <a:gd name="connsiteX5" fmla="*/ 564494 w 1124453"/>
              <a:gd name="connsiteY5" fmla="*/ 212166 h 818269"/>
              <a:gd name="connsiteX6" fmla="*/ 663332 w 1124453"/>
              <a:gd name="connsiteY6" fmla="*/ 279070 h 818269"/>
              <a:gd name="connsiteX7" fmla="*/ 756553 w 1124453"/>
              <a:gd name="connsiteY7" fmla="*/ 353203 h 818269"/>
              <a:gd name="connsiteX8" fmla="*/ 843758 w 1124453"/>
              <a:gd name="connsiteY8" fmla="*/ 434160 h 818269"/>
              <a:gd name="connsiteX9" fmla="*/ 924549 w 1124453"/>
              <a:gd name="connsiteY9" fmla="*/ 521546 h 818269"/>
              <a:gd name="connsiteX10" fmla="*/ 998527 w 1124453"/>
              <a:gd name="connsiteY10" fmla="*/ 614958 h 818269"/>
              <a:gd name="connsiteX11" fmla="*/ 1065295 w 1124453"/>
              <a:gd name="connsiteY11" fmla="*/ 713999 h 818269"/>
              <a:gd name="connsiteX12" fmla="*/ 1124453 w 1124453"/>
              <a:gd name="connsiteY12" fmla="*/ 818269 h 81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4453" h="818269">
                <a:moveTo>
                  <a:pt x="0" y="0"/>
                </a:moveTo>
                <a:lnTo>
                  <a:pt x="120945" y="24787"/>
                </a:lnTo>
                <a:lnTo>
                  <a:pt x="238266" y="58796"/>
                </a:lnTo>
                <a:lnTo>
                  <a:pt x="351563" y="101628"/>
                </a:lnTo>
                <a:lnTo>
                  <a:pt x="460439" y="152884"/>
                </a:lnTo>
                <a:lnTo>
                  <a:pt x="564494" y="212166"/>
                </a:lnTo>
                <a:lnTo>
                  <a:pt x="663332" y="279070"/>
                </a:lnTo>
                <a:lnTo>
                  <a:pt x="756553" y="353203"/>
                </a:lnTo>
                <a:lnTo>
                  <a:pt x="843758" y="434160"/>
                </a:lnTo>
                <a:lnTo>
                  <a:pt x="924549" y="521546"/>
                </a:lnTo>
                <a:lnTo>
                  <a:pt x="998527" y="614958"/>
                </a:lnTo>
                <a:lnTo>
                  <a:pt x="1065295" y="713999"/>
                </a:lnTo>
                <a:lnTo>
                  <a:pt x="1124453" y="81826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8" name="Freeform 123">
            <a:extLst>
              <a:ext uri="{FF2B5EF4-FFF2-40B4-BE49-F238E27FC236}">
                <a16:creationId xmlns:a16="http://schemas.microsoft.com/office/drawing/2014/main" id="{BEC951DF-FDF3-48A7-9C47-040C8F6D2337}"/>
              </a:ext>
            </a:extLst>
          </p:cNvPr>
          <p:cNvSpPr/>
          <p:nvPr/>
        </p:nvSpPr>
        <p:spPr>
          <a:xfrm rot="9900000">
            <a:off x="2500548" y="4815661"/>
            <a:ext cx="1065295" cy="71399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297290"/>
              <a:gd name="connsiteY0" fmla="*/ 0 h 1531333"/>
              <a:gd name="connsiteX1" fmla="*/ 120945 w 1297290"/>
              <a:gd name="connsiteY1" fmla="*/ 24787 h 1531333"/>
              <a:gd name="connsiteX2" fmla="*/ 238266 w 1297290"/>
              <a:gd name="connsiteY2" fmla="*/ 58796 h 1531333"/>
              <a:gd name="connsiteX3" fmla="*/ 351563 w 1297290"/>
              <a:gd name="connsiteY3" fmla="*/ 101628 h 1531333"/>
              <a:gd name="connsiteX4" fmla="*/ 460439 w 1297290"/>
              <a:gd name="connsiteY4" fmla="*/ 152884 h 1531333"/>
              <a:gd name="connsiteX5" fmla="*/ 564494 w 1297290"/>
              <a:gd name="connsiteY5" fmla="*/ 212166 h 1531333"/>
              <a:gd name="connsiteX6" fmla="*/ 663332 w 1297290"/>
              <a:gd name="connsiteY6" fmla="*/ 279070 h 1531333"/>
              <a:gd name="connsiteX7" fmla="*/ 756553 w 1297290"/>
              <a:gd name="connsiteY7" fmla="*/ 353203 h 1531333"/>
              <a:gd name="connsiteX8" fmla="*/ 843758 w 1297290"/>
              <a:gd name="connsiteY8" fmla="*/ 434160 h 1531333"/>
              <a:gd name="connsiteX9" fmla="*/ 924549 w 1297290"/>
              <a:gd name="connsiteY9" fmla="*/ 521546 h 1531333"/>
              <a:gd name="connsiteX10" fmla="*/ 998527 w 1297290"/>
              <a:gd name="connsiteY10" fmla="*/ 614958 h 1531333"/>
              <a:gd name="connsiteX11" fmla="*/ 1065295 w 1297290"/>
              <a:gd name="connsiteY11" fmla="*/ 713999 h 1531333"/>
              <a:gd name="connsiteX12" fmla="*/ 1124453 w 1297290"/>
              <a:gd name="connsiteY12" fmla="*/ 818269 h 1531333"/>
              <a:gd name="connsiteX13" fmla="*/ 1175605 w 1297290"/>
              <a:gd name="connsiteY13" fmla="*/ 927369 h 1531333"/>
              <a:gd name="connsiteX14" fmla="*/ 1218348 w 1297290"/>
              <a:gd name="connsiteY14" fmla="*/ 1040899 h 1531333"/>
              <a:gd name="connsiteX15" fmla="*/ 1252287 w 1297290"/>
              <a:gd name="connsiteY15" fmla="*/ 1158460 h 1531333"/>
              <a:gd name="connsiteX16" fmla="*/ 1277023 w 1297290"/>
              <a:gd name="connsiteY16" fmla="*/ 1279652 h 1531333"/>
              <a:gd name="connsiteX17" fmla="*/ 1292155 w 1297290"/>
              <a:gd name="connsiteY17" fmla="*/ 1404075 h 1531333"/>
              <a:gd name="connsiteX18" fmla="*/ 1297290 w 1297290"/>
              <a:gd name="connsiteY18" fmla="*/ 1531333 h 1531333"/>
              <a:gd name="connsiteX0" fmla="*/ 0 w 1292155"/>
              <a:gd name="connsiteY0" fmla="*/ 0 h 1404075"/>
              <a:gd name="connsiteX1" fmla="*/ 120945 w 1292155"/>
              <a:gd name="connsiteY1" fmla="*/ 24787 h 1404075"/>
              <a:gd name="connsiteX2" fmla="*/ 238266 w 1292155"/>
              <a:gd name="connsiteY2" fmla="*/ 58796 h 1404075"/>
              <a:gd name="connsiteX3" fmla="*/ 351563 w 1292155"/>
              <a:gd name="connsiteY3" fmla="*/ 101628 h 1404075"/>
              <a:gd name="connsiteX4" fmla="*/ 460439 w 1292155"/>
              <a:gd name="connsiteY4" fmla="*/ 152884 h 1404075"/>
              <a:gd name="connsiteX5" fmla="*/ 564494 w 1292155"/>
              <a:gd name="connsiteY5" fmla="*/ 212166 h 1404075"/>
              <a:gd name="connsiteX6" fmla="*/ 663332 w 1292155"/>
              <a:gd name="connsiteY6" fmla="*/ 279070 h 1404075"/>
              <a:gd name="connsiteX7" fmla="*/ 756553 w 1292155"/>
              <a:gd name="connsiteY7" fmla="*/ 353203 h 1404075"/>
              <a:gd name="connsiteX8" fmla="*/ 843758 w 1292155"/>
              <a:gd name="connsiteY8" fmla="*/ 434160 h 1404075"/>
              <a:gd name="connsiteX9" fmla="*/ 924549 w 1292155"/>
              <a:gd name="connsiteY9" fmla="*/ 521546 h 1404075"/>
              <a:gd name="connsiteX10" fmla="*/ 998527 w 1292155"/>
              <a:gd name="connsiteY10" fmla="*/ 614958 h 1404075"/>
              <a:gd name="connsiteX11" fmla="*/ 1065295 w 1292155"/>
              <a:gd name="connsiteY11" fmla="*/ 713999 h 1404075"/>
              <a:gd name="connsiteX12" fmla="*/ 1124453 w 1292155"/>
              <a:gd name="connsiteY12" fmla="*/ 818269 h 1404075"/>
              <a:gd name="connsiteX13" fmla="*/ 1175605 w 1292155"/>
              <a:gd name="connsiteY13" fmla="*/ 927369 h 1404075"/>
              <a:gd name="connsiteX14" fmla="*/ 1218348 w 1292155"/>
              <a:gd name="connsiteY14" fmla="*/ 1040899 h 1404075"/>
              <a:gd name="connsiteX15" fmla="*/ 1252287 w 1292155"/>
              <a:gd name="connsiteY15" fmla="*/ 1158460 h 1404075"/>
              <a:gd name="connsiteX16" fmla="*/ 1277023 w 1292155"/>
              <a:gd name="connsiteY16" fmla="*/ 1279652 h 1404075"/>
              <a:gd name="connsiteX17" fmla="*/ 1292155 w 1292155"/>
              <a:gd name="connsiteY17" fmla="*/ 1404075 h 1404075"/>
              <a:gd name="connsiteX0" fmla="*/ 0 w 1277023"/>
              <a:gd name="connsiteY0" fmla="*/ 0 h 1279652"/>
              <a:gd name="connsiteX1" fmla="*/ 120945 w 1277023"/>
              <a:gd name="connsiteY1" fmla="*/ 24787 h 1279652"/>
              <a:gd name="connsiteX2" fmla="*/ 238266 w 1277023"/>
              <a:gd name="connsiteY2" fmla="*/ 58796 h 1279652"/>
              <a:gd name="connsiteX3" fmla="*/ 351563 w 1277023"/>
              <a:gd name="connsiteY3" fmla="*/ 101628 h 1279652"/>
              <a:gd name="connsiteX4" fmla="*/ 460439 w 1277023"/>
              <a:gd name="connsiteY4" fmla="*/ 152884 h 1279652"/>
              <a:gd name="connsiteX5" fmla="*/ 564494 w 1277023"/>
              <a:gd name="connsiteY5" fmla="*/ 212166 h 1279652"/>
              <a:gd name="connsiteX6" fmla="*/ 663332 w 1277023"/>
              <a:gd name="connsiteY6" fmla="*/ 279070 h 1279652"/>
              <a:gd name="connsiteX7" fmla="*/ 756553 w 1277023"/>
              <a:gd name="connsiteY7" fmla="*/ 353203 h 1279652"/>
              <a:gd name="connsiteX8" fmla="*/ 843758 w 1277023"/>
              <a:gd name="connsiteY8" fmla="*/ 434160 h 1279652"/>
              <a:gd name="connsiteX9" fmla="*/ 924549 w 1277023"/>
              <a:gd name="connsiteY9" fmla="*/ 521546 h 1279652"/>
              <a:gd name="connsiteX10" fmla="*/ 998527 w 1277023"/>
              <a:gd name="connsiteY10" fmla="*/ 614958 h 1279652"/>
              <a:gd name="connsiteX11" fmla="*/ 1065295 w 1277023"/>
              <a:gd name="connsiteY11" fmla="*/ 713999 h 1279652"/>
              <a:gd name="connsiteX12" fmla="*/ 1124453 w 1277023"/>
              <a:gd name="connsiteY12" fmla="*/ 818269 h 1279652"/>
              <a:gd name="connsiteX13" fmla="*/ 1175605 w 1277023"/>
              <a:gd name="connsiteY13" fmla="*/ 927369 h 1279652"/>
              <a:gd name="connsiteX14" fmla="*/ 1218348 w 1277023"/>
              <a:gd name="connsiteY14" fmla="*/ 1040899 h 1279652"/>
              <a:gd name="connsiteX15" fmla="*/ 1252287 w 1277023"/>
              <a:gd name="connsiteY15" fmla="*/ 1158460 h 1279652"/>
              <a:gd name="connsiteX16" fmla="*/ 1277023 w 1277023"/>
              <a:gd name="connsiteY16" fmla="*/ 1279652 h 1279652"/>
              <a:gd name="connsiteX0" fmla="*/ 0 w 1252287"/>
              <a:gd name="connsiteY0" fmla="*/ 0 h 1158460"/>
              <a:gd name="connsiteX1" fmla="*/ 120945 w 1252287"/>
              <a:gd name="connsiteY1" fmla="*/ 24787 h 1158460"/>
              <a:gd name="connsiteX2" fmla="*/ 238266 w 1252287"/>
              <a:gd name="connsiteY2" fmla="*/ 58796 h 1158460"/>
              <a:gd name="connsiteX3" fmla="*/ 351563 w 1252287"/>
              <a:gd name="connsiteY3" fmla="*/ 101628 h 1158460"/>
              <a:gd name="connsiteX4" fmla="*/ 460439 w 1252287"/>
              <a:gd name="connsiteY4" fmla="*/ 152884 h 1158460"/>
              <a:gd name="connsiteX5" fmla="*/ 564494 w 1252287"/>
              <a:gd name="connsiteY5" fmla="*/ 212166 h 1158460"/>
              <a:gd name="connsiteX6" fmla="*/ 663332 w 1252287"/>
              <a:gd name="connsiteY6" fmla="*/ 279070 h 1158460"/>
              <a:gd name="connsiteX7" fmla="*/ 756553 w 1252287"/>
              <a:gd name="connsiteY7" fmla="*/ 353203 h 1158460"/>
              <a:gd name="connsiteX8" fmla="*/ 843758 w 1252287"/>
              <a:gd name="connsiteY8" fmla="*/ 434160 h 1158460"/>
              <a:gd name="connsiteX9" fmla="*/ 924549 w 1252287"/>
              <a:gd name="connsiteY9" fmla="*/ 521546 h 1158460"/>
              <a:gd name="connsiteX10" fmla="*/ 998527 w 1252287"/>
              <a:gd name="connsiteY10" fmla="*/ 614958 h 1158460"/>
              <a:gd name="connsiteX11" fmla="*/ 1065295 w 1252287"/>
              <a:gd name="connsiteY11" fmla="*/ 713999 h 1158460"/>
              <a:gd name="connsiteX12" fmla="*/ 1124453 w 1252287"/>
              <a:gd name="connsiteY12" fmla="*/ 818269 h 1158460"/>
              <a:gd name="connsiteX13" fmla="*/ 1175605 w 1252287"/>
              <a:gd name="connsiteY13" fmla="*/ 927369 h 1158460"/>
              <a:gd name="connsiteX14" fmla="*/ 1218348 w 1252287"/>
              <a:gd name="connsiteY14" fmla="*/ 1040899 h 1158460"/>
              <a:gd name="connsiteX15" fmla="*/ 1252287 w 1252287"/>
              <a:gd name="connsiteY15" fmla="*/ 1158460 h 1158460"/>
              <a:gd name="connsiteX0" fmla="*/ 0 w 1218348"/>
              <a:gd name="connsiteY0" fmla="*/ 0 h 1040899"/>
              <a:gd name="connsiteX1" fmla="*/ 120945 w 1218348"/>
              <a:gd name="connsiteY1" fmla="*/ 24787 h 1040899"/>
              <a:gd name="connsiteX2" fmla="*/ 238266 w 1218348"/>
              <a:gd name="connsiteY2" fmla="*/ 58796 h 1040899"/>
              <a:gd name="connsiteX3" fmla="*/ 351563 w 1218348"/>
              <a:gd name="connsiteY3" fmla="*/ 101628 h 1040899"/>
              <a:gd name="connsiteX4" fmla="*/ 460439 w 1218348"/>
              <a:gd name="connsiteY4" fmla="*/ 152884 h 1040899"/>
              <a:gd name="connsiteX5" fmla="*/ 564494 w 1218348"/>
              <a:gd name="connsiteY5" fmla="*/ 212166 h 1040899"/>
              <a:gd name="connsiteX6" fmla="*/ 663332 w 1218348"/>
              <a:gd name="connsiteY6" fmla="*/ 279070 h 1040899"/>
              <a:gd name="connsiteX7" fmla="*/ 756553 w 1218348"/>
              <a:gd name="connsiteY7" fmla="*/ 353203 h 1040899"/>
              <a:gd name="connsiteX8" fmla="*/ 843758 w 1218348"/>
              <a:gd name="connsiteY8" fmla="*/ 434160 h 1040899"/>
              <a:gd name="connsiteX9" fmla="*/ 924549 w 1218348"/>
              <a:gd name="connsiteY9" fmla="*/ 521546 h 1040899"/>
              <a:gd name="connsiteX10" fmla="*/ 998527 w 1218348"/>
              <a:gd name="connsiteY10" fmla="*/ 614958 h 1040899"/>
              <a:gd name="connsiteX11" fmla="*/ 1065295 w 1218348"/>
              <a:gd name="connsiteY11" fmla="*/ 713999 h 1040899"/>
              <a:gd name="connsiteX12" fmla="*/ 1124453 w 1218348"/>
              <a:gd name="connsiteY12" fmla="*/ 818269 h 1040899"/>
              <a:gd name="connsiteX13" fmla="*/ 1175605 w 1218348"/>
              <a:gd name="connsiteY13" fmla="*/ 927369 h 1040899"/>
              <a:gd name="connsiteX14" fmla="*/ 1218348 w 1218348"/>
              <a:gd name="connsiteY14" fmla="*/ 1040899 h 1040899"/>
              <a:gd name="connsiteX0" fmla="*/ 0 w 1175605"/>
              <a:gd name="connsiteY0" fmla="*/ 0 h 927369"/>
              <a:gd name="connsiteX1" fmla="*/ 120945 w 1175605"/>
              <a:gd name="connsiteY1" fmla="*/ 24787 h 927369"/>
              <a:gd name="connsiteX2" fmla="*/ 238266 w 1175605"/>
              <a:gd name="connsiteY2" fmla="*/ 58796 h 927369"/>
              <a:gd name="connsiteX3" fmla="*/ 351563 w 1175605"/>
              <a:gd name="connsiteY3" fmla="*/ 101628 h 927369"/>
              <a:gd name="connsiteX4" fmla="*/ 460439 w 1175605"/>
              <a:gd name="connsiteY4" fmla="*/ 152884 h 927369"/>
              <a:gd name="connsiteX5" fmla="*/ 564494 w 1175605"/>
              <a:gd name="connsiteY5" fmla="*/ 212166 h 927369"/>
              <a:gd name="connsiteX6" fmla="*/ 663332 w 1175605"/>
              <a:gd name="connsiteY6" fmla="*/ 279070 h 927369"/>
              <a:gd name="connsiteX7" fmla="*/ 756553 w 1175605"/>
              <a:gd name="connsiteY7" fmla="*/ 353203 h 927369"/>
              <a:gd name="connsiteX8" fmla="*/ 843758 w 1175605"/>
              <a:gd name="connsiteY8" fmla="*/ 434160 h 927369"/>
              <a:gd name="connsiteX9" fmla="*/ 924549 w 1175605"/>
              <a:gd name="connsiteY9" fmla="*/ 521546 h 927369"/>
              <a:gd name="connsiteX10" fmla="*/ 998527 w 1175605"/>
              <a:gd name="connsiteY10" fmla="*/ 614958 h 927369"/>
              <a:gd name="connsiteX11" fmla="*/ 1065295 w 1175605"/>
              <a:gd name="connsiteY11" fmla="*/ 713999 h 927369"/>
              <a:gd name="connsiteX12" fmla="*/ 1124453 w 1175605"/>
              <a:gd name="connsiteY12" fmla="*/ 818269 h 927369"/>
              <a:gd name="connsiteX13" fmla="*/ 1175605 w 1175605"/>
              <a:gd name="connsiteY13" fmla="*/ 927369 h 927369"/>
              <a:gd name="connsiteX0" fmla="*/ 0 w 1124453"/>
              <a:gd name="connsiteY0" fmla="*/ 0 h 818269"/>
              <a:gd name="connsiteX1" fmla="*/ 120945 w 1124453"/>
              <a:gd name="connsiteY1" fmla="*/ 24787 h 818269"/>
              <a:gd name="connsiteX2" fmla="*/ 238266 w 1124453"/>
              <a:gd name="connsiteY2" fmla="*/ 58796 h 818269"/>
              <a:gd name="connsiteX3" fmla="*/ 351563 w 1124453"/>
              <a:gd name="connsiteY3" fmla="*/ 101628 h 818269"/>
              <a:gd name="connsiteX4" fmla="*/ 460439 w 1124453"/>
              <a:gd name="connsiteY4" fmla="*/ 152884 h 818269"/>
              <a:gd name="connsiteX5" fmla="*/ 564494 w 1124453"/>
              <a:gd name="connsiteY5" fmla="*/ 212166 h 818269"/>
              <a:gd name="connsiteX6" fmla="*/ 663332 w 1124453"/>
              <a:gd name="connsiteY6" fmla="*/ 279070 h 818269"/>
              <a:gd name="connsiteX7" fmla="*/ 756553 w 1124453"/>
              <a:gd name="connsiteY7" fmla="*/ 353203 h 818269"/>
              <a:gd name="connsiteX8" fmla="*/ 843758 w 1124453"/>
              <a:gd name="connsiteY8" fmla="*/ 434160 h 818269"/>
              <a:gd name="connsiteX9" fmla="*/ 924549 w 1124453"/>
              <a:gd name="connsiteY9" fmla="*/ 521546 h 818269"/>
              <a:gd name="connsiteX10" fmla="*/ 998527 w 1124453"/>
              <a:gd name="connsiteY10" fmla="*/ 614958 h 818269"/>
              <a:gd name="connsiteX11" fmla="*/ 1065295 w 1124453"/>
              <a:gd name="connsiteY11" fmla="*/ 713999 h 818269"/>
              <a:gd name="connsiteX12" fmla="*/ 1124453 w 1124453"/>
              <a:gd name="connsiteY12" fmla="*/ 818269 h 818269"/>
              <a:gd name="connsiteX0" fmla="*/ 0 w 1065295"/>
              <a:gd name="connsiteY0" fmla="*/ 0 h 713999"/>
              <a:gd name="connsiteX1" fmla="*/ 120945 w 1065295"/>
              <a:gd name="connsiteY1" fmla="*/ 24787 h 713999"/>
              <a:gd name="connsiteX2" fmla="*/ 238266 w 1065295"/>
              <a:gd name="connsiteY2" fmla="*/ 58796 h 713999"/>
              <a:gd name="connsiteX3" fmla="*/ 351563 w 1065295"/>
              <a:gd name="connsiteY3" fmla="*/ 101628 h 713999"/>
              <a:gd name="connsiteX4" fmla="*/ 460439 w 1065295"/>
              <a:gd name="connsiteY4" fmla="*/ 152884 h 713999"/>
              <a:gd name="connsiteX5" fmla="*/ 564494 w 1065295"/>
              <a:gd name="connsiteY5" fmla="*/ 212166 h 713999"/>
              <a:gd name="connsiteX6" fmla="*/ 663332 w 1065295"/>
              <a:gd name="connsiteY6" fmla="*/ 279070 h 713999"/>
              <a:gd name="connsiteX7" fmla="*/ 756553 w 1065295"/>
              <a:gd name="connsiteY7" fmla="*/ 353203 h 713999"/>
              <a:gd name="connsiteX8" fmla="*/ 843758 w 1065295"/>
              <a:gd name="connsiteY8" fmla="*/ 434160 h 713999"/>
              <a:gd name="connsiteX9" fmla="*/ 924549 w 1065295"/>
              <a:gd name="connsiteY9" fmla="*/ 521546 h 713999"/>
              <a:gd name="connsiteX10" fmla="*/ 998527 w 1065295"/>
              <a:gd name="connsiteY10" fmla="*/ 614958 h 713999"/>
              <a:gd name="connsiteX11" fmla="*/ 1065295 w 1065295"/>
              <a:gd name="connsiteY11" fmla="*/ 713999 h 7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5295" h="713999">
                <a:moveTo>
                  <a:pt x="0" y="0"/>
                </a:moveTo>
                <a:lnTo>
                  <a:pt x="120945" y="24787"/>
                </a:lnTo>
                <a:lnTo>
                  <a:pt x="238266" y="58796"/>
                </a:lnTo>
                <a:lnTo>
                  <a:pt x="351563" y="101628"/>
                </a:lnTo>
                <a:lnTo>
                  <a:pt x="460439" y="152884"/>
                </a:lnTo>
                <a:lnTo>
                  <a:pt x="564494" y="212166"/>
                </a:lnTo>
                <a:lnTo>
                  <a:pt x="663332" y="279070"/>
                </a:lnTo>
                <a:lnTo>
                  <a:pt x="756553" y="353203"/>
                </a:lnTo>
                <a:lnTo>
                  <a:pt x="843758" y="434160"/>
                </a:lnTo>
                <a:lnTo>
                  <a:pt x="924549" y="521546"/>
                </a:lnTo>
                <a:lnTo>
                  <a:pt x="998527" y="614958"/>
                </a:lnTo>
                <a:lnTo>
                  <a:pt x="1065295" y="71399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9" name="L-Shape 8">
            <a:extLst>
              <a:ext uri="{FF2B5EF4-FFF2-40B4-BE49-F238E27FC236}">
                <a16:creationId xmlns:a16="http://schemas.microsoft.com/office/drawing/2014/main" id="{952FF2B4-F113-49E3-9C0E-DA476632BA72}"/>
              </a:ext>
            </a:extLst>
          </p:cNvPr>
          <p:cNvSpPr/>
          <p:nvPr/>
        </p:nvSpPr>
        <p:spPr bwMode="auto">
          <a:xfrm rot="16041236">
            <a:off x="4482283" y="2646160"/>
            <a:ext cx="231798" cy="231798"/>
          </a:xfrm>
          <a:prstGeom prst="corner">
            <a:avLst>
              <a:gd name="adj1" fmla="val 21250"/>
              <a:gd name="adj2" fmla="val 21250"/>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sp>
        <p:nvSpPr>
          <p:cNvPr id="10" name="L-Shape 9">
            <a:extLst>
              <a:ext uri="{FF2B5EF4-FFF2-40B4-BE49-F238E27FC236}">
                <a16:creationId xmlns:a16="http://schemas.microsoft.com/office/drawing/2014/main" id="{6E52D1D7-5959-4461-9106-B4588819CFF7}"/>
              </a:ext>
            </a:extLst>
          </p:cNvPr>
          <p:cNvSpPr/>
          <p:nvPr/>
        </p:nvSpPr>
        <p:spPr bwMode="auto">
          <a:xfrm rot="10779142" flipH="1">
            <a:off x="2345841" y="4897252"/>
            <a:ext cx="231798" cy="231798"/>
          </a:xfrm>
          <a:prstGeom prst="corner">
            <a:avLst>
              <a:gd name="adj1" fmla="val 21250"/>
              <a:gd name="adj2" fmla="val 21250"/>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sp>
        <p:nvSpPr>
          <p:cNvPr id="11" name="L-Shape 10">
            <a:extLst>
              <a:ext uri="{FF2B5EF4-FFF2-40B4-BE49-F238E27FC236}">
                <a16:creationId xmlns:a16="http://schemas.microsoft.com/office/drawing/2014/main" id="{E3A03C19-D676-4FEA-8D6E-C6CBD26C7A20}"/>
              </a:ext>
            </a:extLst>
          </p:cNvPr>
          <p:cNvSpPr/>
          <p:nvPr/>
        </p:nvSpPr>
        <p:spPr bwMode="auto">
          <a:xfrm rot="21441236">
            <a:off x="4486521" y="4789569"/>
            <a:ext cx="231798" cy="231798"/>
          </a:xfrm>
          <a:prstGeom prst="corner">
            <a:avLst>
              <a:gd name="adj1" fmla="val 21250"/>
              <a:gd name="adj2" fmla="val 21250"/>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sp>
        <p:nvSpPr>
          <p:cNvPr id="12" name="L-Shape 11">
            <a:extLst>
              <a:ext uri="{FF2B5EF4-FFF2-40B4-BE49-F238E27FC236}">
                <a16:creationId xmlns:a16="http://schemas.microsoft.com/office/drawing/2014/main" id="{EFA34426-C9CC-47D9-A6E5-1E7B83B31756}"/>
              </a:ext>
            </a:extLst>
          </p:cNvPr>
          <p:cNvSpPr/>
          <p:nvPr/>
        </p:nvSpPr>
        <p:spPr bwMode="auto">
          <a:xfrm rot="16179142" flipH="1">
            <a:off x="2235429" y="2653128"/>
            <a:ext cx="231798" cy="231798"/>
          </a:xfrm>
          <a:prstGeom prst="corner">
            <a:avLst>
              <a:gd name="adj1" fmla="val 21250"/>
              <a:gd name="adj2" fmla="val 21250"/>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grpSp>
        <p:nvGrpSpPr>
          <p:cNvPr id="17" name="Identity">
            <a:extLst>
              <a:ext uri="{FF2B5EF4-FFF2-40B4-BE49-F238E27FC236}">
                <a16:creationId xmlns:a16="http://schemas.microsoft.com/office/drawing/2014/main" id="{376F6BA6-130A-434D-8E84-7F72095129F5}"/>
              </a:ext>
            </a:extLst>
          </p:cNvPr>
          <p:cNvGrpSpPr/>
          <p:nvPr/>
        </p:nvGrpSpPr>
        <p:grpSpPr>
          <a:xfrm>
            <a:off x="2967738" y="3279499"/>
            <a:ext cx="1043876" cy="968405"/>
            <a:chOff x="2523796" y="3103875"/>
            <a:chExt cx="1043876" cy="968405"/>
          </a:xfrm>
        </p:grpSpPr>
        <p:sp>
          <p:nvSpPr>
            <p:cNvPr id="18" name="Rectangle 17">
              <a:extLst>
                <a:ext uri="{FF2B5EF4-FFF2-40B4-BE49-F238E27FC236}">
                  <a16:creationId xmlns:a16="http://schemas.microsoft.com/office/drawing/2014/main" id="{FFD487A9-5792-4B89-907F-E645E0F6ED5A}"/>
                </a:ext>
              </a:extLst>
            </p:cNvPr>
            <p:cNvSpPr/>
            <p:nvPr/>
          </p:nvSpPr>
          <p:spPr>
            <a:xfrm>
              <a:off x="2523796" y="3672171"/>
              <a:ext cx="1043876" cy="400109"/>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a:ln>
                    <a:noFill/>
                  </a:ln>
                  <a:effectLst/>
                  <a:uLnTx/>
                  <a:uFillTx/>
                  <a:latin typeface="Segoe UI Historic" panose="020B0502040204020203" pitchFamily="34" charset="0"/>
                  <a:ea typeface="+mn-ea"/>
                  <a:cs typeface="+mn-cs"/>
                </a:rPr>
                <a:t>Identity</a:t>
              </a:r>
            </a:p>
          </p:txBody>
        </p:sp>
        <p:pic>
          <p:nvPicPr>
            <p:cNvPr id="19" name="Picture 18">
              <a:extLst>
                <a:ext uri="{FF2B5EF4-FFF2-40B4-BE49-F238E27FC236}">
                  <a16:creationId xmlns:a16="http://schemas.microsoft.com/office/drawing/2014/main" id="{DE9BF999-59CE-4C69-BE8E-7C7E173FA5C8}"/>
                </a:ext>
              </a:extLst>
            </p:cNvPr>
            <p:cNvPicPr>
              <a:picLocks noChangeAspect="1"/>
            </p:cNvPicPr>
            <p:nvPr/>
          </p:nvPicPr>
          <p:blipFill rotWithShape="1">
            <a:blip r:embed="rId3"/>
            <a:srcRect l="9581" t="9325" r="13850" b="10737"/>
            <a:stretch/>
          </p:blipFill>
          <p:spPr>
            <a:xfrm>
              <a:off x="2706312" y="3103875"/>
              <a:ext cx="621907" cy="649278"/>
            </a:xfrm>
            <a:prstGeom prst="rect">
              <a:avLst/>
            </a:prstGeom>
          </p:spPr>
        </p:pic>
      </p:grpSp>
      <p:grpSp>
        <p:nvGrpSpPr>
          <p:cNvPr id="34" name="Box 04">
            <a:extLst>
              <a:ext uri="{FF2B5EF4-FFF2-40B4-BE49-F238E27FC236}">
                <a16:creationId xmlns:a16="http://schemas.microsoft.com/office/drawing/2014/main" id="{183DF057-28A2-4F32-8A67-24F5AD910800}"/>
              </a:ext>
            </a:extLst>
          </p:cNvPr>
          <p:cNvGrpSpPr/>
          <p:nvPr/>
        </p:nvGrpSpPr>
        <p:grpSpPr>
          <a:xfrm>
            <a:off x="9431176" y="3996600"/>
            <a:ext cx="2350008" cy="2496312"/>
            <a:chOff x="7056244" y="1277767"/>
            <a:chExt cx="2431245" cy="2917494"/>
          </a:xfrm>
        </p:grpSpPr>
        <p:grpSp>
          <p:nvGrpSpPr>
            <p:cNvPr id="35" name="Group 34">
              <a:extLst>
                <a:ext uri="{FF2B5EF4-FFF2-40B4-BE49-F238E27FC236}">
                  <a16:creationId xmlns:a16="http://schemas.microsoft.com/office/drawing/2014/main" id="{FC48FB7B-B352-46D3-B964-2847CEA29285}"/>
                </a:ext>
              </a:extLst>
            </p:cNvPr>
            <p:cNvGrpSpPr/>
            <p:nvPr/>
          </p:nvGrpSpPr>
          <p:grpSpPr>
            <a:xfrm>
              <a:off x="7056244" y="1277767"/>
              <a:ext cx="2431245" cy="2917494"/>
              <a:chOff x="7877437" y="674152"/>
              <a:chExt cx="2431245" cy="2917494"/>
            </a:xfrm>
          </p:grpSpPr>
          <p:sp>
            <p:nvSpPr>
              <p:cNvPr id="39" name="Rectangle 38">
                <a:extLst>
                  <a:ext uri="{FF2B5EF4-FFF2-40B4-BE49-F238E27FC236}">
                    <a16:creationId xmlns:a16="http://schemas.microsoft.com/office/drawing/2014/main" id="{E817B6C0-C18C-49E0-9DC3-1B0C17D6CA28}"/>
                  </a:ext>
                </a:extLst>
              </p:cNvPr>
              <p:cNvSpPr/>
              <p:nvPr/>
            </p:nvSpPr>
            <p:spPr>
              <a:xfrm>
                <a:off x="7877437" y="674152"/>
                <a:ext cx="2431245" cy="2917494"/>
              </a:xfrm>
              <a:prstGeom prst="rect">
                <a:avLst/>
              </a:prstGeom>
              <a:solidFill>
                <a:schemeClr val="tx2"/>
              </a:solidFill>
              <a:ln>
                <a:solidFill>
                  <a:schemeClr val="tx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TextBox 39">
                <a:extLst>
                  <a:ext uri="{FF2B5EF4-FFF2-40B4-BE49-F238E27FC236}">
                    <a16:creationId xmlns:a16="http://schemas.microsoft.com/office/drawing/2014/main" id="{0618EB41-AA74-4F9B-BBB1-8A7915135EFC}"/>
                  </a:ext>
                </a:extLst>
              </p:cNvPr>
              <p:cNvSpPr txBox="1"/>
              <p:nvPr/>
            </p:nvSpPr>
            <p:spPr>
              <a:xfrm>
                <a:off x="7877437" y="1841150"/>
                <a:ext cx="2431245" cy="17504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0153" tIns="0" rIns="240153" bIns="330200" numCol="1" spcCol="1270" anchor="t"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Can auditors verify that the controls are working?</a:t>
                </a:r>
              </a:p>
            </p:txBody>
          </p:sp>
        </p:grpSp>
        <p:grpSp>
          <p:nvGrpSpPr>
            <p:cNvPr id="36" name="Group 35">
              <a:extLst>
                <a:ext uri="{FF2B5EF4-FFF2-40B4-BE49-F238E27FC236}">
                  <a16:creationId xmlns:a16="http://schemas.microsoft.com/office/drawing/2014/main" id="{0126CFF9-36E8-4F8A-940F-14DBE6BCCB81}"/>
                </a:ext>
              </a:extLst>
            </p:cNvPr>
            <p:cNvGrpSpPr/>
            <p:nvPr/>
          </p:nvGrpSpPr>
          <p:grpSpPr>
            <a:xfrm>
              <a:off x="7056244" y="1277767"/>
              <a:ext cx="2431245" cy="1166997"/>
              <a:chOff x="7877437" y="674152"/>
              <a:chExt cx="2431245" cy="1166997"/>
            </a:xfrm>
          </p:grpSpPr>
          <p:sp>
            <p:nvSpPr>
              <p:cNvPr id="37" name="Rectangle 36">
                <a:extLst>
                  <a:ext uri="{FF2B5EF4-FFF2-40B4-BE49-F238E27FC236}">
                    <a16:creationId xmlns:a16="http://schemas.microsoft.com/office/drawing/2014/main" id="{27621312-947B-4F28-8C42-AEC18B2F7BA5}"/>
                  </a:ext>
                </a:extLst>
              </p:cNvPr>
              <p:cNvSpPr/>
              <p:nvPr/>
            </p:nvSpPr>
            <p:spPr>
              <a:xfrm>
                <a:off x="7877437" y="674152"/>
                <a:ext cx="2431245" cy="1166997"/>
              </a:xfrm>
              <a:prstGeom prst="rect">
                <a:avLst/>
              </a:pr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8" name="TextBox 37">
                <a:extLst>
                  <a:ext uri="{FF2B5EF4-FFF2-40B4-BE49-F238E27FC236}">
                    <a16:creationId xmlns:a16="http://schemas.microsoft.com/office/drawing/2014/main" id="{BA2A802E-5CCB-468D-9085-B39E41FF8859}"/>
                  </a:ext>
                </a:extLst>
              </p:cNvPr>
              <p:cNvSpPr txBox="1"/>
              <p:nvPr/>
            </p:nvSpPr>
            <p:spPr>
              <a:xfrm>
                <a:off x="7877437" y="674152"/>
                <a:ext cx="2431245" cy="11669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40153" tIns="165100" rIns="240153" bIns="165100" numCol="1" spcCol="1270" anchor="ctr" anchorCtr="0">
                <a:noAutofit/>
              </a:bodyPr>
              <a:lstStyle/>
              <a:p>
                <a:pPr marL="0" marR="0" lvl="0" indent="0" algn="l" defTabSz="2622550" rtl="0" eaLnBrk="1" fontAlgn="auto" latinLnBrk="0" hangingPunct="1">
                  <a:lnSpc>
                    <a:spcPct val="90000"/>
                  </a:lnSpc>
                  <a:spcBef>
                    <a:spcPct val="0"/>
                  </a:spcBef>
                  <a:spcAft>
                    <a:spcPct val="35000"/>
                  </a:spcAft>
                  <a:buClrTx/>
                  <a:buSzTx/>
                  <a:buFontTx/>
                  <a:buNone/>
                  <a:tabLst/>
                  <a:defRPr/>
                </a:pPr>
                <a:r>
                  <a:rPr kumimoji="0" lang="en-US" sz="5900" u="none" strike="noStrike" kern="1200" cap="none" spc="0" normalizeH="0" baseline="0" noProof="0">
                    <a:ln>
                      <a:noFill/>
                    </a:ln>
                    <a:solidFill>
                      <a:srgbClr val="FFFFFF"/>
                    </a:solidFill>
                    <a:effectLst/>
                    <a:uLnTx/>
                    <a:uFillTx/>
                    <a:latin typeface="Segoe UI Historic" panose="020B0502040204020203" pitchFamily="34" charset="0"/>
                    <a:ea typeface="+mn-ea"/>
                    <a:cs typeface="+mn-cs"/>
                  </a:rPr>
                  <a:t>04</a:t>
                </a:r>
              </a:p>
            </p:txBody>
          </p:sp>
        </p:grpSp>
      </p:grpSp>
      <p:grpSp>
        <p:nvGrpSpPr>
          <p:cNvPr id="58" name="Box 03">
            <a:extLst>
              <a:ext uri="{FF2B5EF4-FFF2-40B4-BE49-F238E27FC236}">
                <a16:creationId xmlns:a16="http://schemas.microsoft.com/office/drawing/2014/main" id="{E7D115D7-F6D3-47F1-B587-8A84B54BD9F9}"/>
              </a:ext>
            </a:extLst>
          </p:cNvPr>
          <p:cNvGrpSpPr/>
          <p:nvPr/>
        </p:nvGrpSpPr>
        <p:grpSpPr>
          <a:xfrm>
            <a:off x="6988639" y="3996600"/>
            <a:ext cx="2346655" cy="2496312"/>
            <a:chOff x="1267587" y="5297653"/>
            <a:chExt cx="2431245" cy="2917494"/>
          </a:xfrm>
        </p:grpSpPr>
        <p:grpSp>
          <p:nvGrpSpPr>
            <p:cNvPr id="59" name="Group 58">
              <a:extLst>
                <a:ext uri="{FF2B5EF4-FFF2-40B4-BE49-F238E27FC236}">
                  <a16:creationId xmlns:a16="http://schemas.microsoft.com/office/drawing/2014/main" id="{E7BA5790-29A3-4625-9849-22C230DCE0FB}"/>
                </a:ext>
              </a:extLst>
            </p:cNvPr>
            <p:cNvGrpSpPr/>
            <p:nvPr/>
          </p:nvGrpSpPr>
          <p:grpSpPr>
            <a:xfrm>
              <a:off x="1267587" y="5297653"/>
              <a:ext cx="2431245" cy="2917494"/>
              <a:chOff x="5251692" y="674152"/>
              <a:chExt cx="2431245" cy="2917494"/>
            </a:xfrm>
          </p:grpSpPr>
          <p:sp>
            <p:nvSpPr>
              <p:cNvPr id="63" name="Rectangle 62">
                <a:extLst>
                  <a:ext uri="{FF2B5EF4-FFF2-40B4-BE49-F238E27FC236}">
                    <a16:creationId xmlns:a16="http://schemas.microsoft.com/office/drawing/2014/main" id="{96D33EBF-B928-4C83-8905-A278BDA8DA57}"/>
                  </a:ext>
                </a:extLst>
              </p:cNvPr>
              <p:cNvSpPr/>
              <p:nvPr/>
            </p:nvSpPr>
            <p:spPr>
              <a:xfrm>
                <a:off x="5251692" y="674152"/>
                <a:ext cx="2431245" cy="2917494"/>
              </a:xfrm>
              <a:prstGeom prst="rect">
                <a:avLst/>
              </a:prstGeom>
              <a:solidFill>
                <a:schemeClr val="tx2"/>
              </a:solidFill>
              <a:ln>
                <a:solidFill>
                  <a:schemeClr val="tx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4" name="TextBox 63">
                <a:extLst>
                  <a:ext uri="{FF2B5EF4-FFF2-40B4-BE49-F238E27FC236}">
                    <a16:creationId xmlns:a16="http://schemas.microsoft.com/office/drawing/2014/main" id="{D3577A8D-508A-4FE5-BA4D-F777624AA445}"/>
                  </a:ext>
                </a:extLst>
              </p:cNvPr>
              <p:cNvSpPr txBox="1"/>
              <p:nvPr/>
            </p:nvSpPr>
            <p:spPr>
              <a:xfrm>
                <a:off x="5251692" y="1841150"/>
                <a:ext cx="2431245" cy="17504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0153" tIns="0" rIns="182880" bIns="330200" numCol="1" spcCol="1270" anchor="t"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Are there </a:t>
                </a:r>
                <a:r>
                  <a:rPr kumimoji="0" lang="en-US" sz="1800" b="0" u="none" strike="noStrike" kern="1200" cap="none" spc="0" normalizeH="0" baseline="0" noProof="0">
                    <a:ln>
                      <a:noFill/>
                    </a:ln>
                    <a:solidFill>
                      <a:srgbClr val="FFFFFF"/>
                    </a:solidFill>
                    <a:effectLst/>
                    <a:uLnTx/>
                    <a:uFillTx/>
                    <a:latin typeface="Segoe UI Semibold"/>
                    <a:ea typeface="+mn-ea"/>
                    <a:cs typeface="+mn-cs"/>
                  </a:rPr>
                  <a:t>effective</a:t>
                </a:r>
                <a:r>
                  <a:rPr kumimoji="0" lang="en-US" sz="1800" b="0" i="0" u="none" strike="noStrike" kern="1200" cap="none" spc="0" normalizeH="0" baseline="0" noProof="0">
                    <a:ln>
                      <a:noFill/>
                    </a:ln>
                    <a:solidFill>
                      <a:srgbClr val="FFFFFF"/>
                    </a:solidFill>
                    <a:effectLst/>
                    <a:uLnTx/>
                    <a:uFillTx/>
                    <a:latin typeface="Segoe UI Semibold"/>
                    <a:ea typeface="+mn-ea"/>
                    <a:cs typeface="+mn-cs"/>
                  </a:rPr>
                  <a:t> organizational controls for managing access?</a:t>
                </a:r>
              </a:p>
            </p:txBody>
          </p:sp>
        </p:grpSp>
        <p:grpSp>
          <p:nvGrpSpPr>
            <p:cNvPr id="60" name="Group 59">
              <a:extLst>
                <a:ext uri="{FF2B5EF4-FFF2-40B4-BE49-F238E27FC236}">
                  <a16:creationId xmlns:a16="http://schemas.microsoft.com/office/drawing/2014/main" id="{F6315117-7B29-4009-9169-DE6E0946E7B8}"/>
                </a:ext>
              </a:extLst>
            </p:cNvPr>
            <p:cNvGrpSpPr/>
            <p:nvPr/>
          </p:nvGrpSpPr>
          <p:grpSpPr>
            <a:xfrm>
              <a:off x="1267587" y="5297653"/>
              <a:ext cx="2431245" cy="1166997"/>
              <a:chOff x="5251692" y="674152"/>
              <a:chExt cx="2431245" cy="1166997"/>
            </a:xfrm>
          </p:grpSpPr>
          <p:sp>
            <p:nvSpPr>
              <p:cNvPr id="61" name="Rectangle 60">
                <a:extLst>
                  <a:ext uri="{FF2B5EF4-FFF2-40B4-BE49-F238E27FC236}">
                    <a16:creationId xmlns:a16="http://schemas.microsoft.com/office/drawing/2014/main" id="{FDB410D7-8D3F-479E-928F-531D924BA92F}"/>
                  </a:ext>
                </a:extLst>
              </p:cNvPr>
              <p:cNvSpPr/>
              <p:nvPr/>
            </p:nvSpPr>
            <p:spPr>
              <a:xfrm>
                <a:off x="5251692" y="674152"/>
                <a:ext cx="2431245" cy="1166997"/>
              </a:xfrm>
              <a:prstGeom prst="rect">
                <a:avLst/>
              </a:pr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2" name="TextBox 61">
                <a:extLst>
                  <a:ext uri="{FF2B5EF4-FFF2-40B4-BE49-F238E27FC236}">
                    <a16:creationId xmlns:a16="http://schemas.microsoft.com/office/drawing/2014/main" id="{8090C447-7CA3-438B-BAE1-269AF4BCCC8B}"/>
                  </a:ext>
                </a:extLst>
              </p:cNvPr>
              <p:cNvSpPr txBox="1"/>
              <p:nvPr/>
            </p:nvSpPr>
            <p:spPr>
              <a:xfrm>
                <a:off x="5251692" y="674152"/>
                <a:ext cx="2431245" cy="11669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40153" tIns="165100" rIns="240153" bIns="165100" numCol="1" spcCol="1270" anchor="ctr" anchorCtr="0">
                <a:noAutofit/>
              </a:bodyPr>
              <a:lstStyle/>
              <a:p>
                <a:pPr marL="0" marR="0" lvl="0" indent="0" algn="l" defTabSz="2622550" rtl="0" eaLnBrk="1" fontAlgn="auto" latinLnBrk="0" hangingPunct="1">
                  <a:lnSpc>
                    <a:spcPct val="90000"/>
                  </a:lnSpc>
                  <a:spcBef>
                    <a:spcPct val="0"/>
                  </a:spcBef>
                  <a:spcAft>
                    <a:spcPct val="35000"/>
                  </a:spcAft>
                  <a:buClrTx/>
                  <a:buSzTx/>
                  <a:buFontTx/>
                  <a:buNone/>
                  <a:tabLst/>
                  <a:defRPr/>
                </a:pPr>
                <a:r>
                  <a:rPr kumimoji="0" lang="en-US" sz="5900" u="none" strike="noStrike" kern="1200" cap="none" spc="0" normalizeH="0" baseline="0" noProof="0">
                    <a:ln>
                      <a:noFill/>
                    </a:ln>
                    <a:solidFill>
                      <a:srgbClr val="FFFFFF"/>
                    </a:solidFill>
                    <a:effectLst/>
                    <a:uLnTx/>
                    <a:uFillTx/>
                    <a:latin typeface="Segoe UI Historic" panose="020B0502040204020203" pitchFamily="34" charset="0"/>
                    <a:ea typeface="+mn-ea"/>
                    <a:cs typeface="+mn-cs"/>
                  </a:rPr>
                  <a:t>03</a:t>
                </a:r>
              </a:p>
            </p:txBody>
          </p:sp>
        </p:grpSp>
      </p:grpSp>
      <p:grpSp>
        <p:nvGrpSpPr>
          <p:cNvPr id="27" name="Box 02">
            <a:extLst>
              <a:ext uri="{FF2B5EF4-FFF2-40B4-BE49-F238E27FC236}">
                <a16:creationId xmlns:a16="http://schemas.microsoft.com/office/drawing/2014/main" id="{437062E0-6C38-4F29-802C-DC656FE3ED7A}"/>
              </a:ext>
            </a:extLst>
          </p:cNvPr>
          <p:cNvGrpSpPr/>
          <p:nvPr/>
        </p:nvGrpSpPr>
        <p:grpSpPr>
          <a:xfrm>
            <a:off x="9437141" y="1379191"/>
            <a:ext cx="2350008" cy="2492830"/>
            <a:chOff x="7968233" y="5448654"/>
            <a:chExt cx="2431245" cy="2917494"/>
          </a:xfrm>
        </p:grpSpPr>
        <p:grpSp>
          <p:nvGrpSpPr>
            <p:cNvPr id="28" name="Group 27">
              <a:extLst>
                <a:ext uri="{FF2B5EF4-FFF2-40B4-BE49-F238E27FC236}">
                  <a16:creationId xmlns:a16="http://schemas.microsoft.com/office/drawing/2014/main" id="{3BD036AE-74B5-4378-8BD5-B2FB0C04D89F}"/>
                </a:ext>
              </a:extLst>
            </p:cNvPr>
            <p:cNvGrpSpPr/>
            <p:nvPr/>
          </p:nvGrpSpPr>
          <p:grpSpPr>
            <a:xfrm>
              <a:off x="7968233" y="5448654"/>
              <a:ext cx="2431245" cy="2917494"/>
              <a:chOff x="2592079" y="674152"/>
              <a:chExt cx="2431245" cy="2917494"/>
            </a:xfrm>
          </p:grpSpPr>
          <p:sp>
            <p:nvSpPr>
              <p:cNvPr id="32" name="Rectangle 31">
                <a:extLst>
                  <a:ext uri="{FF2B5EF4-FFF2-40B4-BE49-F238E27FC236}">
                    <a16:creationId xmlns:a16="http://schemas.microsoft.com/office/drawing/2014/main" id="{CA1CF716-3C88-4596-BEC2-D870271F2007}"/>
                  </a:ext>
                </a:extLst>
              </p:cNvPr>
              <p:cNvSpPr/>
              <p:nvPr/>
            </p:nvSpPr>
            <p:spPr>
              <a:xfrm>
                <a:off x="2592079" y="674152"/>
                <a:ext cx="2431245" cy="2917494"/>
              </a:xfrm>
              <a:prstGeom prst="rect">
                <a:avLst/>
              </a:prstGeom>
              <a:solidFill>
                <a:schemeClr val="tx2"/>
              </a:solidFill>
              <a:ln>
                <a:solidFill>
                  <a:schemeClr val="tx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TextBox 32">
                <a:extLst>
                  <a:ext uri="{FF2B5EF4-FFF2-40B4-BE49-F238E27FC236}">
                    <a16:creationId xmlns:a16="http://schemas.microsoft.com/office/drawing/2014/main" id="{B4CB9133-F698-45E8-9822-BD928B531375}"/>
                  </a:ext>
                </a:extLst>
              </p:cNvPr>
              <p:cNvSpPr txBox="1"/>
              <p:nvPr/>
            </p:nvSpPr>
            <p:spPr>
              <a:xfrm>
                <a:off x="2592079" y="1841150"/>
                <a:ext cx="2431245" cy="17504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0153" tIns="0" rIns="240153" bIns="330200" numCol="1" spcCol="1270" anchor="t"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What are they doing with that access?</a:t>
                </a:r>
              </a:p>
            </p:txBody>
          </p:sp>
        </p:grpSp>
        <p:grpSp>
          <p:nvGrpSpPr>
            <p:cNvPr id="29" name="Group 28">
              <a:extLst>
                <a:ext uri="{FF2B5EF4-FFF2-40B4-BE49-F238E27FC236}">
                  <a16:creationId xmlns:a16="http://schemas.microsoft.com/office/drawing/2014/main" id="{598B868B-F6B9-4AEB-BEA6-FA4F7CE40CEB}"/>
                </a:ext>
              </a:extLst>
            </p:cNvPr>
            <p:cNvGrpSpPr/>
            <p:nvPr/>
          </p:nvGrpSpPr>
          <p:grpSpPr>
            <a:xfrm>
              <a:off x="7968233" y="5448654"/>
              <a:ext cx="2431245" cy="1166997"/>
              <a:chOff x="2592079" y="674152"/>
              <a:chExt cx="2431245" cy="1166997"/>
            </a:xfrm>
          </p:grpSpPr>
          <p:sp>
            <p:nvSpPr>
              <p:cNvPr id="30" name="Rectangle 29">
                <a:extLst>
                  <a:ext uri="{FF2B5EF4-FFF2-40B4-BE49-F238E27FC236}">
                    <a16:creationId xmlns:a16="http://schemas.microsoft.com/office/drawing/2014/main" id="{26A2820B-8B31-4B38-8681-2EA622B6B916}"/>
                  </a:ext>
                </a:extLst>
              </p:cNvPr>
              <p:cNvSpPr/>
              <p:nvPr/>
            </p:nvSpPr>
            <p:spPr>
              <a:xfrm>
                <a:off x="2592079" y="674152"/>
                <a:ext cx="2431245" cy="1166997"/>
              </a:xfrm>
              <a:prstGeom prst="rect">
                <a:avLst/>
              </a:pr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1" name="TextBox 30">
                <a:extLst>
                  <a:ext uri="{FF2B5EF4-FFF2-40B4-BE49-F238E27FC236}">
                    <a16:creationId xmlns:a16="http://schemas.microsoft.com/office/drawing/2014/main" id="{B2CEF3C9-9CC4-44AE-8DE6-B2D1997F80A1}"/>
                  </a:ext>
                </a:extLst>
              </p:cNvPr>
              <p:cNvSpPr txBox="1"/>
              <p:nvPr/>
            </p:nvSpPr>
            <p:spPr>
              <a:xfrm>
                <a:off x="2592079" y="674152"/>
                <a:ext cx="2431245" cy="11669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40153" tIns="165100" rIns="240153" bIns="165100" numCol="1" spcCol="1270" anchor="ctr" anchorCtr="0">
                <a:noAutofit/>
              </a:bodyPr>
              <a:lstStyle/>
              <a:p>
                <a:pPr marL="0" marR="0" lvl="0" indent="0" algn="l" defTabSz="2622550" rtl="0" eaLnBrk="1" fontAlgn="auto" latinLnBrk="0" hangingPunct="1">
                  <a:lnSpc>
                    <a:spcPct val="90000"/>
                  </a:lnSpc>
                  <a:spcBef>
                    <a:spcPct val="0"/>
                  </a:spcBef>
                  <a:spcAft>
                    <a:spcPct val="35000"/>
                  </a:spcAft>
                  <a:buClrTx/>
                  <a:buSzTx/>
                  <a:buFontTx/>
                  <a:buNone/>
                  <a:tabLst/>
                  <a:defRPr/>
                </a:pPr>
                <a:r>
                  <a:rPr kumimoji="0" lang="en-US" sz="5900" u="none" strike="noStrike" kern="1200" cap="none" spc="0" normalizeH="0" baseline="0" noProof="0">
                    <a:ln>
                      <a:noFill/>
                    </a:ln>
                    <a:solidFill>
                      <a:srgbClr val="FFFFFF"/>
                    </a:solidFill>
                    <a:effectLst/>
                    <a:uLnTx/>
                    <a:uFillTx/>
                    <a:latin typeface="Segoe UI Historic" panose="020B0502040204020203" pitchFamily="34" charset="0"/>
                    <a:ea typeface="+mn-ea"/>
                    <a:cs typeface="+mn-cs"/>
                  </a:rPr>
                  <a:t>02</a:t>
                </a:r>
              </a:p>
            </p:txBody>
          </p:sp>
        </p:grpSp>
      </p:grpSp>
      <p:grpSp>
        <p:nvGrpSpPr>
          <p:cNvPr id="20" name="Box 01">
            <a:extLst>
              <a:ext uri="{FF2B5EF4-FFF2-40B4-BE49-F238E27FC236}">
                <a16:creationId xmlns:a16="http://schemas.microsoft.com/office/drawing/2014/main" id="{A39DB0B7-588B-4E4B-93AD-3FD5FE0D8390}"/>
              </a:ext>
            </a:extLst>
          </p:cNvPr>
          <p:cNvGrpSpPr/>
          <p:nvPr/>
        </p:nvGrpSpPr>
        <p:grpSpPr>
          <a:xfrm>
            <a:off x="6988639" y="1382673"/>
            <a:ext cx="2350008" cy="2492830"/>
            <a:chOff x="4617910" y="5397041"/>
            <a:chExt cx="2431245" cy="2917494"/>
          </a:xfrm>
        </p:grpSpPr>
        <p:grpSp>
          <p:nvGrpSpPr>
            <p:cNvPr id="21" name="Group 20">
              <a:extLst>
                <a:ext uri="{FF2B5EF4-FFF2-40B4-BE49-F238E27FC236}">
                  <a16:creationId xmlns:a16="http://schemas.microsoft.com/office/drawing/2014/main" id="{41B70C80-997D-4EE2-88AF-D32895881BEB}"/>
                </a:ext>
              </a:extLst>
            </p:cNvPr>
            <p:cNvGrpSpPr/>
            <p:nvPr/>
          </p:nvGrpSpPr>
          <p:grpSpPr>
            <a:xfrm>
              <a:off x="4617910" y="5397041"/>
              <a:ext cx="2431245" cy="2917494"/>
              <a:chOff x="201" y="674152"/>
              <a:chExt cx="2431245" cy="2917494"/>
            </a:xfrm>
          </p:grpSpPr>
          <p:sp>
            <p:nvSpPr>
              <p:cNvPr id="25" name="Rectangle 24">
                <a:extLst>
                  <a:ext uri="{FF2B5EF4-FFF2-40B4-BE49-F238E27FC236}">
                    <a16:creationId xmlns:a16="http://schemas.microsoft.com/office/drawing/2014/main" id="{2F4C346F-EE65-48D8-8730-3B230DA3F5A8}"/>
                  </a:ext>
                </a:extLst>
              </p:cNvPr>
              <p:cNvSpPr/>
              <p:nvPr/>
            </p:nvSpPr>
            <p:spPr>
              <a:xfrm>
                <a:off x="201" y="674152"/>
                <a:ext cx="2431245" cy="2917494"/>
              </a:xfrm>
              <a:prstGeom prst="rect">
                <a:avLst/>
              </a:prstGeom>
              <a:solidFill>
                <a:schemeClr val="tx2"/>
              </a:solidFill>
              <a:ln>
                <a:solidFill>
                  <a:schemeClr val="tx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TextBox 25">
                <a:extLst>
                  <a:ext uri="{FF2B5EF4-FFF2-40B4-BE49-F238E27FC236}">
                    <a16:creationId xmlns:a16="http://schemas.microsoft.com/office/drawing/2014/main" id="{478AFACA-A9A9-4088-A4BC-94D8D430BDEC}"/>
                  </a:ext>
                </a:extLst>
              </p:cNvPr>
              <p:cNvSpPr txBox="1"/>
              <p:nvPr/>
            </p:nvSpPr>
            <p:spPr>
              <a:xfrm>
                <a:off x="201" y="1841150"/>
                <a:ext cx="2431245" cy="17504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0153" tIns="0" rIns="240153" bIns="330200" numCol="1" spcCol="1270" anchor="t"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Who has/should have access to which resources?</a:t>
                </a:r>
              </a:p>
            </p:txBody>
          </p:sp>
        </p:grpSp>
        <p:grpSp>
          <p:nvGrpSpPr>
            <p:cNvPr id="22" name="Group 21">
              <a:extLst>
                <a:ext uri="{FF2B5EF4-FFF2-40B4-BE49-F238E27FC236}">
                  <a16:creationId xmlns:a16="http://schemas.microsoft.com/office/drawing/2014/main" id="{1052D6EE-C99B-4D28-98A1-F18EFC7D6769}"/>
                </a:ext>
              </a:extLst>
            </p:cNvPr>
            <p:cNvGrpSpPr/>
            <p:nvPr/>
          </p:nvGrpSpPr>
          <p:grpSpPr>
            <a:xfrm>
              <a:off x="4617910" y="5397041"/>
              <a:ext cx="2431245" cy="1166997"/>
              <a:chOff x="201" y="674152"/>
              <a:chExt cx="2431245" cy="1166997"/>
            </a:xfrm>
          </p:grpSpPr>
          <p:sp>
            <p:nvSpPr>
              <p:cNvPr id="23" name="Rectangle 22">
                <a:extLst>
                  <a:ext uri="{FF2B5EF4-FFF2-40B4-BE49-F238E27FC236}">
                    <a16:creationId xmlns:a16="http://schemas.microsoft.com/office/drawing/2014/main" id="{8DEC7C7E-73C8-440E-AF84-2481016E0D42}"/>
                  </a:ext>
                </a:extLst>
              </p:cNvPr>
              <p:cNvSpPr/>
              <p:nvPr/>
            </p:nvSpPr>
            <p:spPr>
              <a:xfrm>
                <a:off x="201" y="674152"/>
                <a:ext cx="2431245" cy="1166997"/>
              </a:xfrm>
              <a:prstGeom prst="rect">
                <a:avLst/>
              </a:pr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TextBox 23">
                <a:extLst>
                  <a:ext uri="{FF2B5EF4-FFF2-40B4-BE49-F238E27FC236}">
                    <a16:creationId xmlns:a16="http://schemas.microsoft.com/office/drawing/2014/main" id="{3E8B4FB1-8E62-40CA-B524-88ABCEDB117D}"/>
                  </a:ext>
                </a:extLst>
              </p:cNvPr>
              <p:cNvSpPr txBox="1"/>
              <p:nvPr/>
            </p:nvSpPr>
            <p:spPr>
              <a:xfrm>
                <a:off x="201" y="674152"/>
                <a:ext cx="2431245" cy="11669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40153" tIns="165100" rIns="240153" bIns="165100" numCol="1" spcCol="1270" anchor="ctr" anchorCtr="0">
                <a:noAutofit/>
              </a:bodyPr>
              <a:lstStyle/>
              <a:p>
                <a:pPr marL="0" marR="0" lvl="0" indent="0" algn="l" defTabSz="2622550" rtl="0" eaLnBrk="1" fontAlgn="auto" latinLnBrk="0" hangingPunct="1">
                  <a:lnSpc>
                    <a:spcPct val="90000"/>
                  </a:lnSpc>
                  <a:spcBef>
                    <a:spcPct val="0"/>
                  </a:spcBef>
                  <a:spcAft>
                    <a:spcPct val="35000"/>
                  </a:spcAft>
                  <a:buClrTx/>
                  <a:buSzTx/>
                  <a:buFontTx/>
                  <a:buNone/>
                  <a:tabLst/>
                  <a:defRPr/>
                </a:pPr>
                <a:r>
                  <a:rPr kumimoji="0" lang="en-US" sz="5900" u="none" strike="noStrike" kern="1200" cap="none" spc="0" normalizeH="0" baseline="0" noProof="0">
                    <a:ln>
                      <a:noFill/>
                    </a:ln>
                    <a:solidFill>
                      <a:srgbClr val="FFFFFF"/>
                    </a:solidFill>
                    <a:effectLst/>
                    <a:uLnTx/>
                    <a:uFillTx/>
                    <a:latin typeface="Segoe UI Historic" panose="020B0502040204020203" pitchFamily="34" charset="0"/>
                    <a:ea typeface="+mn-ea"/>
                    <a:cs typeface="+mn-cs"/>
                  </a:rPr>
                  <a:t>01</a:t>
                </a:r>
              </a:p>
            </p:txBody>
          </p:sp>
        </p:grpSp>
      </p:grpSp>
      <p:sp>
        <p:nvSpPr>
          <p:cNvPr id="73" name="Freeform 126">
            <a:extLst>
              <a:ext uri="{FF2B5EF4-FFF2-40B4-BE49-F238E27FC236}">
                <a16:creationId xmlns:a16="http://schemas.microsoft.com/office/drawing/2014/main" id="{2475BD0F-9A17-464A-9713-1B77E4009B76}"/>
              </a:ext>
            </a:extLst>
          </p:cNvPr>
          <p:cNvSpPr/>
          <p:nvPr/>
        </p:nvSpPr>
        <p:spPr>
          <a:xfrm rot="4500000">
            <a:off x="4062196" y="4764102"/>
            <a:ext cx="172837" cy="84031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 name="connsiteX0" fmla="*/ 0 w 298763"/>
              <a:gd name="connsiteY0" fmla="*/ 0 h 1043630"/>
              <a:gd name="connsiteX1" fmla="*/ 66768 w 298763"/>
              <a:gd name="connsiteY1" fmla="*/ 99041 h 1043630"/>
              <a:gd name="connsiteX2" fmla="*/ 125926 w 298763"/>
              <a:gd name="connsiteY2" fmla="*/ 203311 h 1043630"/>
              <a:gd name="connsiteX3" fmla="*/ 177078 w 298763"/>
              <a:gd name="connsiteY3" fmla="*/ 312411 h 1043630"/>
              <a:gd name="connsiteX4" fmla="*/ 219821 w 298763"/>
              <a:gd name="connsiteY4" fmla="*/ 425941 h 1043630"/>
              <a:gd name="connsiteX5" fmla="*/ 253760 w 298763"/>
              <a:gd name="connsiteY5" fmla="*/ 543502 h 1043630"/>
              <a:gd name="connsiteX6" fmla="*/ 278496 w 298763"/>
              <a:gd name="connsiteY6" fmla="*/ 664694 h 1043630"/>
              <a:gd name="connsiteX7" fmla="*/ 293628 w 298763"/>
              <a:gd name="connsiteY7" fmla="*/ 789117 h 1043630"/>
              <a:gd name="connsiteX8" fmla="*/ 298763 w 298763"/>
              <a:gd name="connsiteY8" fmla="*/ 916375 h 1043630"/>
              <a:gd name="connsiteX9" fmla="*/ 293628 w 298763"/>
              <a:gd name="connsiteY9" fmla="*/ 1043630 h 1043630"/>
              <a:gd name="connsiteX0" fmla="*/ 0 w 231995"/>
              <a:gd name="connsiteY0" fmla="*/ 0 h 944589"/>
              <a:gd name="connsiteX1" fmla="*/ 59158 w 231995"/>
              <a:gd name="connsiteY1" fmla="*/ 104270 h 944589"/>
              <a:gd name="connsiteX2" fmla="*/ 110310 w 231995"/>
              <a:gd name="connsiteY2" fmla="*/ 213370 h 944589"/>
              <a:gd name="connsiteX3" fmla="*/ 153053 w 231995"/>
              <a:gd name="connsiteY3" fmla="*/ 326900 h 944589"/>
              <a:gd name="connsiteX4" fmla="*/ 186992 w 231995"/>
              <a:gd name="connsiteY4" fmla="*/ 444461 h 944589"/>
              <a:gd name="connsiteX5" fmla="*/ 211728 w 231995"/>
              <a:gd name="connsiteY5" fmla="*/ 565653 h 944589"/>
              <a:gd name="connsiteX6" fmla="*/ 226860 w 231995"/>
              <a:gd name="connsiteY6" fmla="*/ 690076 h 944589"/>
              <a:gd name="connsiteX7" fmla="*/ 231995 w 231995"/>
              <a:gd name="connsiteY7" fmla="*/ 817334 h 944589"/>
              <a:gd name="connsiteX8" fmla="*/ 226860 w 231995"/>
              <a:gd name="connsiteY8" fmla="*/ 944589 h 944589"/>
              <a:gd name="connsiteX0" fmla="*/ 0 w 172837"/>
              <a:gd name="connsiteY0" fmla="*/ 0 h 840319"/>
              <a:gd name="connsiteX1" fmla="*/ 51152 w 172837"/>
              <a:gd name="connsiteY1" fmla="*/ 109100 h 840319"/>
              <a:gd name="connsiteX2" fmla="*/ 93895 w 172837"/>
              <a:gd name="connsiteY2" fmla="*/ 222630 h 840319"/>
              <a:gd name="connsiteX3" fmla="*/ 127834 w 172837"/>
              <a:gd name="connsiteY3" fmla="*/ 340191 h 840319"/>
              <a:gd name="connsiteX4" fmla="*/ 152570 w 172837"/>
              <a:gd name="connsiteY4" fmla="*/ 461383 h 840319"/>
              <a:gd name="connsiteX5" fmla="*/ 167702 w 172837"/>
              <a:gd name="connsiteY5" fmla="*/ 585806 h 840319"/>
              <a:gd name="connsiteX6" fmla="*/ 172837 w 172837"/>
              <a:gd name="connsiteY6" fmla="*/ 713064 h 840319"/>
              <a:gd name="connsiteX7" fmla="*/ 167702 w 172837"/>
              <a:gd name="connsiteY7" fmla="*/ 840319 h 84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837" h="840319">
                <a:moveTo>
                  <a:pt x="0" y="0"/>
                </a:moveTo>
                <a:lnTo>
                  <a:pt x="51152" y="109100"/>
                </a:lnTo>
                <a:lnTo>
                  <a:pt x="93895" y="222630"/>
                </a:lnTo>
                <a:lnTo>
                  <a:pt x="127834" y="340191"/>
                </a:lnTo>
                <a:lnTo>
                  <a:pt x="152570" y="461383"/>
                </a:lnTo>
                <a:lnTo>
                  <a:pt x="167702" y="585806"/>
                </a:lnTo>
                <a:lnTo>
                  <a:pt x="172837" y="713064"/>
                </a:lnTo>
                <a:lnTo>
                  <a:pt x="167702" y="84031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74" name="Freeform 128">
            <a:extLst>
              <a:ext uri="{FF2B5EF4-FFF2-40B4-BE49-F238E27FC236}">
                <a16:creationId xmlns:a16="http://schemas.microsoft.com/office/drawing/2014/main" id="{A8720956-9FDB-4F96-B1AB-39C19DCC0B96}"/>
              </a:ext>
            </a:extLst>
          </p:cNvPr>
          <p:cNvSpPr/>
          <p:nvPr/>
        </p:nvSpPr>
        <p:spPr>
          <a:xfrm rot="15123016">
            <a:off x="2741167" y="2132544"/>
            <a:ext cx="121685" cy="73121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 name="connsiteX0" fmla="*/ 0 w 298763"/>
              <a:gd name="connsiteY0" fmla="*/ 0 h 1043630"/>
              <a:gd name="connsiteX1" fmla="*/ 66768 w 298763"/>
              <a:gd name="connsiteY1" fmla="*/ 99041 h 1043630"/>
              <a:gd name="connsiteX2" fmla="*/ 125926 w 298763"/>
              <a:gd name="connsiteY2" fmla="*/ 203311 h 1043630"/>
              <a:gd name="connsiteX3" fmla="*/ 177078 w 298763"/>
              <a:gd name="connsiteY3" fmla="*/ 312411 h 1043630"/>
              <a:gd name="connsiteX4" fmla="*/ 219821 w 298763"/>
              <a:gd name="connsiteY4" fmla="*/ 425941 h 1043630"/>
              <a:gd name="connsiteX5" fmla="*/ 253760 w 298763"/>
              <a:gd name="connsiteY5" fmla="*/ 543502 h 1043630"/>
              <a:gd name="connsiteX6" fmla="*/ 278496 w 298763"/>
              <a:gd name="connsiteY6" fmla="*/ 664694 h 1043630"/>
              <a:gd name="connsiteX7" fmla="*/ 293628 w 298763"/>
              <a:gd name="connsiteY7" fmla="*/ 789117 h 1043630"/>
              <a:gd name="connsiteX8" fmla="*/ 298763 w 298763"/>
              <a:gd name="connsiteY8" fmla="*/ 916375 h 1043630"/>
              <a:gd name="connsiteX9" fmla="*/ 293628 w 298763"/>
              <a:gd name="connsiteY9" fmla="*/ 1043630 h 1043630"/>
              <a:gd name="connsiteX0" fmla="*/ 0 w 231995"/>
              <a:gd name="connsiteY0" fmla="*/ 0 h 944589"/>
              <a:gd name="connsiteX1" fmla="*/ 59158 w 231995"/>
              <a:gd name="connsiteY1" fmla="*/ 104270 h 944589"/>
              <a:gd name="connsiteX2" fmla="*/ 110310 w 231995"/>
              <a:gd name="connsiteY2" fmla="*/ 213370 h 944589"/>
              <a:gd name="connsiteX3" fmla="*/ 153053 w 231995"/>
              <a:gd name="connsiteY3" fmla="*/ 326900 h 944589"/>
              <a:gd name="connsiteX4" fmla="*/ 186992 w 231995"/>
              <a:gd name="connsiteY4" fmla="*/ 444461 h 944589"/>
              <a:gd name="connsiteX5" fmla="*/ 211728 w 231995"/>
              <a:gd name="connsiteY5" fmla="*/ 565653 h 944589"/>
              <a:gd name="connsiteX6" fmla="*/ 226860 w 231995"/>
              <a:gd name="connsiteY6" fmla="*/ 690076 h 944589"/>
              <a:gd name="connsiteX7" fmla="*/ 231995 w 231995"/>
              <a:gd name="connsiteY7" fmla="*/ 817334 h 944589"/>
              <a:gd name="connsiteX8" fmla="*/ 226860 w 231995"/>
              <a:gd name="connsiteY8" fmla="*/ 944589 h 944589"/>
              <a:gd name="connsiteX0" fmla="*/ 0 w 172837"/>
              <a:gd name="connsiteY0" fmla="*/ 0 h 840319"/>
              <a:gd name="connsiteX1" fmla="*/ 51152 w 172837"/>
              <a:gd name="connsiteY1" fmla="*/ 109100 h 840319"/>
              <a:gd name="connsiteX2" fmla="*/ 93895 w 172837"/>
              <a:gd name="connsiteY2" fmla="*/ 222630 h 840319"/>
              <a:gd name="connsiteX3" fmla="*/ 127834 w 172837"/>
              <a:gd name="connsiteY3" fmla="*/ 340191 h 840319"/>
              <a:gd name="connsiteX4" fmla="*/ 152570 w 172837"/>
              <a:gd name="connsiteY4" fmla="*/ 461383 h 840319"/>
              <a:gd name="connsiteX5" fmla="*/ 167702 w 172837"/>
              <a:gd name="connsiteY5" fmla="*/ 585806 h 840319"/>
              <a:gd name="connsiteX6" fmla="*/ 172837 w 172837"/>
              <a:gd name="connsiteY6" fmla="*/ 713064 h 840319"/>
              <a:gd name="connsiteX7" fmla="*/ 167702 w 172837"/>
              <a:gd name="connsiteY7" fmla="*/ 840319 h 840319"/>
              <a:gd name="connsiteX0" fmla="*/ 0 w 121685"/>
              <a:gd name="connsiteY0" fmla="*/ 0 h 731219"/>
              <a:gd name="connsiteX1" fmla="*/ 42743 w 121685"/>
              <a:gd name="connsiteY1" fmla="*/ 113530 h 731219"/>
              <a:gd name="connsiteX2" fmla="*/ 76682 w 121685"/>
              <a:gd name="connsiteY2" fmla="*/ 231091 h 731219"/>
              <a:gd name="connsiteX3" fmla="*/ 101418 w 121685"/>
              <a:gd name="connsiteY3" fmla="*/ 352283 h 731219"/>
              <a:gd name="connsiteX4" fmla="*/ 116550 w 121685"/>
              <a:gd name="connsiteY4" fmla="*/ 476706 h 731219"/>
              <a:gd name="connsiteX5" fmla="*/ 121685 w 121685"/>
              <a:gd name="connsiteY5" fmla="*/ 603964 h 731219"/>
              <a:gd name="connsiteX6" fmla="*/ 116550 w 121685"/>
              <a:gd name="connsiteY6" fmla="*/ 731219 h 73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685" h="731219">
                <a:moveTo>
                  <a:pt x="0" y="0"/>
                </a:moveTo>
                <a:lnTo>
                  <a:pt x="42743" y="113530"/>
                </a:lnTo>
                <a:lnTo>
                  <a:pt x="76682" y="231091"/>
                </a:lnTo>
                <a:lnTo>
                  <a:pt x="101418" y="352283"/>
                </a:lnTo>
                <a:lnTo>
                  <a:pt x="116550" y="476706"/>
                </a:lnTo>
                <a:lnTo>
                  <a:pt x="121685" y="603964"/>
                </a:lnTo>
                <a:lnTo>
                  <a:pt x="116550" y="73121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grpSp>
        <p:nvGrpSpPr>
          <p:cNvPr id="54" name="AR">
            <a:extLst>
              <a:ext uri="{FF2B5EF4-FFF2-40B4-BE49-F238E27FC236}">
                <a16:creationId xmlns:a16="http://schemas.microsoft.com/office/drawing/2014/main" id="{BACA4714-40CD-4F9F-858E-E12909DDC6A5}"/>
              </a:ext>
            </a:extLst>
          </p:cNvPr>
          <p:cNvGrpSpPr/>
          <p:nvPr/>
        </p:nvGrpSpPr>
        <p:grpSpPr>
          <a:xfrm>
            <a:off x="100275" y="3457830"/>
            <a:ext cx="2236556" cy="736483"/>
            <a:chOff x="100275" y="3457830"/>
            <a:chExt cx="2236556" cy="736483"/>
          </a:xfrm>
        </p:grpSpPr>
        <p:sp>
          <p:nvSpPr>
            <p:cNvPr id="16" name="AR Text">
              <a:extLst>
                <a:ext uri="{FF2B5EF4-FFF2-40B4-BE49-F238E27FC236}">
                  <a16:creationId xmlns:a16="http://schemas.microsoft.com/office/drawing/2014/main" id="{DF06A6F5-DEBB-4744-9929-C9911D898AD9}"/>
                </a:ext>
              </a:extLst>
            </p:cNvPr>
            <p:cNvSpPr/>
            <p:nvPr/>
          </p:nvSpPr>
          <p:spPr>
            <a:xfrm>
              <a:off x="100275" y="3666809"/>
              <a:ext cx="1440490" cy="492443"/>
            </a:xfrm>
            <a:prstGeom prst="rect">
              <a:avLst/>
            </a:prstGeom>
            <a:noFill/>
            <a:ln>
              <a:noFill/>
            </a:ln>
          </p:spPr>
          <p:txBody>
            <a:bodyPr wrap="square" lIns="0" tIns="0" rIns="0" bIns="0" anchor="ctr" anchorCtr="0">
              <a:spAutoFit/>
            </a:bodyPr>
            <a:lstStyle/>
            <a:p>
              <a:pPr marL="0" marR="0" lvl="0" indent="0" algn="r" defTabSz="878441" rtl="0" eaLnBrk="1" fontAlgn="base" latinLnBrk="0" hangingPunct="1">
                <a:lnSpc>
                  <a:spcPct val="100000"/>
                </a:lnSpc>
                <a:spcBef>
                  <a:spcPts val="1200"/>
                </a:spcBef>
                <a:spcAft>
                  <a:spcPct val="0"/>
                </a:spcAft>
                <a:buClrTx/>
                <a:buSzTx/>
                <a:buFontTx/>
                <a:buNone/>
                <a:tabLst/>
                <a:defRPr/>
              </a:pPr>
              <a:r>
                <a:rPr kumimoji="0" lang="en-US" sz="1600" u="none" strike="noStrike" kern="1200" cap="none" spc="-29" normalizeH="0" baseline="0" noProof="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Access Recertification</a:t>
              </a:r>
              <a:endParaRPr kumimoji="0" lang="en-US" sz="1600" u="none" strike="noStrike" kern="1200" cap="none" spc="-29" normalizeH="0" baseline="0" noProof="0">
                <a:ln>
                  <a:noFill/>
                </a:ln>
                <a:effectLst/>
                <a:uLnTx/>
                <a:uFillTx/>
                <a:latin typeface="Segoe UI Historic" panose="020B0502040204020203" pitchFamily="34" charset="0"/>
                <a:cs typeface="Segoe UI Historic" panose="020B0502040204020203" pitchFamily="34" charset="0"/>
              </a:endParaRPr>
            </a:p>
          </p:txBody>
        </p:sp>
        <p:grpSp>
          <p:nvGrpSpPr>
            <p:cNvPr id="78" name="AR Icon">
              <a:extLst>
                <a:ext uri="{FF2B5EF4-FFF2-40B4-BE49-F238E27FC236}">
                  <a16:creationId xmlns:a16="http://schemas.microsoft.com/office/drawing/2014/main" id="{265A4F43-23DE-47F7-8EAB-A39FD3B205C0}"/>
                </a:ext>
              </a:extLst>
            </p:cNvPr>
            <p:cNvGrpSpPr/>
            <p:nvPr/>
          </p:nvGrpSpPr>
          <p:grpSpPr>
            <a:xfrm>
              <a:off x="1600348" y="3457830"/>
              <a:ext cx="736483" cy="736483"/>
              <a:chOff x="1576858" y="3441745"/>
              <a:chExt cx="736483" cy="736483"/>
            </a:xfrm>
          </p:grpSpPr>
          <p:grpSp>
            <p:nvGrpSpPr>
              <p:cNvPr id="79" name="Group 78">
                <a:extLst>
                  <a:ext uri="{FF2B5EF4-FFF2-40B4-BE49-F238E27FC236}">
                    <a16:creationId xmlns:a16="http://schemas.microsoft.com/office/drawing/2014/main" id="{5F5DA1E8-7A72-4BEA-BF31-68BC3076BDED}"/>
                  </a:ext>
                </a:extLst>
              </p:cNvPr>
              <p:cNvGrpSpPr/>
              <p:nvPr/>
            </p:nvGrpSpPr>
            <p:grpSpPr>
              <a:xfrm>
                <a:off x="1576858" y="3441745"/>
                <a:ext cx="736483" cy="736483"/>
                <a:chOff x="8531052" y="1407263"/>
                <a:chExt cx="905081" cy="905081"/>
              </a:xfrm>
            </p:grpSpPr>
            <p:sp useBgFill="1">
              <p:nvSpPr>
                <p:cNvPr id="89" name="Oval 88">
                  <a:extLst>
                    <a:ext uri="{FF2B5EF4-FFF2-40B4-BE49-F238E27FC236}">
                      <a16:creationId xmlns:a16="http://schemas.microsoft.com/office/drawing/2014/main" id="{3F86F9CE-1E9F-450A-A3C8-9C185615C303}"/>
                    </a:ext>
                  </a:extLst>
                </p:cNvPr>
                <p:cNvSpPr/>
                <p:nvPr/>
              </p:nvSpPr>
              <p:spPr bwMode="auto">
                <a:xfrm>
                  <a:off x="8531052" y="1407263"/>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94" name="Oval 93">
                  <a:extLst>
                    <a:ext uri="{FF2B5EF4-FFF2-40B4-BE49-F238E27FC236}">
                      <a16:creationId xmlns:a16="http://schemas.microsoft.com/office/drawing/2014/main" id="{2A0692C0-F3B7-465B-AC7F-52A322E53719}"/>
                    </a:ext>
                  </a:extLst>
                </p:cNvPr>
                <p:cNvSpPr/>
                <p:nvPr/>
              </p:nvSpPr>
              <p:spPr bwMode="auto">
                <a:xfrm>
                  <a:off x="8587588" y="1463799"/>
                  <a:ext cx="792008" cy="79200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1" name="Group 80">
                <a:extLst>
                  <a:ext uri="{FF2B5EF4-FFF2-40B4-BE49-F238E27FC236}">
                    <a16:creationId xmlns:a16="http://schemas.microsoft.com/office/drawing/2014/main" id="{630F4078-5B43-45D4-B382-518BE1EF6CE0}"/>
                  </a:ext>
                </a:extLst>
              </p:cNvPr>
              <p:cNvGrpSpPr/>
              <p:nvPr/>
            </p:nvGrpSpPr>
            <p:grpSpPr>
              <a:xfrm>
                <a:off x="1693672" y="3540770"/>
                <a:ext cx="502853" cy="538431"/>
                <a:chOff x="2603241" y="3415004"/>
                <a:chExt cx="925200" cy="980798"/>
              </a:xfrm>
            </p:grpSpPr>
            <p:pic>
              <p:nvPicPr>
                <p:cNvPr id="83" name="Graphic 82" descr="Paper with solid fill">
                  <a:extLst>
                    <a:ext uri="{FF2B5EF4-FFF2-40B4-BE49-F238E27FC236}">
                      <a16:creationId xmlns:a16="http://schemas.microsoft.com/office/drawing/2014/main" id="{DB5AD28B-4E23-44E9-819E-29E8C67BA6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03241" y="3415004"/>
                  <a:ext cx="914400" cy="914400"/>
                </a:xfrm>
                <a:prstGeom prst="rect">
                  <a:avLst/>
                </a:prstGeom>
              </p:spPr>
            </p:pic>
            <p:sp>
              <p:nvSpPr>
                <p:cNvPr id="85" name="Oval 84">
                  <a:extLst>
                    <a:ext uri="{FF2B5EF4-FFF2-40B4-BE49-F238E27FC236}">
                      <a16:creationId xmlns:a16="http://schemas.microsoft.com/office/drawing/2014/main" id="{22EAA3DF-D4ED-40FA-8CD0-B517A24A6A51}"/>
                    </a:ext>
                  </a:extLst>
                </p:cNvPr>
                <p:cNvSpPr/>
                <p:nvPr/>
              </p:nvSpPr>
              <p:spPr bwMode="auto">
                <a:xfrm>
                  <a:off x="3060441" y="3927802"/>
                  <a:ext cx="468000" cy="4680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87" name="Graphic 86" descr="Clock with solid fill">
                  <a:extLst>
                    <a:ext uri="{FF2B5EF4-FFF2-40B4-BE49-F238E27FC236}">
                      <a16:creationId xmlns:a16="http://schemas.microsoft.com/office/drawing/2014/main" id="{1A4164F5-D537-47BB-8A07-6A95A9FEE5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71789" y="3939150"/>
                  <a:ext cx="443204" cy="443204"/>
                </a:xfrm>
                <a:prstGeom prst="rect">
                  <a:avLst/>
                </a:prstGeom>
              </p:spPr>
            </p:pic>
          </p:grpSp>
        </p:grpSp>
      </p:grpSp>
      <p:grpSp>
        <p:nvGrpSpPr>
          <p:cNvPr id="52" name="PIM">
            <a:extLst>
              <a:ext uri="{FF2B5EF4-FFF2-40B4-BE49-F238E27FC236}">
                <a16:creationId xmlns:a16="http://schemas.microsoft.com/office/drawing/2014/main" id="{6D2B36C2-7CF0-4AA1-8BD9-D6DDBF16325B}"/>
              </a:ext>
            </a:extLst>
          </p:cNvPr>
          <p:cNvGrpSpPr/>
          <p:nvPr/>
        </p:nvGrpSpPr>
        <p:grpSpPr>
          <a:xfrm>
            <a:off x="2700582" y="5026595"/>
            <a:ext cx="1557680" cy="1417085"/>
            <a:chOff x="2700582" y="5026595"/>
            <a:chExt cx="1557680" cy="1417085"/>
          </a:xfrm>
        </p:grpSpPr>
        <p:sp>
          <p:nvSpPr>
            <p:cNvPr id="15" name="PIM Text">
              <a:extLst>
                <a:ext uri="{FF2B5EF4-FFF2-40B4-BE49-F238E27FC236}">
                  <a16:creationId xmlns:a16="http://schemas.microsoft.com/office/drawing/2014/main" id="{7F7B74C5-E0BC-4031-96AB-FCCE10367A16}"/>
                </a:ext>
              </a:extLst>
            </p:cNvPr>
            <p:cNvSpPr/>
            <p:nvPr/>
          </p:nvSpPr>
          <p:spPr>
            <a:xfrm>
              <a:off x="2700582" y="5705016"/>
              <a:ext cx="1557680" cy="738664"/>
            </a:xfrm>
            <a:prstGeom prst="rect">
              <a:avLst/>
            </a:prstGeom>
            <a:noFill/>
            <a:ln>
              <a:noFill/>
            </a:ln>
          </p:spPr>
          <p:txBody>
            <a:bodyPr wrap="square" lIns="0" tIns="0" rIns="0" bIns="0" anchor="ctr" anchorCtr="0">
              <a:spAutoFit/>
            </a:bodyPr>
            <a:lstStyle/>
            <a:p>
              <a:pPr lvl="0" algn="ctr" defTabSz="878441" fontAlgn="base">
                <a:spcBef>
                  <a:spcPts val="1200"/>
                </a:spcBef>
                <a:spcAft>
                  <a:spcPct val="0"/>
                </a:spcAft>
                <a:defRPr/>
              </a:pPr>
              <a:r>
                <a:rPr lang="en-US" sz="1600" spc="-29">
                  <a:latin typeface="Segoe UI Historic" panose="020B0502040204020203" pitchFamily="34" charset="0"/>
                  <a:ea typeface="Segoe UI Historic" panose="020B0502040204020203" pitchFamily="34" charset="0"/>
                  <a:cs typeface="Segoe UI Historic" panose="020B0502040204020203" pitchFamily="34" charset="0"/>
                </a:rPr>
                <a:t>Secure privileged access for administration</a:t>
              </a:r>
              <a:endParaRPr kumimoji="0" lang="en-US" sz="1600" u="none" strike="noStrike" kern="1200" cap="none" spc="-29" normalizeH="0" baseline="0" noProof="0">
                <a:ln>
                  <a:noFill/>
                </a:ln>
                <a:effectLst/>
                <a:uLnTx/>
                <a:uFillTx/>
                <a:latin typeface="Segoe UI Historic" panose="020B0502040204020203" pitchFamily="34" charset="0"/>
                <a:cs typeface="Segoe UI Historic" panose="020B0502040204020203" pitchFamily="34" charset="0"/>
              </a:endParaRPr>
            </a:p>
          </p:txBody>
        </p:sp>
        <p:grpSp>
          <p:nvGrpSpPr>
            <p:cNvPr id="92" name="PIM Icon">
              <a:extLst>
                <a:ext uri="{FF2B5EF4-FFF2-40B4-BE49-F238E27FC236}">
                  <a16:creationId xmlns:a16="http://schemas.microsoft.com/office/drawing/2014/main" id="{C9AE725E-3069-49A2-9F7A-88DA39B7CB3B}"/>
                </a:ext>
              </a:extLst>
            </p:cNvPr>
            <p:cNvGrpSpPr/>
            <p:nvPr/>
          </p:nvGrpSpPr>
          <p:grpSpPr>
            <a:xfrm>
              <a:off x="3080252" y="5026595"/>
              <a:ext cx="736483" cy="736483"/>
              <a:chOff x="2636310" y="5026595"/>
              <a:chExt cx="736483" cy="736483"/>
            </a:xfrm>
          </p:grpSpPr>
          <p:grpSp>
            <p:nvGrpSpPr>
              <p:cNvPr id="47" name="Group 46">
                <a:extLst>
                  <a:ext uri="{FF2B5EF4-FFF2-40B4-BE49-F238E27FC236}">
                    <a16:creationId xmlns:a16="http://schemas.microsoft.com/office/drawing/2014/main" id="{01D076A5-0455-41FC-9AE3-2A6E6F18D86B}"/>
                  </a:ext>
                </a:extLst>
              </p:cNvPr>
              <p:cNvGrpSpPr/>
              <p:nvPr/>
            </p:nvGrpSpPr>
            <p:grpSpPr>
              <a:xfrm>
                <a:off x="2636310" y="5026595"/>
                <a:ext cx="736483" cy="736483"/>
                <a:chOff x="10230114" y="3121151"/>
                <a:chExt cx="905081" cy="905081"/>
              </a:xfrm>
            </p:grpSpPr>
            <p:sp useBgFill="1">
              <p:nvSpPr>
                <p:cNvPr id="50" name="Oval 49">
                  <a:extLst>
                    <a:ext uri="{FF2B5EF4-FFF2-40B4-BE49-F238E27FC236}">
                      <a16:creationId xmlns:a16="http://schemas.microsoft.com/office/drawing/2014/main" id="{89F8448A-34C3-489D-8E9E-DA64627BBF58}"/>
                    </a:ext>
                  </a:extLst>
                </p:cNvPr>
                <p:cNvSpPr/>
                <p:nvPr/>
              </p:nvSpPr>
              <p:spPr bwMode="auto">
                <a:xfrm>
                  <a:off x="10230114" y="3121151"/>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51" name="Oval 50">
                  <a:extLst>
                    <a:ext uri="{FF2B5EF4-FFF2-40B4-BE49-F238E27FC236}">
                      <a16:creationId xmlns:a16="http://schemas.microsoft.com/office/drawing/2014/main" id="{6B37E6C4-528F-4259-B698-6957959A6229}"/>
                    </a:ext>
                  </a:extLst>
                </p:cNvPr>
                <p:cNvSpPr/>
                <p:nvPr/>
              </p:nvSpPr>
              <p:spPr bwMode="auto">
                <a:xfrm>
                  <a:off x="10284890" y="3175927"/>
                  <a:ext cx="795528" cy="79552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1" name="Group 90">
                <a:extLst>
                  <a:ext uri="{FF2B5EF4-FFF2-40B4-BE49-F238E27FC236}">
                    <a16:creationId xmlns:a16="http://schemas.microsoft.com/office/drawing/2014/main" id="{B473CDAB-6C41-4AF7-9BC8-57C3F1845D36}"/>
                  </a:ext>
                </a:extLst>
              </p:cNvPr>
              <p:cNvGrpSpPr/>
              <p:nvPr/>
            </p:nvGrpSpPr>
            <p:grpSpPr>
              <a:xfrm>
                <a:off x="2800503" y="5148856"/>
                <a:ext cx="343244" cy="480339"/>
                <a:chOff x="7197488" y="4202671"/>
                <a:chExt cx="343244" cy="480339"/>
              </a:xfrm>
            </p:grpSpPr>
            <p:sp>
              <p:nvSpPr>
                <p:cNvPr id="80" name="Rectangle: Rounded Corners 79">
                  <a:extLst>
                    <a:ext uri="{FF2B5EF4-FFF2-40B4-BE49-F238E27FC236}">
                      <a16:creationId xmlns:a16="http://schemas.microsoft.com/office/drawing/2014/main" id="{29153D80-E21C-4236-BE33-09FD212A61D5}"/>
                    </a:ext>
                  </a:extLst>
                </p:cNvPr>
                <p:cNvSpPr/>
                <p:nvPr/>
              </p:nvSpPr>
              <p:spPr>
                <a:xfrm>
                  <a:off x="7294598" y="4269151"/>
                  <a:ext cx="246134" cy="413859"/>
                </a:xfrm>
                <a:prstGeom prst="roundRect">
                  <a:avLst>
                    <a:gd name="adj" fmla="val 5335"/>
                  </a:avLst>
                </a:prstGeom>
                <a:solidFill>
                  <a:schemeClr val="accent6">
                    <a:lumMod val="40000"/>
                    <a:lumOff val="60000"/>
                  </a:schemeClr>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455">
                    <a:defRPr/>
                  </a:pPr>
                  <a:endParaRPr lang="en-US" sz="1765" kern="0">
                    <a:solidFill>
                      <a:srgbClr val="FFFFFF"/>
                    </a:solidFill>
                    <a:latin typeface="Segoe UI"/>
                  </a:endParaRPr>
                </a:p>
              </p:txBody>
            </p:sp>
            <p:pic>
              <p:nvPicPr>
                <p:cNvPr id="82" name="Graphic 197">
                  <a:extLst>
                    <a:ext uri="{FF2B5EF4-FFF2-40B4-BE49-F238E27FC236}">
                      <a16:creationId xmlns:a16="http://schemas.microsoft.com/office/drawing/2014/main" id="{CE5E6B1A-E557-4EBD-950F-79A86C24D41F}"/>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346890" y="4409077"/>
                  <a:ext cx="141552" cy="103995"/>
                </a:xfrm>
                <a:prstGeom prst="rect">
                  <a:avLst/>
                </a:prstGeom>
              </p:spPr>
            </p:pic>
            <p:sp>
              <p:nvSpPr>
                <p:cNvPr id="84" name="Rectangle: Rounded Corners 83">
                  <a:extLst>
                    <a:ext uri="{FF2B5EF4-FFF2-40B4-BE49-F238E27FC236}">
                      <a16:creationId xmlns:a16="http://schemas.microsoft.com/office/drawing/2014/main" id="{54DD8249-1E34-4891-B9A8-63919AAAFE3A}"/>
                    </a:ext>
                  </a:extLst>
                </p:cNvPr>
                <p:cNvSpPr/>
                <p:nvPr/>
              </p:nvSpPr>
              <p:spPr>
                <a:xfrm>
                  <a:off x="7197488" y="4202671"/>
                  <a:ext cx="204279" cy="204279"/>
                </a:xfrm>
                <a:prstGeom prst="roundRect">
                  <a:avLst>
                    <a:gd name="adj" fmla="val 50000"/>
                  </a:avLst>
                </a:prstGeom>
                <a:solidFill>
                  <a:srgbClr val="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455">
                    <a:defRPr/>
                  </a:pPr>
                  <a:endParaRPr lang="en-US" sz="1765" kern="0">
                    <a:solidFill>
                      <a:srgbClr val="FFFFFF"/>
                    </a:solidFill>
                    <a:latin typeface="Segoe UI"/>
                  </a:endParaRPr>
                </a:p>
              </p:txBody>
            </p:sp>
            <p:sp>
              <p:nvSpPr>
                <p:cNvPr id="86" name="Rectangle: Rounded Corners 85">
                  <a:extLst>
                    <a:ext uri="{FF2B5EF4-FFF2-40B4-BE49-F238E27FC236}">
                      <a16:creationId xmlns:a16="http://schemas.microsoft.com/office/drawing/2014/main" id="{1C945E92-0CE4-4A82-BED1-756D2387A033}"/>
                    </a:ext>
                  </a:extLst>
                </p:cNvPr>
                <p:cNvSpPr/>
                <p:nvPr/>
              </p:nvSpPr>
              <p:spPr>
                <a:xfrm>
                  <a:off x="7205084" y="4210432"/>
                  <a:ext cx="175522" cy="175522"/>
                </a:xfrm>
                <a:prstGeom prst="roundRect">
                  <a:avLst>
                    <a:gd name="adj" fmla="val 50000"/>
                  </a:avLst>
                </a:prstGeom>
                <a:solidFill>
                  <a:schemeClr val="tx2"/>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455">
                    <a:defRPr/>
                  </a:pPr>
                  <a:endParaRPr lang="en-US" sz="1765" kern="0">
                    <a:solidFill>
                      <a:srgbClr val="FFFFFF"/>
                    </a:solidFill>
                    <a:latin typeface="Segoe UI"/>
                  </a:endParaRPr>
                </a:p>
              </p:txBody>
            </p:sp>
            <p:sp>
              <p:nvSpPr>
                <p:cNvPr id="88" name="Rectangle 87">
                  <a:extLst>
                    <a:ext uri="{FF2B5EF4-FFF2-40B4-BE49-F238E27FC236}">
                      <a16:creationId xmlns:a16="http://schemas.microsoft.com/office/drawing/2014/main" id="{39C98FE1-96BF-46BB-B428-1F7F2FEC0C3C}"/>
                    </a:ext>
                  </a:extLst>
                </p:cNvPr>
                <p:cNvSpPr/>
                <p:nvPr/>
              </p:nvSpPr>
              <p:spPr bwMode="auto">
                <a:xfrm>
                  <a:off x="7381807" y="4623956"/>
                  <a:ext cx="71714" cy="26893"/>
                </a:xfrm>
                <a:prstGeom prst="rect">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73"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90" name="Freeform 125">
                  <a:extLst>
                    <a:ext uri="{FF2B5EF4-FFF2-40B4-BE49-F238E27FC236}">
                      <a16:creationId xmlns:a16="http://schemas.microsoft.com/office/drawing/2014/main" id="{1D05414E-8ABE-4297-B3A6-25A0C18FF6F1}"/>
                    </a:ext>
                  </a:extLst>
                </p:cNvPr>
                <p:cNvSpPr>
                  <a:spLocks/>
                </p:cNvSpPr>
                <p:nvPr/>
              </p:nvSpPr>
              <p:spPr bwMode="auto">
                <a:xfrm>
                  <a:off x="7288528" y="4248354"/>
                  <a:ext cx="44820" cy="66227"/>
                </a:xfrm>
                <a:custGeom>
                  <a:avLst/>
                  <a:gdLst>
                    <a:gd name="T0" fmla="*/ 107 w 107"/>
                    <a:gd name="T1" fmla="*/ 133 h 160"/>
                    <a:gd name="T2" fmla="*/ 107 w 107"/>
                    <a:gd name="T3" fmla="*/ 133 h 160"/>
                    <a:gd name="T4" fmla="*/ 27 w 107"/>
                    <a:gd name="T5" fmla="*/ 133 h 160"/>
                    <a:gd name="T6" fmla="*/ 27 w 107"/>
                    <a:gd name="T7" fmla="*/ 0 h 160"/>
                    <a:gd name="T8" fmla="*/ 0 w 107"/>
                    <a:gd name="T9" fmla="*/ 0 h 160"/>
                    <a:gd name="T10" fmla="*/ 0 w 107"/>
                    <a:gd name="T11" fmla="*/ 160 h 160"/>
                    <a:gd name="T12" fmla="*/ 107 w 107"/>
                    <a:gd name="T13" fmla="*/ 160 h 160"/>
                    <a:gd name="T14" fmla="*/ 107 w 107"/>
                    <a:gd name="T15" fmla="*/ 133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60">
                      <a:moveTo>
                        <a:pt x="107" y="133"/>
                      </a:moveTo>
                      <a:lnTo>
                        <a:pt x="107" y="133"/>
                      </a:lnTo>
                      <a:lnTo>
                        <a:pt x="27" y="133"/>
                      </a:lnTo>
                      <a:lnTo>
                        <a:pt x="27" y="0"/>
                      </a:lnTo>
                      <a:lnTo>
                        <a:pt x="0" y="0"/>
                      </a:lnTo>
                      <a:lnTo>
                        <a:pt x="0" y="160"/>
                      </a:lnTo>
                      <a:lnTo>
                        <a:pt x="107" y="160"/>
                      </a:lnTo>
                      <a:lnTo>
                        <a:pt x="107" y="133"/>
                      </a:lnTo>
                      <a:close/>
                    </a:path>
                  </a:pathLst>
                </a:custGeom>
                <a:solidFill>
                  <a:schemeClr val="bg1"/>
                </a:solidFill>
                <a:ln w="0">
                  <a:solidFill>
                    <a:schemeClr val="bg1"/>
                  </a:solidFill>
                  <a:prstDash val="solid"/>
                  <a:round/>
                  <a:headEnd/>
                  <a:tailEnd/>
                </a:ln>
              </p:spPr>
              <p:txBody>
                <a:bodyPr vert="horz" wrap="square" lIns="89643" tIns="44821" rIns="89643"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455">
                    <a:defRPr/>
                  </a:pPr>
                  <a:endParaRPr lang="en-US" sz="1765" kern="0">
                    <a:solidFill>
                      <a:srgbClr val="3C3C41"/>
                    </a:solidFill>
                    <a:latin typeface="Segoe UI"/>
                  </a:endParaRPr>
                </a:p>
              </p:txBody>
            </p:sp>
          </p:grpSp>
        </p:grpSp>
      </p:grpSp>
      <p:grpSp>
        <p:nvGrpSpPr>
          <p:cNvPr id="49" name="ELM">
            <a:extLst>
              <a:ext uri="{FF2B5EF4-FFF2-40B4-BE49-F238E27FC236}">
                <a16:creationId xmlns:a16="http://schemas.microsoft.com/office/drawing/2014/main" id="{95F25D9F-B2D6-48DE-B85B-F668C4E72D41}"/>
              </a:ext>
            </a:extLst>
          </p:cNvPr>
          <p:cNvGrpSpPr/>
          <p:nvPr/>
        </p:nvGrpSpPr>
        <p:grpSpPr>
          <a:xfrm>
            <a:off x="4647634" y="3437011"/>
            <a:ext cx="2218995" cy="738664"/>
            <a:chOff x="4647634" y="3437011"/>
            <a:chExt cx="2218995" cy="738664"/>
          </a:xfrm>
        </p:grpSpPr>
        <p:sp>
          <p:nvSpPr>
            <p:cNvPr id="14" name="ELM Text">
              <a:extLst>
                <a:ext uri="{FF2B5EF4-FFF2-40B4-BE49-F238E27FC236}">
                  <a16:creationId xmlns:a16="http://schemas.microsoft.com/office/drawing/2014/main" id="{4222DF89-F60D-45C0-ADC6-892BD1B82DAF}"/>
                </a:ext>
              </a:extLst>
            </p:cNvPr>
            <p:cNvSpPr/>
            <p:nvPr/>
          </p:nvSpPr>
          <p:spPr>
            <a:xfrm>
              <a:off x="5548149" y="3437011"/>
              <a:ext cx="1318480" cy="738664"/>
            </a:xfrm>
            <a:prstGeom prst="rect">
              <a:avLst/>
            </a:prstGeom>
            <a:noFill/>
            <a:ln>
              <a:noFill/>
            </a:ln>
          </p:spPr>
          <p:txBody>
            <a:bodyPr wrap="square" lIns="0" tIns="0" rIns="0" bIns="0" anchor="ctr" anchorCtr="0">
              <a:spAutoFit/>
            </a:bodyPr>
            <a:lstStyle/>
            <a:p>
              <a:pPr marL="0" marR="0" lvl="0" indent="0" algn="l" defTabSz="878441" rtl="0" eaLnBrk="1" fontAlgn="base" latinLnBrk="0" hangingPunct="1">
                <a:lnSpc>
                  <a:spcPct val="100000"/>
                </a:lnSpc>
                <a:spcBef>
                  <a:spcPts val="1200"/>
                </a:spcBef>
                <a:spcAft>
                  <a:spcPct val="0"/>
                </a:spcAft>
                <a:buClrTx/>
                <a:buSzTx/>
                <a:buFontTx/>
                <a:buNone/>
                <a:tabLst/>
                <a:defRPr/>
              </a:pPr>
              <a:r>
                <a:rPr kumimoji="0" lang="en-US" sz="1600" u="none" strike="noStrike" kern="1200" cap="none" spc="-29" normalizeH="0" baseline="0" noProof="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Access Lifecycle</a:t>
              </a:r>
              <a:r>
                <a:rPr kumimoji="0" lang="en-US" sz="1600" u="none" strike="noStrike" kern="1200" cap="none" spc="-29" normalizeH="0" noProof="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 Management</a:t>
              </a:r>
              <a:endParaRPr kumimoji="0" lang="en-US" sz="1600" u="none" strike="noStrike" kern="1200" cap="none" spc="-29" normalizeH="0" baseline="0" noProof="0">
                <a:ln>
                  <a:noFill/>
                </a:ln>
                <a:effectLst/>
                <a:uLnTx/>
                <a:uFillTx/>
                <a:latin typeface="Segoe UI Historic" panose="020B0502040204020203" pitchFamily="34" charset="0"/>
                <a:cs typeface="Segoe UI Historic" panose="020B0502040204020203" pitchFamily="34" charset="0"/>
              </a:endParaRPr>
            </a:p>
          </p:txBody>
        </p:sp>
        <p:grpSp>
          <p:nvGrpSpPr>
            <p:cNvPr id="99" name="ELM Icon">
              <a:extLst>
                <a:ext uri="{FF2B5EF4-FFF2-40B4-BE49-F238E27FC236}">
                  <a16:creationId xmlns:a16="http://schemas.microsoft.com/office/drawing/2014/main" id="{7482D899-A51D-4632-8AD3-6A463ECEB396}"/>
                </a:ext>
              </a:extLst>
            </p:cNvPr>
            <p:cNvGrpSpPr/>
            <p:nvPr/>
          </p:nvGrpSpPr>
          <p:grpSpPr>
            <a:xfrm>
              <a:off x="4647634" y="3438101"/>
              <a:ext cx="736483" cy="736483"/>
              <a:chOff x="4203692" y="3438101"/>
              <a:chExt cx="736483" cy="736483"/>
            </a:xfrm>
          </p:grpSpPr>
          <p:grpSp>
            <p:nvGrpSpPr>
              <p:cNvPr id="66" name="Group 65">
                <a:extLst>
                  <a:ext uri="{FF2B5EF4-FFF2-40B4-BE49-F238E27FC236}">
                    <a16:creationId xmlns:a16="http://schemas.microsoft.com/office/drawing/2014/main" id="{33F4C4A5-2D9F-4C26-94E1-2CBFBAA3183D}"/>
                  </a:ext>
                </a:extLst>
              </p:cNvPr>
              <p:cNvGrpSpPr/>
              <p:nvPr/>
            </p:nvGrpSpPr>
            <p:grpSpPr>
              <a:xfrm>
                <a:off x="4203692" y="3438101"/>
                <a:ext cx="736483" cy="736483"/>
                <a:chOff x="8591710" y="4778499"/>
                <a:chExt cx="905081" cy="905081"/>
              </a:xfrm>
            </p:grpSpPr>
            <p:sp useBgFill="1">
              <p:nvSpPr>
                <p:cNvPr id="71" name="Oval 70">
                  <a:extLst>
                    <a:ext uri="{FF2B5EF4-FFF2-40B4-BE49-F238E27FC236}">
                      <a16:creationId xmlns:a16="http://schemas.microsoft.com/office/drawing/2014/main" id="{F075E632-143F-4777-AC45-9AFE6FF6411B}"/>
                    </a:ext>
                  </a:extLst>
                </p:cNvPr>
                <p:cNvSpPr/>
                <p:nvPr/>
              </p:nvSpPr>
              <p:spPr bwMode="auto">
                <a:xfrm>
                  <a:off x="8591710" y="4778499"/>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72" name="Oval 71">
                  <a:extLst>
                    <a:ext uri="{FF2B5EF4-FFF2-40B4-BE49-F238E27FC236}">
                      <a16:creationId xmlns:a16="http://schemas.microsoft.com/office/drawing/2014/main" id="{AC23462A-49E0-499B-ADB7-A375824A2F7A}"/>
                    </a:ext>
                  </a:extLst>
                </p:cNvPr>
                <p:cNvSpPr/>
                <p:nvPr/>
              </p:nvSpPr>
              <p:spPr bwMode="auto">
                <a:xfrm>
                  <a:off x="8646490" y="4833277"/>
                  <a:ext cx="795527" cy="795527"/>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8" name="Group 97">
                <a:extLst>
                  <a:ext uri="{FF2B5EF4-FFF2-40B4-BE49-F238E27FC236}">
                    <a16:creationId xmlns:a16="http://schemas.microsoft.com/office/drawing/2014/main" id="{20C53BB1-DBCC-4C8E-9356-89CCCEA2147E}"/>
                  </a:ext>
                </a:extLst>
              </p:cNvPr>
              <p:cNvGrpSpPr/>
              <p:nvPr/>
            </p:nvGrpSpPr>
            <p:grpSpPr>
              <a:xfrm>
                <a:off x="4345294" y="3579517"/>
                <a:ext cx="468000" cy="469942"/>
                <a:chOff x="4870206" y="5690635"/>
                <a:chExt cx="468000" cy="469942"/>
              </a:xfrm>
            </p:grpSpPr>
            <p:sp>
              <p:nvSpPr>
                <p:cNvPr id="95" name="Freeform 324">
                  <a:extLst>
                    <a:ext uri="{FF2B5EF4-FFF2-40B4-BE49-F238E27FC236}">
                      <a16:creationId xmlns:a16="http://schemas.microsoft.com/office/drawing/2014/main" id="{6EE8D1E1-0FC6-418B-8709-AA93D1E8B8D3}"/>
                    </a:ext>
                  </a:extLst>
                </p:cNvPr>
                <p:cNvSpPr>
                  <a:spLocks noChangeAspect="1"/>
                </p:cNvSpPr>
                <p:nvPr/>
              </p:nvSpPr>
              <p:spPr bwMode="auto">
                <a:xfrm rot="10293316" flipH="1">
                  <a:off x="4870206" y="5690635"/>
                  <a:ext cx="468000" cy="469942"/>
                </a:xfrm>
                <a:custGeom>
                  <a:avLst/>
                  <a:gdLst>
                    <a:gd name="T0" fmla="*/ 389 w 389"/>
                    <a:gd name="T1" fmla="*/ 195 h 390"/>
                    <a:gd name="T2" fmla="*/ 389 w 389"/>
                    <a:gd name="T3" fmla="*/ 195 h 390"/>
                    <a:gd name="T4" fmla="*/ 195 w 389"/>
                    <a:gd name="T5" fmla="*/ 390 h 390"/>
                    <a:gd name="T6" fmla="*/ 40 w 389"/>
                    <a:gd name="T7" fmla="*/ 313 h 390"/>
                    <a:gd name="T8" fmla="*/ 32 w 389"/>
                    <a:gd name="T9" fmla="*/ 345 h 390"/>
                    <a:gd name="T10" fmla="*/ 17 w 389"/>
                    <a:gd name="T11" fmla="*/ 357 h 390"/>
                    <a:gd name="T12" fmla="*/ 14 w 389"/>
                    <a:gd name="T13" fmla="*/ 357 h 390"/>
                    <a:gd name="T14" fmla="*/ 2 w 389"/>
                    <a:gd name="T15" fmla="*/ 338 h 390"/>
                    <a:gd name="T16" fmla="*/ 22 w 389"/>
                    <a:gd name="T17" fmla="*/ 254 h 390"/>
                    <a:gd name="T18" fmla="*/ 107 w 389"/>
                    <a:gd name="T19" fmla="*/ 273 h 390"/>
                    <a:gd name="T20" fmla="*/ 119 w 389"/>
                    <a:gd name="T21" fmla="*/ 292 h 390"/>
                    <a:gd name="T22" fmla="*/ 100 w 389"/>
                    <a:gd name="T23" fmla="*/ 303 h 390"/>
                    <a:gd name="T24" fmla="*/ 64 w 389"/>
                    <a:gd name="T25" fmla="*/ 295 h 390"/>
                    <a:gd name="T26" fmla="*/ 195 w 389"/>
                    <a:gd name="T27" fmla="*/ 359 h 390"/>
                    <a:gd name="T28" fmla="*/ 359 w 389"/>
                    <a:gd name="T29" fmla="*/ 195 h 390"/>
                    <a:gd name="T30" fmla="*/ 342 w 389"/>
                    <a:gd name="T31" fmla="*/ 122 h 390"/>
                    <a:gd name="T32" fmla="*/ 279 w 389"/>
                    <a:gd name="T33" fmla="*/ 55 h 390"/>
                    <a:gd name="T34" fmla="*/ 195 w 389"/>
                    <a:gd name="T35" fmla="*/ 31 h 390"/>
                    <a:gd name="T36" fmla="*/ 30 w 389"/>
                    <a:gd name="T37" fmla="*/ 195 h 390"/>
                    <a:gd name="T38" fmla="*/ 15 w 389"/>
                    <a:gd name="T39" fmla="*/ 211 h 390"/>
                    <a:gd name="T40" fmla="*/ 0 w 389"/>
                    <a:gd name="T41" fmla="*/ 195 h 390"/>
                    <a:gd name="T42" fmla="*/ 195 w 389"/>
                    <a:gd name="T43" fmla="*/ 0 h 390"/>
                    <a:gd name="T44" fmla="*/ 389 w 389"/>
                    <a:gd name="T45" fmla="*/ 195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9" h="390">
                      <a:moveTo>
                        <a:pt x="389" y="195"/>
                      </a:moveTo>
                      <a:lnTo>
                        <a:pt x="389" y="195"/>
                      </a:lnTo>
                      <a:cubicBezTo>
                        <a:pt x="389" y="303"/>
                        <a:pt x="302" y="390"/>
                        <a:pt x="195" y="390"/>
                      </a:cubicBezTo>
                      <a:cubicBezTo>
                        <a:pt x="133" y="390"/>
                        <a:pt x="76" y="362"/>
                        <a:pt x="40" y="313"/>
                      </a:cubicBezTo>
                      <a:lnTo>
                        <a:pt x="32" y="345"/>
                      </a:lnTo>
                      <a:cubicBezTo>
                        <a:pt x="31" y="352"/>
                        <a:pt x="24" y="357"/>
                        <a:pt x="17" y="357"/>
                      </a:cubicBezTo>
                      <a:cubicBezTo>
                        <a:pt x="16" y="357"/>
                        <a:pt x="15" y="357"/>
                        <a:pt x="14" y="357"/>
                      </a:cubicBezTo>
                      <a:cubicBezTo>
                        <a:pt x="6" y="355"/>
                        <a:pt x="1" y="347"/>
                        <a:pt x="2" y="338"/>
                      </a:cubicBezTo>
                      <a:lnTo>
                        <a:pt x="22" y="254"/>
                      </a:lnTo>
                      <a:lnTo>
                        <a:pt x="107" y="273"/>
                      </a:lnTo>
                      <a:cubicBezTo>
                        <a:pt x="115" y="275"/>
                        <a:pt x="120" y="283"/>
                        <a:pt x="119" y="292"/>
                      </a:cubicBezTo>
                      <a:cubicBezTo>
                        <a:pt x="117" y="300"/>
                        <a:pt x="108" y="305"/>
                        <a:pt x="100" y="303"/>
                      </a:cubicBezTo>
                      <a:lnTo>
                        <a:pt x="64" y="295"/>
                      </a:lnTo>
                      <a:cubicBezTo>
                        <a:pt x="95" y="336"/>
                        <a:pt x="143" y="359"/>
                        <a:pt x="195" y="359"/>
                      </a:cubicBezTo>
                      <a:cubicBezTo>
                        <a:pt x="285" y="359"/>
                        <a:pt x="359" y="286"/>
                        <a:pt x="359" y="195"/>
                      </a:cubicBezTo>
                      <a:cubicBezTo>
                        <a:pt x="359" y="169"/>
                        <a:pt x="353" y="144"/>
                        <a:pt x="342" y="122"/>
                      </a:cubicBezTo>
                      <a:cubicBezTo>
                        <a:pt x="328" y="94"/>
                        <a:pt x="306" y="71"/>
                        <a:pt x="279" y="55"/>
                      </a:cubicBezTo>
                      <a:cubicBezTo>
                        <a:pt x="254" y="40"/>
                        <a:pt x="225" y="31"/>
                        <a:pt x="195" y="31"/>
                      </a:cubicBezTo>
                      <a:cubicBezTo>
                        <a:pt x="104" y="31"/>
                        <a:pt x="30" y="105"/>
                        <a:pt x="30" y="195"/>
                      </a:cubicBezTo>
                      <a:cubicBezTo>
                        <a:pt x="30" y="204"/>
                        <a:pt x="23" y="211"/>
                        <a:pt x="15" y="211"/>
                      </a:cubicBezTo>
                      <a:cubicBezTo>
                        <a:pt x="7" y="211"/>
                        <a:pt x="0" y="204"/>
                        <a:pt x="0" y="195"/>
                      </a:cubicBezTo>
                      <a:cubicBezTo>
                        <a:pt x="0" y="88"/>
                        <a:pt x="87" y="0"/>
                        <a:pt x="195" y="0"/>
                      </a:cubicBezTo>
                      <a:cubicBezTo>
                        <a:pt x="302" y="0"/>
                        <a:pt x="389" y="88"/>
                        <a:pt x="389" y="195"/>
                      </a:cubicBezTo>
                      <a:close/>
                    </a:path>
                  </a:pathLst>
                </a:custGeom>
                <a:solidFill>
                  <a:schemeClr val="tx2"/>
                </a:solidFill>
                <a:ln w="9525">
                  <a:solidFill>
                    <a:schemeClr val="bg1"/>
                  </a:solidFill>
                  <a:prstDash val="solid"/>
                  <a:round/>
                  <a:headEnd/>
                  <a:tailEnd/>
                </a:ln>
              </p:spPr>
              <p:txBody>
                <a:bodyPr vert="horz" wrap="square" lIns="89643" tIns="44821" rIns="89643"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455">
                    <a:defRPr/>
                  </a:pPr>
                  <a:endParaRPr lang="en-US" sz="1765" kern="0">
                    <a:solidFill>
                      <a:srgbClr val="3C3C41"/>
                    </a:solidFill>
                    <a:latin typeface="Segoe UI"/>
                  </a:endParaRPr>
                </a:p>
              </p:txBody>
            </p:sp>
            <p:pic>
              <p:nvPicPr>
                <p:cNvPr id="97" name="Picture 96">
                  <a:extLst>
                    <a:ext uri="{FF2B5EF4-FFF2-40B4-BE49-F238E27FC236}">
                      <a16:creationId xmlns:a16="http://schemas.microsoft.com/office/drawing/2014/main" id="{D1776C8B-D10A-46C5-B4A3-107FE6CFF0A3}"/>
                    </a:ext>
                  </a:extLst>
                </p:cNvPr>
                <p:cNvPicPr>
                  <a:picLocks noChangeAspect="1"/>
                </p:cNvPicPr>
                <p:nvPr/>
              </p:nvPicPr>
              <p:blipFill>
                <a:blip r:embed="rId10"/>
                <a:stretch>
                  <a:fillRect/>
                </a:stretch>
              </p:blipFill>
              <p:spPr>
                <a:xfrm>
                  <a:off x="4994686" y="5810904"/>
                  <a:ext cx="229403" cy="229403"/>
                </a:xfrm>
                <a:prstGeom prst="rect">
                  <a:avLst/>
                </a:prstGeom>
              </p:spPr>
            </p:pic>
          </p:grpSp>
        </p:grpSp>
      </p:grpSp>
      <p:grpSp>
        <p:nvGrpSpPr>
          <p:cNvPr id="48" name="Prov">
            <a:extLst>
              <a:ext uri="{FF2B5EF4-FFF2-40B4-BE49-F238E27FC236}">
                <a16:creationId xmlns:a16="http://schemas.microsoft.com/office/drawing/2014/main" id="{2FD2A7BC-4AA5-4502-B1F1-A117FB9E2817}"/>
              </a:ext>
            </a:extLst>
          </p:cNvPr>
          <p:cNvGrpSpPr/>
          <p:nvPr/>
        </p:nvGrpSpPr>
        <p:grpSpPr>
          <a:xfrm>
            <a:off x="2710834" y="1412699"/>
            <a:ext cx="1557680" cy="1293974"/>
            <a:chOff x="2710834" y="1412699"/>
            <a:chExt cx="1557680" cy="1293974"/>
          </a:xfrm>
        </p:grpSpPr>
        <p:sp>
          <p:nvSpPr>
            <p:cNvPr id="13" name="Prov Text">
              <a:extLst>
                <a:ext uri="{FF2B5EF4-FFF2-40B4-BE49-F238E27FC236}">
                  <a16:creationId xmlns:a16="http://schemas.microsoft.com/office/drawing/2014/main" id="{DE73E8A9-5928-4A6F-BDC5-66EC0ACAD200}"/>
                </a:ext>
              </a:extLst>
            </p:cNvPr>
            <p:cNvSpPr/>
            <p:nvPr/>
          </p:nvSpPr>
          <p:spPr>
            <a:xfrm>
              <a:off x="2710834" y="1412699"/>
              <a:ext cx="1557680" cy="492443"/>
            </a:xfrm>
            <a:prstGeom prst="rect">
              <a:avLst/>
            </a:prstGeom>
            <a:noFill/>
            <a:ln>
              <a:noFill/>
            </a:ln>
          </p:spPr>
          <p:txBody>
            <a:bodyPr wrap="square" lIns="0" tIns="0" rIns="0" bIns="0" anchor="ctr" anchorCtr="0">
              <a:spAutoFit/>
            </a:bodyPr>
            <a:lstStyle/>
            <a:p>
              <a:pPr marL="0" marR="0" lvl="0" indent="0" algn="ctr" defTabSz="878441" rtl="0" eaLnBrk="1" fontAlgn="base" latinLnBrk="0" hangingPunct="1">
                <a:lnSpc>
                  <a:spcPct val="100000"/>
                </a:lnSpc>
                <a:spcBef>
                  <a:spcPts val="1200"/>
                </a:spcBef>
                <a:spcAft>
                  <a:spcPct val="0"/>
                </a:spcAft>
                <a:buClrTx/>
                <a:buSzTx/>
                <a:buFontTx/>
                <a:buNone/>
                <a:tabLst/>
                <a:defRPr/>
              </a:pPr>
              <a:r>
                <a:rPr kumimoji="0" lang="en-US" sz="1600" u="none" strike="noStrike" kern="1200" cap="none" spc="-29" normalizeH="0" baseline="0" noProof="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Onboarding / Provisioning</a:t>
              </a:r>
              <a:endParaRPr kumimoji="0" lang="en-US" sz="1600" u="none" strike="noStrike" kern="1200" cap="none" spc="-29" normalizeH="0" baseline="0" noProof="0">
                <a:ln>
                  <a:noFill/>
                </a:ln>
                <a:effectLst/>
                <a:uLnTx/>
                <a:uFillTx/>
                <a:latin typeface="Segoe UI Historic" panose="020B0502040204020203" pitchFamily="34" charset="0"/>
                <a:cs typeface="Segoe UI Historic" panose="020B0502040204020203" pitchFamily="34" charset="0"/>
              </a:endParaRPr>
            </a:p>
          </p:txBody>
        </p:sp>
        <p:grpSp>
          <p:nvGrpSpPr>
            <p:cNvPr id="41" name="Prov Icon">
              <a:extLst>
                <a:ext uri="{FF2B5EF4-FFF2-40B4-BE49-F238E27FC236}">
                  <a16:creationId xmlns:a16="http://schemas.microsoft.com/office/drawing/2014/main" id="{960B50D3-DDED-4541-978F-AFBE5971F106}"/>
                </a:ext>
              </a:extLst>
            </p:cNvPr>
            <p:cNvGrpSpPr/>
            <p:nvPr/>
          </p:nvGrpSpPr>
          <p:grpSpPr>
            <a:xfrm>
              <a:off x="3104250" y="1970190"/>
              <a:ext cx="736483" cy="736483"/>
              <a:chOff x="2675104" y="2386114"/>
              <a:chExt cx="736483" cy="736483"/>
            </a:xfrm>
          </p:grpSpPr>
          <p:grpSp>
            <p:nvGrpSpPr>
              <p:cNvPr id="42" name="Group 41">
                <a:extLst>
                  <a:ext uri="{FF2B5EF4-FFF2-40B4-BE49-F238E27FC236}">
                    <a16:creationId xmlns:a16="http://schemas.microsoft.com/office/drawing/2014/main" id="{069B1462-6F15-43E2-90C1-504B3FC6B07B}"/>
                  </a:ext>
                </a:extLst>
              </p:cNvPr>
              <p:cNvGrpSpPr/>
              <p:nvPr/>
            </p:nvGrpSpPr>
            <p:grpSpPr>
              <a:xfrm>
                <a:off x="2675104" y="2386114"/>
                <a:ext cx="736483" cy="736483"/>
                <a:chOff x="8531052" y="1407263"/>
                <a:chExt cx="905081" cy="905081"/>
              </a:xfrm>
            </p:grpSpPr>
            <p:sp useBgFill="1">
              <p:nvSpPr>
                <p:cNvPr id="44" name="Oval 43">
                  <a:extLst>
                    <a:ext uri="{FF2B5EF4-FFF2-40B4-BE49-F238E27FC236}">
                      <a16:creationId xmlns:a16="http://schemas.microsoft.com/office/drawing/2014/main" id="{4DBCFF3C-1E68-43C4-A030-E3110E2ABDC5}"/>
                    </a:ext>
                  </a:extLst>
                </p:cNvPr>
                <p:cNvSpPr/>
                <p:nvPr/>
              </p:nvSpPr>
              <p:spPr bwMode="auto">
                <a:xfrm>
                  <a:off x="8531052" y="1407263"/>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45" name="Oval 44">
                  <a:extLst>
                    <a:ext uri="{FF2B5EF4-FFF2-40B4-BE49-F238E27FC236}">
                      <a16:creationId xmlns:a16="http://schemas.microsoft.com/office/drawing/2014/main" id="{EDECAB50-F06A-4D33-A089-4FC5335E07D9}"/>
                    </a:ext>
                  </a:extLst>
                </p:cNvPr>
                <p:cNvSpPr/>
                <p:nvPr/>
              </p:nvSpPr>
              <p:spPr bwMode="auto">
                <a:xfrm>
                  <a:off x="8587588" y="1463799"/>
                  <a:ext cx="792008" cy="79200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pic>
            <p:nvPicPr>
              <p:cNvPr id="43" name="Picture 42">
                <a:extLst>
                  <a:ext uri="{FF2B5EF4-FFF2-40B4-BE49-F238E27FC236}">
                    <a16:creationId xmlns:a16="http://schemas.microsoft.com/office/drawing/2014/main" id="{0CB8001D-0AC3-44DF-92A4-CB9A0B25983B}"/>
                  </a:ext>
                </a:extLst>
              </p:cNvPr>
              <p:cNvPicPr>
                <a:picLocks noChangeAspect="1"/>
              </p:cNvPicPr>
              <p:nvPr/>
            </p:nvPicPr>
            <p:blipFill>
              <a:blip r:embed="rId3">
                <a:duotone>
                  <a:prstClr val="black"/>
                  <a:schemeClr val="tx2">
                    <a:tint val="45000"/>
                    <a:satMod val="400000"/>
                  </a:schemeClr>
                </a:duotone>
              </a:blip>
              <a:stretch>
                <a:fillRect/>
              </a:stretch>
            </p:blipFill>
            <p:spPr>
              <a:xfrm>
                <a:off x="2882342" y="2596551"/>
                <a:ext cx="335868" cy="335868"/>
              </a:xfrm>
              <a:prstGeom prst="rect">
                <a:avLst/>
              </a:prstGeom>
            </p:spPr>
          </p:pic>
        </p:grpSp>
      </p:grpSp>
    </p:spTree>
    <p:extLst>
      <p:ext uri="{BB962C8B-B14F-4D97-AF65-F5344CB8AC3E}">
        <p14:creationId xmlns:p14="http://schemas.microsoft.com/office/powerpoint/2010/main" val="3876743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1000"/>
                                        <p:tgtEl>
                                          <p:spTgt spid="4"/>
                                        </p:tgtEl>
                                      </p:cBhvr>
                                    </p:animEffect>
                                  </p:childTnLst>
                                </p:cTn>
                              </p:par>
                            </p:childTnLst>
                          </p:cTn>
                        </p:par>
                        <p:par>
                          <p:cTn id="12" fill="hold">
                            <p:stCondLst>
                              <p:cond delay="1500"/>
                            </p:stCondLst>
                            <p:childTnLst>
                              <p:par>
                                <p:cTn id="13" presetID="23" presetClass="entr" presetSubtype="16"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10" fill="hold"/>
                                        <p:tgtEl>
                                          <p:spTgt spid="9"/>
                                        </p:tgtEl>
                                        <p:attrNameLst>
                                          <p:attrName>ppt_w</p:attrName>
                                        </p:attrNameLst>
                                      </p:cBhvr>
                                      <p:tavLst>
                                        <p:tav tm="0">
                                          <p:val>
                                            <p:fltVal val="0"/>
                                          </p:val>
                                        </p:tav>
                                        <p:tav tm="100000">
                                          <p:val>
                                            <p:strVal val="#ppt_w"/>
                                          </p:val>
                                        </p:tav>
                                      </p:tavLst>
                                    </p:anim>
                                    <p:anim calcmode="lin" valueType="num">
                                      <p:cBhvr>
                                        <p:cTn id="16" dur="10" fill="hold"/>
                                        <p:tgtEl>
                                          <p:spTgt spid="9"/>
                                        </p:tgtEl>
                                        <p:attrNameLst>
                                          <p:attrName>ppt_h</p:attrName>
                                        </p:attrNameLst>
                                      </p:cBhvr>
                                      <p:tavLst>
                                        <p:tav tm="0">
                                          <p:val>
                                            <p:fltVal val="0"/>
                                          </p:val>
                                        </p:tav>
                                        <p:tav tm="100000">
                                          <p:val>
                                            <p:strVal val="#ppt_h"/>
                                          </p:val>
                                        </p:tav>
                                      </p:tavLst>
                                    </p:anim>
                                  </p:childTnLst>
                                </p:cTn>
                              </p:par>
                            </p:childTnLst>
                          </p:cTn>
                        </p:par>
                        <p:par>
                          <p:cTn id="17" fill="hold">
                            <p:stCondLst>
                              <p:cond delay="1510"/>
                            </p:stCondLst>
                            <p:childTnLst>
                              <p:par>
                                <p:cTn id="18" presetID="22" presetClass="entr" presetSubtype="1"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par>
                          <p:cTn id="21" fill="hold">
                            <p:stCondLst>
                              <p:cond delay="2010"/>
                            </p:stCondLst>
                            <p:childTnLst>
                              <p:par>
                                <p:cTn id="22" presetID="10" presetClass="entr" presetSubtype="0" fill="hold" nodeType="after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childTnLst>
                          </p:cTn>
                        </p:par>
                        <p:par>
                          <p:cTn id="25" fill="hold">
                            <p:stCondLst>
                              <p:cond delay="2510"/>
                            </p:stCondLst>
                            <p:childTnLst>
                              <p:par>
                                <p:cTn id="26" presetID="22" presetClass="entr" presetSubtype="1"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1000"/>
                                        <p:tgtEl>
                                          <p:spTgt spid="7"/>
                                        </p:tgtEl>
                                      </p:cBhvr>
                                    </p:animEffect>
                                  </p:childTnLst>
                                </p:cTn>
                              </p:par>
                            </p:childTnLst>
                          </p:cTn>
                        </p:par>
                        <p:par>
                          <p:cTn id="29" fill="hold">
                            <p:stCondLst>
                              <p:cond delay="3510"/>
                            </p:stCondLst>
                            <p:childTnLst>
                              <p:par>
                                <p:cTn id="30" presetID="23" presetClass="entr" presetSubtype="16"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10" fill="hold"/>
                                        <p:tgtEl>
                                          <p:spTgt spid="11"/>
                                        </p:tgtEl>
                                        <p:attrNameLst>
                                          <p:attrName>ppt_w</p:attrName>
                                        </p:attrNameLst>
                                      </p:cBhvr>
                                      <p:tavLst>
                                        <p:tav tm="0">
                                          <p:val>
                                            <p:fltVal val="0"/>
                                          </p:val>
                                        </p:tav>
                                        <p:tav tm="100000">
                                          <p:val>
                                            <p:strVal val="#ppt_w"/>
                                          </p:val>
                                        </p:tav>
                                      </p:tavLst>
                                    </p:anim>
                                    <p:anim calcmode="lin" valueType="num">
                                      <p:cBhvr>
                                        <p:cTn id="33" dur="10" fill="hold"/>
                                        <p:tgtEl>
                                          <p:spTgt spid="11"/>
                                        </p:tgtEl>
                                        <p:attrNameLst>
                                          <p:attrName>ppt_h</p:attrName>
                                        </p:attrNameLst>
                                      </p:cBhvr>
                                      <p:tavLst>
                                        <p:tav tm="0">
                                          <p:val>
                                            <p:fltVal val="0"/>
                                          </p:val>
                                        </p:tav>
                                        <p:tav tm="100000">
                                          <p:val>
                                            <p:strVal val="#ppt_h"/>
                                          </p:val>
                                        </p:tav>
                                      </p:tavLst>
                                    </p:anim>
                                  </p:childTnLst>
                                </p:cTn>
                              </p:par>
                            </p:childTnLst>
                          </p:cTn>
                        </p:par>
                        <p:par>
                          <p:cTn id="34" fill="hold">
                            <p:stCondLst>
                              <p:cond delay="3520"/>
                            </p:stCondLst>
                            <p:childTnLst>
                              <p:par>
                                <p:cTn id="35" presetID="22" presetClass="entr" presetSubtype="1" fill="hold" grpId="0" nodeType="after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wipe(up)">
                                      <p:cBhvr>
                                        <p:cTn id="37" dur="500"/>
                                        <p:tgtEl>
                                          <p:spTgt spid="73"/>
                                        </p:tgtEl>
                                      </p:cBhvr>
                                    </p:animEffect>
                                  </p:childTnLst>
                                </p:cTn>
                              </p:par>
                            </p:childTnLst>
                          </p:cTn>
                        </p:par>
                        <p:par>
                          <p:cTn id="38" fill="hold">
                            <p:stCondLst>
                              <p:cond delay="4020"/>
                            </p:stCondLst>
                            <p:childTnLst>
                              <p:par>
                                <p:cTn id="39" presetID="10" presetClass="entr" presetSubtype="0" fill="hold" nodeType="after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childTnLst>
                          </p:cTn>
                        </p:par>
                        <p:par>
                          <p:cTn id="42" fill="hold">
                            <p:stCondLst>
                              <p:cond delay="4520"/>
                            </p:stCondLst>
                            <p:childTnLst>
                              <p:par>
                                <p:cTn id="43" presetID="22" presetClass="entr" presetSubtype="4"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down)">
                                      <p:cBhvr>
                                        <p:cTn id="45" dur="1000"/>
                                        <p:tgtEl>
                                          <p:spTgt spid="8"/>
                                        </p:tgtEl>
                                      </p:cBhvr>
                                    </p:animEffect>
                                  </p:childTnLst>
                                </p:cTn>
                              </p:par>
                            </p:childTnLst>
                          </p:cTn>
                        </p:par>
                        <p:par>
                          <p:cTn id="46" fill="hold">
                            <p:stCondLst>
                              <p:cond delay="5520"/>
                            </p:stCondLst>
                            <p:childTnLst>
                              <p:par>
                                <p:cTn id="47" presetID="23" presetClass="entr" presetSubtype="16"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 fill="hold"/>
                                        <p:tgtEl>
                                          <p:spTgt spid="10"/>
                                        </p:tgtEl>
                                        <p:attrNameLst>
                                          <p:attrName>ppt_w</p:attrName>
                                        </p:attrNameLst>
                                      </p:cBhvr>
                                      <p:tavLst>
                                        <p:tav tm="0">
                                          <p:val>
                                            <p:fltVal val="0"/>
                                          </p:val>
                                        </p:tav>
                                        <p:tav tm="100000">
                                          <p:val>
                                            <p:strVal val="#ppt_w"/>
                                          </p:val>
                                        </p:tav>
                                      </p:tavLst>
                                    </p:anim>
                                    <p:anim calcmode="lin" valueType="num">
                                      <p:cBhvr>
                                        <p:cTn id="50" dur="10" fill="hold"/>
                                        <p:tgtEl>
                                          <p:spTgt spid="10"/>
                                        </p:tgtEl>
                                        <p:attrNameLst>
                                          <p:attrName>ppt_h</p:attrName>
                                        </p:attrNameLst>
                                      </p:cBhvr>
                                      <p:tavLst>
                                        <p:tav tm="0">
                                          <p:val>
                                            <p:fltVal val="0"/>
                                          </p:val>
                                        </p:tav>
                                        <p:tav tm="100000">
                                          <p:val>
                                            <p:strVal val="#ppt_h"/>
                                          </p:val>
                                        </p:tav>
                                      </p:tavLst>
                                    </p:anim>
                                  </p:childTnLst>
                                </p:cTn>
                              </p:par>
                            </p:childTnLst>
                          </p:cTn>
                        </p:par>
                        <p:par>
                          <p:cTn id="51" fill="hold">
                            <p:stCondLst>
                              <p:cond delay="5530"/>
                            </p:stCondLst>
                            <p:childTnLst>
                              <p:par>
                                <p:cTn id="52" presetID="22" presetClass="entr" presetSubtype="4" fill="hold" grpId="0"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down)">
                                      <p:cBhvr>
                                        <p:cTn id="54" dur="500"/>
                                        <p:tgtEl>
                                          <p:spTgt spid="3"/>
                                        </p:tgtEl>
                                      </p:cBhvr>
                                    </p:animEffect>
                                  </p:childTnLst>
                                </p:cTn>
                              </p:par>
                            </p:childTnLst>
                          </p:cTn>
                        </p:par>
                        <p:par>
                          <p:cTn id="55" fill="hold">
                            <p:stCondLst>
                              <p:cond delay="6030"/>
                            </p:stCondLst>
                            <p:childTnLst>
                              <p:par>
                                <p:cTn id="56" presetID="10" presetClass="entr" presetSubtype="0" fill="hold" nodeType="after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500"/>
                                        <p:tgtEl>
                                          <p:spTgt spid="54"/>
                                        </p:tgtEl>
                                      </p:cBhvr>
                                    </p:animEffect>
                                  </p:childTnLst>
                                </p:cTn>
                              </p:par>
                            </p:childTnLst>
                          </p:cTn>
                        </p:par>
                        <p:par>
                          <p:cTn id="59" fill="hold">
                            <p:stCondLst>
                              <p:cond delay="6530"/>
                            </p:stCondLst>
                            <p:childTnLst>
                              <p:par>
                                <p:cTn id="60" presetID="22" presetClass="entr" presetSubtype="4" fill="hold" grpId="0" nodeType="after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wipe(down)">
                                      <p:cBhvr>
                                        <p:cTn id="62" dur="1000"/>
                                        <p:tgtEl>
                                          <p:spTgt spid="5"/>
                                        </p:tgtEl>
                                      </p:cBhvr>
                                    </p:animEffect>
                                  </p:childTnLst>
                                </p:cTn>
                              </p:par>
                            </p:childTnLst>
                          </p:cTn>
                        </p:par>
                        <p:par>
                          <p:cTn id="63" fill="hold">
                            <p:stCondLst>
                              <p:cond delay="7530"/>
                            </p:stCondLst>
                            <p:childTnLst>
                              <p:par>
                                <p:cTn id="64" presetID="23" presetClass="entr" presetSubtype="16"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 calcmode="lin" valueType="num">
                                      <p:cBhvr>
                                        <p:cTn id="66" dur="10" fill="hold"/>
                                        <p:tgtEl>
                                          <p:spTgt spid="12"/>
                                        </p:tgtEl>
                                        <p:attrNameLst>
                                          <p:attrName>ppt_w</p:attrName>
                                        </p:attrNameLst>
                                      </p:cBhvr>
                                      <p:tavLst>
                                        <p:tav tm="0">
                                          <p:val>
                                            <p:fltVal val="0"/>
                                          </p:val>
                                        </p:tav>
                                        <p:tav tm="100000">
                                          <p:val>
                                            <p:strVal val="#ppt_w"/>
                                          </p:val>
                                        </p:tav>
                                      </p:tavLst>
                                    </p:anim>
                                    <p:anim calcmode="lin" valueType="num">
                                      <p:cBhvr>
                                        <p:cTn id="67" dur="10" fill="hold"/>
                                        <p:tgtEl>
                                          <p:spTgt spid="12"/>
                                        </p:tgtEl>
                                        <p:attrNameLst>
                                          <p:attrName>ppt_h</p:attrName>
                                        </p:attrNameLst>
                                      </p:cBhvr>
                                      <p:tavLst>
                                        <p:tav tm="0">
                                          <p:val>
                                            <p:fltVal val="0"/>
                                          </p:val>
                                        </p:tav>
                                        <p:tav tm="100000">
                                          <p:val>
                                            <p:strVal val="#ppt_h"/>
                                          </p:val>
                                        </p:tav>
                                      </p:tavLst>
                                    </p:anim>
                                  </p:childTnLst>
                                </p:cTn>
                              </p:par>
                            </p:childTnLst>
                          </p:cTn>
                        </p:par>
                        <p:par>
                          <p:cTn id="68" fill="hold">
                            <p:stCondLst>
                              <p:cond delay="7540"/>
                            </p:stCondLst>
                            <p:childTnLst>
                              <p:par>
                                <p:cTn id="69" presetID="22" presetClass="entr" presetSubtype="4" fill="hold" grpId="0" nodeType="afterEffect">
                                  <p:stCondLst>
                                    <p:cond delay="0"/>
                                  </p:stCondLst>
                                  <p:childTnLst>
                                    <p:set>
                                      <p:cBhvr>
                                        <p:cTn id="70" dur="1" fill="hold">
                                          <p:stCondLst>
                                            <p:cond delay="0"/>
                                          </p:stCondLst>
                                        </p:cTn>
                                        <p:tgtEl>
                                          <p:spTgt spid="74"/>
                                        </p:tgtEl>
                                        <p:attrNameLst>
                                          <p:attrName>style.visibility</p:attrName>
                                        </p:attrNameLst>
                                      </p:cBhvr>
                                      <p:to>
                                        <p:strVal val="visible"/>
                                      </p:to>
                                    </p:set>
                                    <p:animEffect transition="in" filter="wipe(down)">
                                      <p:cBhvr>
                                        <p:cTn id="71" dur="500"/>
                                        <p:tgtEl>
                                          <p:spTgt spid="74"/>
                                        </p:tgtEl>
                                      </p:cBhvr>
                                    </p:animEffect>
                                  </p:childTnLst>
                                </p:cTn>
                              </p:par>
                            </p:childTnLst>
                          </p:cTn>
                        </p:par>
                        <p:par>
                          <p:cTn id="72" fill="hold">
                            <p:stCondLst>
                              <p:cond delay="8040"/>
                            </p:stCondLst>
                            <p:childTnLst>
                              <p:par>
                                <p:cTn id="73" presetID="1" presetClass="entr" presetSubtype="0" fill="hold" nodeType="afterEffect">
                                  <p:stCondLst>
                                    <p:cond delay="0"/>
                                  </p:stCondLst>
                                  <p:childTnLst>
                                    <p:set>
                                      <p:cBhvr>
                                        <p:cTn id="7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73" grpId="0" animBg="1"/>
      <p:bldP spid="7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3A357-5E11-4F25-9B33-C6C483307252}"/>
              </a:ext>
            </a:extLst>
          </p:cNvPr>
          <p:cNvSpPr>
            <a:spLocks noGrp="1"/>
          </p:cNvSpPr>
          <p:nvPr>
            <p:ph type="title"/>
          </p:nvPr>
        </p:nvSpPr>
        <p:spPr>
          <a:xfrm>
            <a:off x="588263" y="390778"/>
            <a:ext cx="11018520" cy="492443"/>
          </a:xfrm>
        </p:spPr>
        <p:txBody>
          <a:bodyPr/>
          <a:lstStyle/>
          <a:p>
            <a:r>
              <a:rPr lang="en-US" sz="3200"/>
              <a:t>Microsoft’s Identity Management and Governance strategy</a:t>
            </a:r>
          </a:p>
        </p:txBody>
      </p:sp>
      <p:sp>
        <p:nvSpPr>
          <p:cNvPr id="70" name="Text Placeholder 3">
            <a:extLst>
              <a:ext uri="{FF2B5EF4-FFF2-40B4-BE49-F238E27FC236}">
                <a16:creationId xmlns:a16="http://schemas.microsoft.com/office/drawing/2014/main" id="{5513F582-E743-4365-8F7F-AE7650E4D1E3}"/>
              </a:ext>
            </a:extLst>
          </p:cNvPr>
          <p:cNvSpPr txBox="1">
            <a:spLocks/>
          </p:cNvSpPr>
          <p:nvPr/>
        </p:nvSpPr>
        <p:spPr>
          <a:xfrm>
            <a:off x="588263" y="1238794"/>
            <a:ext cx="5657947" cy="469667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Identity governance is an extension of identity and access management, delivered in Azure AD</a:t>
            </a:r>
          </a:p>
          <a:p>
            <a:endParaRPr lang="en-US" sz="1800" dirty="0"/>
          </a:p>
          <a:p>
            <a:r>
              <a:rPr lang="en-US" sz="1800" dirty="0"/>
              <a:t>Cloud governed management</a:t>
            </a:r>
          </a:p>
          <a:p>
            <a:pPr lvl="1"/>
            <a:r>
              <a:rPr lang="en-US" sz="1400" dirty="0"/>
              <a:t>Manage from the cloud and fully support on-prem via cloud connectors</a:t>
            </a:r>
          </a:p>
          <a:p>
            <a:endParaRPr lang="en-US" sz="1800" dirty="0"/>
          </a:p>
          <a:p>
            <a:r>
              <a:rPr lang="en-US" sz="1800" dirty="0"/>
              <a:t>Self-service to support business level decisions</a:t>
            </a:r>
          </a:p>
          <a:p>
            <a:endParaRPr lang="en-US" sz="1800" dirty="0"/>
          </a:p>
          <a:p>
            <a:r>
              <a:rPr lang="en-US" sz="1800" dirty="0"/>
              <a:t>Policy driven automation – reviews, requests, approvals</a:t>
            </a:r>
          </a:p>
          <a:p>
            <a:endParaRPr lang="en-US" sz="1800" dirty="0"/>
          </a:p>
          <a:p>
            <a:r>
              <a:rPr lang="en-US" sz="1800" dirty="0"/>
              <a:t>Analytics driven insights and alerting to address compliance reporting needs</a:t>
            </a:r>
          </a:p>
          <a:p>
            <a:endParaRPr lang="en-US" sz="1800" dirty="0"/>
          </a:p>
          <a:p>
            <a:r>
              <a:rPr lang="en-US" sz="1800" dirty="0"/>
              <a:t>Extensibility through standards, APIs and partnerships</a:t>
            </a:r>
          </a:p>
        </p:txBody>
      </p:sp>
      <p:sp>
        <p:nvSpPr>
          <p:cNvPr id="71" name="TextBox 70">
            <a:extLst>
              <a:ext uri="{FF2B5EF4-FFF2-40B4-BE49-F238E27FC236}">
                <a16:creationId xmlns:a16="http://schemas.microsoft.com/office/drawing/2014/main" id="{4D48CB61-4D16-4927-914D-3FB716CDBCD8}"/>
              </a:ext>
            </a:extLst>
          </p:cNvPr>
          <p:cNvSpPr txBox="1"/>
          <p:nvPr/>
        </p:nvSpPr>
        <p:spPr>
          <a:xfrm>
            <a:off x="7309023" y="6400061"/>
            <a:ext cx="1901567" cy="415498"/>
          </a:xfrm>
          <a:prstGeom prst="rect">
            <a:avLst/>
          </a:prstGeom>
          <a:solidFill>
            <a:schemeClr val="bg1"/>
          </a:solidFill>
        </p:spPr>
        <p:txBody>
          <a:bodyPr wrap="square" anchor="ctr" anchorCtr="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On-premises applications</a:t>
            </a:r>
          </a:p>
        </p:txBody>
      </p:sp>
      <p:cxnSp>
        <p:nvCxnSpPr>
          <p:cNvPr id="72" name="Straight Connector 71">
            <a:extLst>
              <a:ext uri="{FF2B5EF4-FFF2-40B4-BE49-F238E27FC236}">
                <a16:creationId xmlns:a16="http://schemas.microsoft.com/office/drawing/2014/main" id="{3BB1172A-B602-46CD-BD5F-1165C3D37050}"/>
              </a:ext>
            </a:extLst>
          </p:cNvPr>
          <p:cNvCxnSpPr>
            <a:cxnSpLocks/>
          </p:cNvCxnSpPr>
          <p:nvPr/>
        </p:nvCxnSpPr>
        <p:spPr>
          <a:xfrm>
            <a:off x="9689263" y="5250243"/>
            <a:ext cx="314825" cy="621856"/>
          </a:xfrm>
          <a:prstGeom prst="line">
            <a:avLst/>
          </a:prstGeom>
          <a:ln w="9525">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0CE93C4D-326F-44BA-92A6-91FBAF92C506}"/>
              </a:ext>
            </a:extLst>
          </p:cNvPr>
          <p:cNvGrpSpPr/>
          <p:nvPr/>
        </p:nvGrpSpPr>
        <p:grpSpPr>
          <a:xfrm>
            <a:off x="7953400" y="3765151"/>
            <a:ext cx="2497937" cy="1418117"/>
            <a:chOff x="5267232" y="2102546"/>
            <a:chExt cx="2671573" cy="1474510"/>
          </a:xfrm>
        </p:grpSpPr>
        <p:sp>
          <p:nvSpPr>
            <p:cNvPr id="74" name="Freeform: Shape 73">
              <a:extLst>
                <a:ext uri="{FF2B5EF4-FFF2-40B4-BE49-F238E27FC236}">
                  <a16:creationId xmlns:a16="http://schemas.microsoft.com/office/drawing/2014/main" id="{EA4B7214-5356-4CEA-B373-1267206C8D3D}"/>
                </a:ext>
              </a:extLst>
            </p:cNvPr>
            <p:cNvSpPr/>
            <p:nvPr/>
          </p:nvSpPr>
          <p:spPr bwMode="auto">
            <a:xfrm>
              <a:off x="5267232" y="2102546"/>
              <a:ext cx="2671573" cy="147451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MS cloud text">
              <a:extLst>
                <a:ext uri="{FF2B5EF4-FFF2-40B4-BE49-F238E27FC236}">
                  <a16:creationId xmlns:a16="http://schemas.microsoft.com/office/drawing/2014/main" id="{E2589FDA-54E9-463D-8BCD-625D8862C2C9}"/>
                </a:ext>
              </a:extLst>
            </p:cNvPr>
            <p:cNvSpPr txBox="1">
              <a:spLocks/>
            </p:cNvSpPr>
            <p:nvPr/>
          </p:nvSpPr>
          <p:spPr>
            <a:xfrm>
              <a:off x="5468040" y="2947601"/>
              <a:ext cx="2344844" cy="399809"/>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lvl="0">
                <a:lnSpc>
                  <a:spcPct val="100000"/>
                </a:lnSpc>
                <a:spcBef>
                  <a:spcPts val="0"/>
                </a:spcBef>
                <a:defRPr/>
              </a:pPr>
              <a:r>
                <a:rPr lang="en-US" sz="1400" spc="0">
                  <a:ln>
                    <a:noFill/>
                  </a:ln>
                  <a:gradFill>
                    <a:gsLst>
                      <a:gs pos="2917">
                        <a:srgbClr val="2F2F2F"/>
                      </a:gs>
                      <a:gs pos="30000">
                        <a:srgbClr val="2F2F2F"/>
                      </a:gs>
                    </a:gsLst>
                    <a:lin ang="5400000" scaled="0"/>
                  </a:gradFill>
                  <a:latin typeface="Segoe UI Semibold"/>
                  <a:cs typeface="+mn-cs"/>
                </a:rPr>
                <a:t>Azure Active </a:t>
              </a:r>
              <a:br>
                <a:rPr lang="en-US" sz="1400" spc="0">
                  <a:ln>
                    <a:noFill/>
                  </a:ln>
                  <a:gradFill>
                    <a:gsLst>
                      <a:gs pos="2917">
                        <a:srgbClr val="2F2F2F"/>
                      </a:gs>
                      <a:gs pos="30000">
                        <a:srgbClr val="2F2F2F"/>
                      </a:gs>
                    </a:gsLst>
                    <a:lin ang="5400000" scaled="0"/>
                  </a:gradFill>
                  <a:latin typeface="Segoe UI Semibold"/>
                  <a:cs typeface="+mn-cs"/>
                </a:rPr>
              </a:br>
              <a:r>
                <a:rPr lang="en-US" sz="1400" spc="0">
                  <a:ln>
                    <a:noFill/>
                  </a:ln>
                  <a:gradFill>
                    <a:gsLst>
                      <a:gs pos="2917">
                        <a:srgbClr val="2F2F2F"/>
                      </a:gs>
                      <a:gs pos="30000">
                        <a:srgbClr val="2F2F2F"/>
                      </a:gs>
                    </a:gsLst>
                    <a:lin ang="5400000" scaled="0"/>
                  </a:gradFill>
                  <a:latin typeface="Segoe UI Semibold"/>
                  <a:cs typeface="+mn-cs"/>
                </a:rPr>
                <a:t>Directory</a:t>
              </a:r>
            </a:p>
          </p:txBody>
        </p:sp>
      </p:grpSp>
      <p:cxnSp>
        <p:nvCxnSpPr>
          <p:cNvPr id="76" name="Straight Arrow Connector 75">
            <a:extLst>
              <a:ext uri="{FF2B5EF4-FFF2-40B4-BE49-F238E27FC236}">
                <a16:creationId xmlns:a16="http://schemas.microsoft.com/office/drawing/2014/main" id="{ABB52F47-2A0B-4224-883C-58672E999210}"/>
              </a:ext>
            </a:extLst>
          </p:cNvPr>
          <p:cNvCxnSpPr>
            <a:cxnSpLocks/>
            <a:stCxn id="77" idx="3"/>
          </p:cNvCxnSpPr>
          <p:nvPr/>
        </p:nvCxnSpPr>
        <p:spPr>
          <a:xfrm>
            <a:off x="7732234" y="3345583"/>
            <a:ext cx="918743" cy="537841"/>
          </a:xfrm>
          <a:prstGeom prst="straightConnector1">
            <a:avLst/>
          </a:prstGeom>
          <a:ln w="9525">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C911170D-11CD-4CEA-BFCF-F6FEFBB62B03}"/>
              </a:ext>
            </a:extLst>
          </p:cNvPr>
          <p:cNvSpPr txBox="1"/>
          <p:nvPr/>
        </p:nvSpPr>
        <p:spPr>
          <a:xfrm>
            <a:off x="6831827" y="3197674"/>
            <a:ext cx="900407" cy="29581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7880" tIns="137845" rIns="87880" bIns="137845" numCol="1" spcCol="0" rtlCol="0" fromWordArt="0" anchor="ctr" anchorCtr="0" forceAA="0" compatLnSpc="1">
            <a:prstTxWarp prst="textNoShape">
              <a:avLst/>
            </a:prstTxWarp>
            <a:noAutofit/>
          </a:bodyPr>
          <a:lstStyle>
            <a:defPPr>
              <a:defRPr lang="en-US"/>
            </a:defPPr>
            <a:lvl1pPr defTabSz="914102" fontAlgn="base">
              <a:spcAft>
                <a:spcPct val="0"/>
              </a:spcAft>
              <a:defRPr sz="1600">
                <a:solidFill>
                  <a:srgbClr val="353535"/>
                </a:solidFill>
                <a:latin typeface="Segoe UI" panose="020B0502040204020203" pitchFamily="34" charset="0"/>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ctr" defTabSz="914400" fontAlgn="auto">
              <a:spcAft>
                <a:spcPts val="0"/>
              </a:spcAft>
              <a:defRPr/>
            </a:pPr>
            <a:r>
              <a:rPr lang="en-US" sz="1050">
                <a:gradFill>
                  <a:gsLst>
                    <a:gs pos="2917">
                      <a:srgbClr val="2F2F2F"/>
                    </a:gs>
                    <a:gs pos="30000">
                      <a:srgbClr val="2F2F2F"/>
                    </a:gs>
                  </a:gsLst>
                  <a:lin ang="5400000" scaled="0"/>
                </a:gradFill>
                <a:latin typeface="Segoe UI Semibold"/>
                <a:ea typeface="+mn-ea"/>
                <a:cs typeface="+mn-cs"/>
              </a:rPr>
              <a:t>Partners</a:t>
            </a:r>
          </a:p>
        </p:txBody>
      </p:sp>
      <p:sp>
        <p:nvSpPr>
          <p:cNvPr id="78" name="Freeform: Shape 77">
            <a:extLst>
              <a:ext uri="{FF2B5EF4-FFF2-40B4-BE49-F238E27FC236}">
                <a16:creationId xmlns:a16="http://schemas.microsoft.com/office/drawing/2014/main" id="{C4A5B191-067B-4E8D-93E7-F2DDBE933B22}"/>
              </a:ext>
            </a:extLst>
          </p:cNvPr>
          <p:cNvSpPr/>
          <p:nvPr/>
        </p:nvSpPr>
        <p:spPr bwMode="auto">
          <a:xfrm flipH="1">
            <a:off x="6868700" y="2752991"/>
            <a:ext cx="790625" cy="43823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69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6264AB5-5DAE-45FA-9883-E67159831A9E}"/>
              </a:ext>
            </a:extLst>
          </p:cNvPr>
          <p:cNvCxnSpPr>
            <a:cxnSpLocks/>
          </p:cNvCxnSpPr>
          <p:nvPr/>
        </p:nvCxnSpPr>
        <p:spPr>
          <a:xfrm flipH="1">
            <a:off x="8549577" y="5270309"/>
            <a:ext cx="199796" cy="607936"/>
          </a:xfrm>
          <a:prstGeom prst="line">
            <a:avLst/>
          </a:prstGeom>
          <a:ln w="9525">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0" name="Group 207">
            <a:extLst>
              <a:ext uri="{FF2B5EF4-FFF2-40B4-BE49-F238E27FC236}">
                <a16:creationId xmlns:a16="http://schemas.microsoft.com/office/drawing/2014/main" id="{7057B8AD-EF34-4C9E-B840-DADFFF7A73EB}"/>
              </a:ext>
            </a:extLst>
          </p:cNvPr>
          <p:cNvGrpSpPr>
            <a:grpSpLocks noChangeAspect="1"/>
          </p:cNvGrpSpPr>
          <p:nvPr/>
        </p:nvGrpSpPr>
        <p:grpSpPr bwMode="auto">
          <a:xfrm>
            <a:off x="7933124" y="5824103"/>
            <a:ext cx="616453" cy="617003"/>
            <a:chOff x="3750" y="2040"/>
            <a:chExt cx="334" cy="325"/>
          </a:xfrm>
          <a:solidFill>
            <a:srgbClr val="0078D7"/>
          </a:solidFill>
        </p:grpSpPr>
        <p:sp>
          <p:nvSpPr>
            <p:cNvPr id="81" name="Rectangle 208">
              <a:extLst>
                <a:ext uri="{FF2B5EF4-FFF2-40B4-BE49-F238E27FC236}">
                  <a16:creationId xmlns:a16="http://schemas.microsoft.com/office/drawing/2014/main" id="{67C82EFF-7868-4114-A1B1-59FEEFF378FE}"/>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82" name="Freeform 209">
              <a:extLst>
                <a:ext uri="{FF2B5EF4-FFF2-40B4-BE49-F238E27FC236}">
                  <a16:creationId xmlns:a16="http://schemas.microsoft.com/office/drawing/2014/main" id="{C1EE4BB4-A068-4473-B395-AE974964B9E0}"/>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83" name="Freeform 210">
              <a:extLst>
                <a:ext uri="{FF2B5EF4-FFF2-40B4-BE49-F238E27FC236}">
                  <a16:creationId xmlns:a16="http://schemas.microsoft.com/office/drawing/2014/main" id="{D252D34E-2B3D-4E27-837E-AB41406B6E4C}"/>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84" name="Freeform 211">
              <a:extLst>
                <a:ext uri="{FF2B5EF4-FFF2-40B4-BE49-F238E27FC236}">
                  <a16:creationId xmlns:a16="http://schemas.microsoft.com/office/drawing/2014/main" id="{C16C4CC1-3953-47EA-81BA-55AEE5B0B553}"/>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85" name="Rectangle 212">
              <a:extLst>
                <a:ext uri="{FF2B5EF4-FFF2-40B4-BE49-F238E27FC236}">
                  <a16:creationId xmlns:a16="http://schemas.microsoft.com/office/drawing/2014/main" id="{3CA6BF02-D4A5-4E5C-B51E-D7551A210BE3}"/>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86" name="Rectangle 213">
              <a:extLst>
                <a:ext uri="{FF2B5EF4-FFF2-40B4-BE49-F238E27FC236}">
                  <a16:creationId xmlns:a16="http://schemas.microsoft.com/office/drawing/2014/main" id="{BCE742D7-6272-42A1-AA26-76A2E4C3F3B0}"/>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87" name="Rectangle 214">
              <a:extLst>
                <a:ext uri="{FF2B5EF4-FFF2-40B4-BE49-F238E27FC236}">
                  <a16:creationId xmlns:a16="http://schemas.microsoft.com/office/drawing/2014/main" id="{666F3BF3-17A1-471C-B35C-3EFD3105049D}"/>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88" name="Rectangle 215">
              <a:extLst>
                <a:ext uri="{FF2B5EF4-FFF2-40B4-BE49-F238E27FC236}">
                  <a16:creationId xmlns:a16="http://schemas.microsoft.com/office/drawing/2014/main" id="{2EC97CB6-3B5A-485E-8F6E-E1EFCA6A43CA}"/>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89" name="Rectangle 216">
              <a:extLst>
                <a:ext uri="{FF2B5EF4-FFF2-40B4-BE49-F238E27FC236}">
                  <a16:creationId xmlns:a16="http://schemas.microsoft.com/office/drawing/2014/main" id="{EDCB9A70-5898-4500-A3B7-D88B3B465DB2}"/>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90" name="Rectangle 217">
              <a:extLst>
                <a:ext uri="{FF2B5EF4-FFF2-40B4-BE49-F238E27FC236}">
                  <a16:creationId xmlns:a16="http://schemas.microsoft.com/office/drawing/2014/main" id="{CD246D4D-5498-4E73-AC20-2A03B383136C}"/>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91" name="Rectangle 218">
              <a:extLst>
                <a:ext uri="{FF2B5EF4-FFF2-40B4-BE49-F238E27FC236}">
                  <a16:creationId xmlns:a16="http://schemas.microsoft.com/office/drawing/2014/main" id="{25FFA9F0-E708-4927-BB98-9B48F5BCB979}"/>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92" name="Rectangle 219">
              <a:extLst>
                <a:ext uri="{FF2B5EF4-FFF2-40B4-BE49-F238E27FC236}">
                  <a16:creationId xmlns:a16="http://schemas.microsoft.com/office/drawing/2014/main" id="{DEBD7B66-2F81-44C8-A7E2-1DA81789FC96}"/>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93" name="Rectangle 220">
              <a:extLst>
                <a:ext uri="{FF2B5EF4-FFF2-40B4-BE49-F238E27FC236}">
                  <a16:creationId xmlns:a16="http://schemas.microsoft.com/office/drawing/2014/main" id="{6D575371-DA11-48D5-BAF4-824ADAB8B9F3}"/>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94" name="Rectangle 221">
              <a:extLst>
                <a:ext uri="{FF2B5EF4-FFF2-40B4-BE49-F238E27FC236}">
                  <a16:creationId xmlns:a16="http://schemas.microsoft.com/office/drawing/2014/main" id="{BCCE74B8-0331-4EC8-A9ED-725D94AAB2EA}"/>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95" name="Rectangle 222">
              <a:extLst>
                <a:ext uri="{FF2B5EF4-FFF2-40B4-BE49-F238E27FC236}">
                  <a16:creationId xmlns:a16="http://schemas.microsoft.com/office/drawing/2014/main" id="{214D8625-14C9-449D-A675-D44F5F144F96}"/>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96" name="Rectangle 223">
              <a:extLst>
                <a:ext uri="{FF2B5EF4-FFF2-40B4-BE49-F238E27FC236}">
                  <a16:creationId xmlns:a16="http://schemas.microsoft.com/office/drawing/2014/main" id="{6EE15735-755A-46ED-9CD3-56F4EB3F04FF}"/>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97" name="Rectangle 224">
              <a:extLst>
                <a:ext uri="{FF2B5EF4-FFF2-40B4-BE49-F238E27FC236}">
                  <a16:creationId xmlns:a16="http://schemas.microsoft.com/office/drawing/2014/main" id="{AE2B3DA3-071F-4159-AFFB-D7955F5EA836}"/>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98" name="Rectangle 225">
              <a:extLst>
                <a:ext uri="{FF2B5EF4-FFF2-40B4-BE49-F238E27FC236}">
                  <a16:creationId xmlns:a16="http://schemas.microsoft.com/office/drawing/2014/main" id="{1B63E655-138B-43F7-BF02-6941D8745529}"/>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99" name="Rectangle 226">
              <a:extLst>
                <a:ext uri="{FF2B5EF4-FFF2-40B4-BE49-F238E27FC236}">
                  <a16:creationId xmlns:a16="http://schemas.microsoft.com/office/drawing/2014/main" id="{D8C21834-16DE-46DF-A352-B4BC0C2FF8D0}"/>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100" name="Rectangle 227">
              <a:extLst>
                <a:ext uri="{FF2B5EF4-FFF2-40B4-BE49-F238E27FC236}">
                  <a16:creationId xmlns:a16="http://schemas.microsoft.com/office/drawing/2014/main" id="{72750284-5EF2-4A72-B41A-18F913633E08}"/>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101" name="Rectangle 228">
              <a:extLst>
                <a:ext uri="{FF2B5EF4-FFF2-40B4-BE49-F238E27FC236}">
                  <a16:creationId xmlns:a16="http://schemas.microsoft.com/office/drawing/2014/main" id="{8DF2552C-980F-4840-B0C6-402062E436BA}"/>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102" name="Rectangle 229">
              <a:extLst>
                <a:ext uri="{FF2B5EF4-FFF2-40B4-BE49-F238E27FC236}">
                  <a16:creationId xmlns:a16="http://schemas.microsoft.com/office/drawing/2014/main" id="{ED71FF51-2E5A-43CC-937C-AA8C717CF1C1}"/>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103" name="Rectangle 230">
              <a:extLst>
                <a:ext uri="{FF2B5EF4-FFF2-40B4-BE49-F238E27FC236}">
                  <a16:creationId xmlns:a16="http://schemas.microsoft.com/office/drawing/2014/main" id="{FF09BA10-B182-4D36-BE6C-7719C072BF35}"/>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104" name="Rectangle 231">
              <a:extLst>
                <a:ext uri="{FF2B5EF4-FFF2-40B4-BE49-F238E27FC236}">
                  <a16:creationId xmlns:a16="http://schemas.microsoft.com/office/drawing/2014/main" id="{EB5ACD77-D6FD-4F7B-B5FE-BF5301C6152C}"/>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105" name="Rectangle 232">
              <a:extLst>
                <a:ext uri="{FF2B5EF4-FFF2-40B4-BE49-F238E27FC236}">
                  <a16:creationId xmlns:a16="http://schemas.microsoft.com/office/drawing/2014/main" id="{2921CA71-A436-441B-8354-0761CCBF2E36}"/>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106" name="Rectangle 233">
              <a:extLst>
                <a:ext uri="{FF2B5EF4-FFF2-40B4-BE49-F238E27FC236}">
                  <a16:creationId xmlns:a16="http://schemas.microsoft.com/office/drawing/2014/main" id="{52D737DF-1952-4EE4-A3D0-A59731338D5F}"/>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107" name="Rectangle 234">
              <a:extLst>
                <a:ext uri="{FF2B5EF4-FFF2-40B4-BE49-F238E27FC236}">
                  <a16:creationId xmlns:a16="http://schemas.microsoft.com/office/drawing/2014/main" id="{E2010E74-E4B6-411B-8BA1-1EB2DD1A923C}"/>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108" name="Rectangle 235">
              <a:extLst>
                <a:ext uri="{FF2B5EF4-FFF2-40B4-BE49-F238E27FC236}">
                  <a16:creationId xmlns:a16="http://schemas.microsoft.com/office/drawing/2014/main" id="{589A7346-D737-47A4-AE26-A05B3E0B95D4}"/>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109" name="Group 108" title="pyramid representing Active Directory">
            <a:extLst>
              <a:ext uri="{FF2B5EF4-FFF2-40B4-BE49-F238E27FC236}">
                <a16:creationId xmlns:a16="http://schemas.microsoft.com/office/drawing/2014/main" id="{C59D0D9B-63CE-4FB9-9850-D8AC23995797}"/>
              </a:ext>
            </a:extLst>
          </p:cNvPr>
          <p:cNvGrpSpPr/>
          <p:nvPr/>
        </p:nvGrpSpPr>
        <p:grpSpPr>
          <a:xfrm>
            <a:off x="9293875" y="5866589"/>
            <a:ext cx="1792837" cy="868178"/>
            <a:chOff x="8549585" y="4982005"/>
            <a:chExt cx="1917460" cy="902702"/>
          </a:xfrm>
        </p:grpSpPr>
        <p:pic>
          <p:nvPicPr>
            <p:cNvPr id="110" name="Picture 109">
              <a:extLst>
                <a:ext uri="{FF2B5EF4-FFF2-40B4-BE49-F238E27FC236}">
                  <a16:creationId xmlns:a16="http://schemas.microsoft.com/office/drawing/2014/main" id="{DDF09EF8-B3C9-4F04-A927-9C41F0FADA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68915" y="4982005"/>
              <a:ext cx="878802" cy="581744"/>
            </a:xfrm>
            <a:prstGeom prst="rect">
              <a:avLst/>
            </a:prstGeom>
          </p:spPr>
        </p:pic>
        <p:sp>
          <p:nvSpPr>
            <p:cNvPr id="111" name="TextBox 110">
              <a:extLst>
                <a:ext uri="{FF2B5EF4-FFF2-40B4-BE49-F238E27FC236}">
                  <a16:creationId xmlns:a16="http://schemas.microsoft.com/office/drawing/2014/main" id="{9717D45E-79C5-4960-9C33-57B10D7A87FA}"/>
                </a:ext>
              </a:extLst>
            </p:cNvPr>
            <p:cNvSpPr txBox="1"/>
            <p:nvPr/>
          </p:nvSpPr>
          <p:spPr>
            <a:xfrm>
              <a:off x="8549585" y="5620694"/>
              <a:ext cx="1917460" cy="264013"/>
            </a:xfrm>
            <a:prstGeom prst="rect">
              <a:avLst/>
            </a:prstGeom>
            <a:solidFill>
              <a:schemeClr val="bg1"/>
            </a:solidFill>
          </p:spPr>
          <p:txBody>
            <a:bodyPr wrap="square" anchor="ctr" anchorCtr="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Active Directory</a:t>
              </a:r>
            </a:p>
          </p:txBody>
        </p:sp>
      </p:grpSp>
      <p:cxnSp>
        <p:nvCxnSpPr>
          <p:cNvPr id="112" name="Straight Arrow Connector 111">
            <a:extLst>
              <a:ext uri="{FF2B5EF4-FFF2-40B4-BE49-F238E27FC236}">
                <a16:creationId xmlns:a16="http://schemas.microsoft.com/office/drawing/2014/main" id="{EB52ED72-D674-4A2B-A285-CF62E8717974}"/>
              </a:ext>
            </a:extLst>
          </p:cNvPr>
          <p:cNvCxnSpPr>
            <a:cxnSpLocks/>
          </p:cNvCxnSpPr>
          <p:nvPr/>
        </p:nvCxnSpPr>
        <p:spPr>
          <a:xfrm flipV="1">
            <a:off x="9186101" y="2514729"/>
            <a:ext cx="0" cy="1202227"/>
          </a:xfrm>
          <a:prstGeom prst="straightConnector1">
            <a:avLst/>
          </a:prstGeom>
          <a:ln w="9525">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113" name="Graphic 95" title="pyramid representing Azure Active Directory">
            <a:extLst>
              <a:ext uri="{FF2B5EF4-FFF2-40B4-BE49-F238E27FC236}">
                <a16:creationId xmlns:a16="http://schemas.microsoft.com/office/drawing/2014/main" id="{3654C9A3-1C27-4331-88BD-8F511E8757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6100" y="3908678"/>
            <a:ext cx="776097" cy="776106"/>
          </a:xfrm>
          <a:prstGeom prst="rect">
            <a:avLst/>
          </a:prstGeom>
        </p:spPr>
      </p:pic>
      <p:cxnSp>
        <p:nvCxnSpPr>
          <p:cNvPr id="114" name="Straight Arrow Connector 113">
            <a:extLst>
              <a:ext uri="{FF2B5EF4-FFF2-40B4-BE49-F238E27FC236}">
                <a16:creationId xmlns:a16="http://schemas.microsoft.com/office/drawing/2014/main" id="{14FE6C7E-5AC6-4D85-9EE9-1579367700C7}"/>
              </a:ext>
            </a:extLst>
          </p:cNvPr>
          <p:cNvCxnSpPr>
            <a:cxnSpLocks/>
          </p:cNvCxnSpPr>
          <p:nvPr/>
        </p:nvCxnSpPr>
        <p:spPr>
          <a:xfrm flipH="1">
            <a:off x="9606833" y="3429119"/>
            <a:ext cx="794506" cy="454305"/>
          </a:xfrm>
          <a:prstGeom prst="straightConnector1">
            <a:avLst/>
          </a:prstGeom>
          <a:ln w="9525">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B2CB14F5-4048-4886-946F-E64E3542BD39}"/>
              </a:ext>
            </a:extLst>
          </p:cNvPr>
          <p:cNvGrpSpPr/>
          <p:nvPr/>
        </p:nvGrpSpPr>
        <p:grpSpPr>
          <a:xfrm>
            <a:off x="10316056" y="2744754"/>
            <a:ext cx="1529677" cy="646018"/>
            <a:chOff x="10291780" y="2231564"/>
            <a:chExt cx="1529677" cy="646018"/>
          </a:xfrm>
        </p:grpSpPr>
        <p:sp>
          <p:nvSpPr>
            <p:cNvPr id="116" name="TextBox 115">
              <a:extLst>
                <a:ext uri="{FF2B5EF4-FFF2-40B4-BE49-F238E27FC236}">
                  <a16:creationId xmlns:a16="http://schemas.microsoft.com/office/drawing/2014/main" id="{B24B09BD-CBF7-44E1-BB72-BAA77C2432B9}"/>
                </a:ext>
              </a:extLst>
            </p:cNvPr>
            <p:cNvSpPr txBox="1"/>
            <p:nvPr/>
          </p:nvSpPr>
          <p:spPr>
            <a:xfrm>
              <a:off x="10291780" y="2623666"/>
              <a:ext cx="1529677" cy="253916"/>
            </a:xfrm>
            <a:prstGeom prst="rect">
              <a:avLst/>
            </a:prstGeom>
            <a:solidFill>
              <a:schemeClr val="bg1"/>
            </a:solidFill>
          </p:spPr>
          <p:txBody>
            <a:bodyPr wrap="square" anchor="ctr" anchorCtr="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Cloud infrastructure</a:t>
              </a:r>
            </a:p>
          </p:txBody>
        </p:sp>
        <p:grpSp>
          <p:nvGrpSpPr>
            <p:cNvPr id="117" name="Group 116">
              <a:extLst>
                <a:ext uri="{FF2B5EF4-FFF2-40B4-BE49-F238E27FC236}">
                  <a16:creationId xmlns:a16="http://schemas.microsoft.com/office/drawing/2014/main" id="{3F65CA45-C33B-4CDF-BFB7-CF37EC799BDD}"/>
                </a:ext>
              </a:extLst>
            </p:cNvPr>
            <p:cNvGrpSpPr/>
            <p:nvPr/>
          </p:nvGrpSpPr>
          <p:grpSpPr>
            <a:xfrm>
              <a:off x="10401339" y="2231564"/>
              <a:ext cx="1295024" cy="470863"/>
              <a:chOff x="7909492" y="1561141"/>
              <a:chExt cx="1294919" cy="518256"/>
            </a:xfrm>
          </p:grpSpPr>
          <p:pic>
            <p:nvPicPr>
              <p:cNvPr id="118" name="Picture 117" descr="A picture containing text, clipart&#10;&#10;Description automatically generated">
                <a:extLst>
                  <a:ext uri="{FF2B5EF4-FFF2-40B4-BE49-F238E27FC236}">
                    <a16:creationId xmlns:a16="http://schemas.microsoft.com/office/drawing/2014/main" id="{2A005262-63F4-4694-AAF5-6EB0FDE6DF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09492" y="1561141"/>
                <a:ext cx="452034" cy="518256"/>
              </a:xfrm>
              <a:prstGeom prst="rect">
                <a:avLst/>
              </a:prstGeom>
            </p:spPr>
          </p:pic>
          <p:pic>
            <p:nvPicPr>
              <p:cNvPr id="119" name="Picture 118" descr="A picture containing clipart&#10;&#10;Description automatically generated">
                <a:extLst>
                  <a:ext uri="{FF2B5EF4-FFF2-40B4-BE49-F238E27FC236}">
                    <a16:creationId xmlns:a16="http://schemas.microsoft.com/office/drawing/2014/main" id="{3FE51FD1-EB32-45BC-9433-566F4D1FD0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43064" y="1621887"/>
                <a:ext cx="461347" cy="396764"/>
              </a:xfrm>
              <a:prstGeom prst="rect">
                <a:avLst/>
              </a:prstGeom>
            </p:spPr>
          </p:pic>
          <p:pic>
            <p:nvPicPr>
              <p:cNvPr id="120" name="Picture 119" descr="Logo, company name&#10;&#10;Description automatically generated">
                <a:extLst>
                  <a:ext uri="{FF2B5EF4-FFF2-40B4-BE49-F238E27FC236}">
                    <a16:creationId xmlns:a16="http://schemas.microsoft.com/office/drawing/2014/main" id="{7AEE41E4-358E-49ED-B5D1-7987F097DB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46158" y="1672361"/>
                <a:ext cx="397710" cy="295817"/>
              </a:xfrm>
              <a:prstGeom prst="rect">
                <a:avLst/>
              </a:prstGeom>
            </p:spPr>
          </p:pic>
        </p:grpSp>
      </p:grpSp>
      <p:grpSp>
        <p:nvGrpSpPr>
          <p:cNvPr id="121" name="Group 120">
            <a:extLst>
              <a:ext uri="{FF2B5EF4-FFF2-40B4-BE49-F238E27FC236}">
                <a16:creationId xmlns:a16="http://schemas.microsoft.com/office/drawing/2014/main" id="{182E8E2B-1FD6-4F6C-BEFB-DB251580E32D}"/>
              </a:ext>
            </a:extLst>
          </p:cNvPr>
          <p:cNvGrpSpPr/>
          <p:nvPr/>
        </p:nvGrpSpPr>
        <p:grpSpPr>
          <a:xfrm>
            <a:off x="7806293" y="1242179"/>
            <a:ext cx="2534503" cy="1263482"/>
            <a:chOff x="7806293" y="672345"/>
            <a:chExt cx="2534503" cy="1263482"/>
          </a:xfrm>
        </p:grpSpPr>
        <p:pic>
          <p:nvPicPr>
            <p:cNvPr id="122" name="Picture 121">
              <a:extLst>
                <a:ext uri="{FF2B5EF4-FFF2-40B4-BE49-F238E27FC236}">
                  <a16:creationId xmlns:a16="http://schemas.microsoft.com/office/drawing/2014/main" id="{40D7590F-F716-4C73-A265-382BB70822CA}"/>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011248" y="1068845"/>
              <a:ext cx="770800" cy="256004"/>
            </a:xfrm>
            <a:prstGeom prst="rect">
              <a:avLst/>
            </a:prstGeom>
          </p:spPr>
        </p:pic>
        <p:grpSp>
          <p:nvGrpSpPr>
            <p:cNvPr id="123" name="Group 122">
              <a:extLst>
                <a:ext uri="{FF2B5EF4-FFF2-40B4-BE49-F238E27FC236}">
                  <a16:creationId xmlns:a16="http://schemas.microsoft.com/office/drawing/2014/main" id="{83D11405-CC6D-42E9-88EA-42362968B577}"/>
                </a:ext>
              </a:extLst>
            </p:cNvPr>
            <p:cNvGrpSpPr/>
            <p:nvPr/>
          </p:nvGrpSpPr>
          <p:grpSpPr>
            <a:xfrm>
              <a:off x="7953400" y="1578686"/>
              <a:ext cx="461120" cy="236554"/>
              <a:chOff x="10788478" y="2276711"/>
              <a:chExt cx="452150" cy="227837"/>
            </a:xfrm>
          </p:grpSpPr>
          <p:sp>
            <p:nvSpPr>
              <p:cNvPr id="133" name="Freeform 299">
                <a:extLst>
                  <a:ext uri="{FF2B5EF4-FFF2-40B4-BE49-F238E27FC236}">
                    <a16:creationId xmlns:a16="http://schemas.microsoft.com/office/drawing/2014/main" id="{B4ECEA20-1E5A-4297-8D02-838CFF7FCCF4}"/>
                  </a:ext>
                </a:extLst>
              </p:cNvPr>
              <p:cNvSpPr/>
              <p:nvPr/>
            </p:nvSpPr>
            <p:spPr bwMode="auto">
              <a:xfrm>
                <a:off x="10788478" y="2289155"/>
                <a:ext cx="374248" cy="197582"/>
              </a:xfrm>
              <a:custGeom>
                <a:avLst/>
                <a:gdLst>
                  <a:gd name="connsiteX0" fmla="*/ 0 w 374248"/>
                  <a:gd name="connsiteY0" fmla="*/ 0 h 197582"/>
                  <a:gd name="connsiteX1" fmla="*/ 374248 w 374248"/>
                  <a:gd name="connsiteY1" fmla="*/ 0 h 197582"/>
                  <a:gd name="connsiteX2" fmla="*/ 374248 w 374248"/>
                  <a:gd name="connsiteY2" fmla="*/ 56976 h 197582"/>
                  <a:gd name="connsiteX3" fmla="*/ 233820 w 374248"/>
                  <a:gd name="connsiteY3" fmla="*/ 197582 h 197582"/>
                  <a:gd name="connsiteX4" fmla="*/ 0 w 374248"/>
                  <a:gd name="connsiteY4" fmla="*/ 197582 h 197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248" h="197582">
                    <a:moveTo>
                      <a:pt x="0" y="0"/>
                    </a:moveTo>
                    <a:lnTo>
                      <a:pt x="374248" y="0"/>
                    </a:lnTo>
                    <a:lnTo>
                      <a:pt x="374248" y="56976"/>
                    </a:lnTo>
                    <a:lnTo>
                      <a:pt x="233820" y="197582"/>
                    </a:lnTo>
                    <a:lnTo>
                      <a:pt x="0" y="197582"/>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4" name="Picture 133">
                <a:extLst>
                  <a:ext uri="{FF2B5EF4-FFF2-40B4-BE49-F238E27FC236}">
                    <a16:creationId xmlns:a16="http://schemas.microsoft.com/office/drawing/2014/main" id="{2375501B-DBE9-4B7D-B5BD-84E5AFD94E1E}"/>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88739" y="2276711"/>
                <a:ext cx="451889" cy="227837"/>
              </a:xfrm>
              <a:prstGeom prst="rect">
                <a:avLst/>
              </a:prstGeom>
            </p:spPr>
          </p:pic>
        </p:grpSp>
        <p:pic>
          <p:nvPicPr>
            <p:cNvPr id="124" name="Picture 123">
              <a:extLst>
                <a:ext uri="{FF2B5EF4-FFF2-40B4-BE49-F238E27FC236}">
                  <a16:creationId xmlns:a16="http://schemas.microsoft.com/office/drawing/2014/main" id="{2D7EA951-1F60-4E0B-A7A9-9AC8A59132F8}"/>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935885" y="1564453"/>
              <a:ext cx="364784" cy="371374"/>
            </a:xfrm>
            <a:prstGeom prst="rect">
              <a:avLst/>
            </a:prstGeom>
          </p:spPr>
        </p:pic>
        <p:pic>
          <p:nvPicPr>
            <p:cNvPr id="125" name="Picture 124">
              <a:extLst>
                <a:ext uri="{FF2B5EF4-FFF2-40B4-BE49-F238E27FC236}">
                  <a16:creationId xmlns:a16="http://schemas.microsoft.com/office/drawing/2014/main" id="{BC661802-FCCB-4441-B151-F5D4F406FCA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08600" y="879929"/>
              <a:ext cx="709677" cy="193469"/>
            </a:xfrm>
            <a:prstGeom prst="rect">
              <a:avLst/>
            </a:prstGeom>
          </p:spPr>
        </p:pic>
        <p:pic>
          <p:nvPicPr>
            <p:cNvPr id="126" name="Picture 125">
              <a:extLst>
                <a:ext uri="{FF2B5EF4-FFF2-40B4-BE49-F238E27FC236}">
                  <a16:creationId xmlns:a16="http://schemas.microsoft.com/office/drawing/2014/main" id="{BD893133-F5A3-45E7-8D70-5487613CC67F}"/>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8434139" y="902327"/>
              <a:ext cx="611752" cy="142101"/>
            </a:xfrm>
            <a:prstGeom prst="rect">
              <a:avLst/>
            </a:prstGeom>
            <a:noFill/>
          </p:spPr>
        </p:pic>
        <p:pic>
          <p:nvPicPr>
            <p:cNvPr id="127" name="Picture 126">
              <a:extLst>
                <a:ext uri="{FF2B5EF4-FFF2-40B4-BE49-F238E27FC236}">
                  <a16:creationId xmlns:a16="http://schemas.microsoft.com/office/drawing/2014/main" id="{2011EB12-EE49-4406-8153-4F374D35FFD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683982" y="1116868"/>
              <a:ext cx="545494" cy="187839"/>
            </a:xfrm>
            <a:prstGeom prst="rect">
              <a:avLst/>
            </a:prstGeom>
          </p:spPr>
        </p:pic>
        <p:sp>
          <p:nvSpPr>
            <p:cNvPr id="128" name="Freeform 5">
              <a:extLst>
                <a:ext uri="{FF2B5EF4-FFF2-40B4-BE49-F238E27FC236}">
                  <a16:creationId xmlns:a16="http://schemas.microsoft.com/office/drawing/2014/main" id="{14B4CE0E-60C9-4155-82B5-1EC0AECE4026}"/>
                </a:ext>
              </a:extLst>
            </p:cNvPr>
            <p:cNvSpPr>
              <a:spLocks noChangeAspect="1" noEditPoints="1"/>
            </p:cNvSpPr>
            <p:nvPr/>
          </p:nvSpPr>
          <p:spPr bwMode="black">
            <a:xfrm>
              <a:off x="8857264" y="672345"/>
              <a:ext cx="653768" cy="147171"/>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83B01"/>
            </a:solidFill>
            <a:ln>
              <a:no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ECCB0F4B-8064-460F-B2D5-547FE629DAB1}"/>
                </a:ext>
              </a:extLst>
            </p:cNvPr>
            <p:cNvSpPr/>
            <p:nvPr/>
          </p:nvSpPr>
          <p:spPr bwMode="auto">
            <a:xfrm flipV="1">
              <a:off x="8556374" y="1133810"/>
              <a:ext cx="1237078" cy="69426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130" name="TextBox 129">
              <a:extLst>
                <a:ext uri="{FF2B5EF4-FFF2-40B4-BE49-F238E27FC236}">
                  <a16:creationId xmlns:a16="http://schemas.microsoft.com/office/drawing/2014/main" id="{9E6D5F4D-65AE-4A95-83AD-17C0BB29F71F}"/>
                </a:ext>
              </a:extLst>
            </p:cNvPr>
            <p:cNvSpPr txBox="1"/>
            <p:nvPr/>
          </p:nvSpPr>
          <p:spPr>
            <a:xfrm>
              <a:off x="8653288" y="1382293"/>
              <a:ext cx="1061720" cy="3255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7880" tIns="137845" rIns="87880" bIns="137845" numCol="1" spcCol="0" rtlCol="0" fromWordArt="0" anchor="ctr" anchorCtr="0" forceAA="0" compatLnSpc="1">
              <a:prstTxWarp prst="textNoShape">
                <a:avLst/>
              </a:prstTxWarp>
              <a:noAutofit/>
            </a:bodyPr>
            <a:lstStyle>
              <a:defPPr>
                <a:defRPr lang="en-US"/>
              </a:defPPr>
              <a:lvl1pPr lvl="0" algn="ctr" fontAlgn="auto">
                <a:spcAft>
                  <a:spcPts val="0"/>
                </a:spcAft>
                <a:defRPr sz="1050">
                  <a:gradFill>
                    <a:gsLst>
                      <a:gs pos="2917">
                        <a:srgbClr val="2F2F2F"/>
                      </a:gs>
                      <a:gs pos="30000">
                        <a:srgbClr val="2F2F2F"/>
                      </a:gs>
                    </a:gsLst>
                    <a:lin ang="5400000" scaled="0"/>
                  </a:gra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SaaS apps</a:t>
              </a:r>
            </a:p>
          </p:txBody>
        </p:sp>
        <p:pic>
          <p:nvPicPr>
            <p:cNvPr id="131" name="Picture 130">
              <a:extLst>
                <a:ext uri="{FF2B5EF4-FFF2-40B4-BE49-F238E27FC236}">
                  <a16:creationId xmlns:a16="http://schemas.microsoft.com/office/drawing/2014/main" id="{9F1F3440-0C81-4125-A218-3BE1F393818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06293" y="1375259"/>
              <a:ext cx="811993" cy="116386"/>
            </a:xfrm>
            <a:prstGeom prst="rect">
              <a:avLst/>
            </a:prstGeom>
          </p:spPr>
        </p:pic>
        <p:pic>
          <p:nvPicPr>
            <p:cNvPr id="132" name="Picture 131" descr="Icon&#10;&#10;Description automatically generated">
              <a:extLst>
                <a:ext uri="{FF2B5EF4-FFF2-40B4-BE49-F238E27FC236}">
                  <a16:creationId xmlns:a16="http://schemas.microsoft.com/office/drawing/2014/main" id="{7858B814-45B2-4D30-B5BF-01119C757D2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827635" y="1332842"/>
              <a:ext cx="513161" cy="307897"/>
            </a:xfrm>
            <a:prstGeom prst="rect">
              <a:avLst/>
            </a:prstGeom>
          </p:spPr>
        </p:pic>
      </p:grpSp>
    </p:spTree>
    <p:extLst>
      <p:ext uri="{BB962C8B-B14F-4D97-AF65-F5344CB8AC3E}">
        <p14:creationId xmlns:p14="http://schemas.microsoft.com/office/powerpoint/2010/main" val="261526970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FD95-699C-45EC-9872-153407DB81C6}"/>
              </a:ext>
            </a:extLst>
          </p:cNvPr>
          <p:cNvSpPr>
            <a:spLocks noGrp="1"/>
          </p:cNvSpPr>
          <p:nvPr>
            <p:ph type="title"/>
          </p:nvPr>
        </p:nvSpPr>
        <p:spPr/>
        <p:txBody>
          <a:bodyPr/>
          <a:lstStyle/>
          <a:p>
            <a:r>
              <a:rPr lang="en-US"/>
              <a:t>Contoso’s user journey</a:t>
            </a:r>
          </a:p>
        </p:txBody>
      </p:sp>
      <p:pic>
        <p:nvPicPr>
          <p:cNvPr id="196" name="Azure AD" title="pyramid representing Azure Active Directory">
            <a:extLst>
              <a:ext uri="{FF2B5EF4-FFF2-40B4-BE49-F238E27FC236}">
                <a16:creationId xmlns:a16="http://schemas.microsoft.com/office/drawing/2014/main" id="{7FC61B99-1009-4F2A-BAAD-B6E947E824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19986" y="2902645"/>
            <a:ext cx="1099885" cy="1099898"/>
          </a:xfrm>
          <a:prstGeom prst="rect">
            <a:avLst/>
          </a:prstGeom>
        </p:spPr>
      </p:pic>
      <p:cxnSp>
        <p:nvCxnSpPr>
          <p:cNvPr id="197" name="Connector: Curved 196">
            <a:extLst>
              <a:ext uri="{FF2B5EF4-FFF2-40B4-BE49-F238E27FC236}">
                <a16:creationId xmlns:a16="http://schemas.microsoft.com/office/drawing/2014/main" id="{D5287D41-840B-4292-B2AC-12375729BB51}"/>
              </a:ext>
            </a:extLst>
          </p:cNvPr>
          <p:cNvCxnSpPr>
            <a:cxnSpLocks/>
            <a:endCxn id="196" idx="1"/>
          </p:cNvCxnSpPr>
          <p:nvPr/>
        </p:nvCxnSpPr>
        <p:spPr>
          <a:xfrm rot="16200000" flipH="1">
            <a:off x="790960" y="2723567"/>
            <a:ext cx="1070603" cy="387450"/>
          </a:xfrm>
          <a:prstGeom prst="curvedConnector2">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8" name="Connector: Curved 197">
            <a:extLst>
              <a:ext uri="{FF2B5EF4-FFF2-40B4-BE49-F238E27FC236}">
                <a16:creationId xmlns:a16="http://schemas.microsoft.com/office/drawing/2014/main" id="{FE784A04-A21D-4B6F-9C1E-589950AABD62}"/>
              </a:ext>
            </a:extLst>
          </p:cNvPr>
          <p:cNvCxnSpPr>
            <a:stCxn id="196" idx="3"/>
            <a:endCxn id="212" idx="1"/>
          </p:cNvCxnSpPr>
          <p:nvPr/>
        </p:nvCxnSpPr>
        <p:spPr>
          <a:xfrm flipV="1">
            <a:off x="2619871" y="2382137"/>
            <a:ext cx="990619" cy="1070457"/>
          </a:xfrm>
          <a:prstGeom prst="curvedConnector3">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9" name="Connector: Curved 198">
            <a:extLst>
              <a:ext uri="{FF2B5EF4-FFF2-40B4-BE49-F238E27FC236}">
                <a16:creationId xmlns:a16="http://schemas.microsoft.com/office/drawing/2014/main" id="{20FDAC90-66AC-4322-9427-89F751BC9A6A}"/>
              </a:ext>
            </a:extLst>
          </p:cNvPr>
          <p:cNvCxnSpPr>
            <a:cxnSpLocks/>
            <a:stCxn id="212" idx="2"/>
            <a:endCxn id="295" idx="0"/>
          </p:cNvCxnSpPr>
          <p:nvPr/>
        </p:nvCxnSpPr>
        <p:spPr>
          <a:xfrm rot="5400000">
            <a:off x="4376100" y="3916536"/>
            <a:ext cx="862034" cy="1030"/>
          </a:xfrm>
          <a:prstGeom prst="curvedConnector3">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0" name="Connector: Curved 199">
            <a:extLst>
              <a:ext uri="{FF2B5EF4-FFF2-40B4-BE49-F238E27FC236}">
                <a16:creationId xmlns:a16="http://schemas.microsoft.com/office/drawing/2014/main" id="{F3A82AC5-1217-44C9-BB9D-86BE048219BA}"/>
              </a:ext>
            </a:extLst>
          </p:cNvPr>
          <p:cNvCxnSpPr>
            <a:cxnSpLocks/>
            <a:stCxn id="295" idx="3"/>
            <a:endCxn id="248" idx="1"/>
          </p:cNvCxnSpPr>
          <p:nvPr/>
        </p:nvCxnSpPr>
        <p:spPr>
          <a:xfrm flipV="1">
            <a:off x="5878104" y="2172066"/>
            <a:ext cx="1255266" cy="2846336"/>
          </a:xfrm>
          <a:prstGeom prst="curvedConnector3">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01" name="User Joining">
            <a:extLst>
              <a:ext uri="{FF2B5EF4-FFF2-40B4-BE49-F238E27FC236}">
                <a16:creationId xmlns:a16="http://schemas.microsoft.com/office/drawing/2014/main" id="{564E708F-C379-4020-96CE-16717A5603C0}"/>
              </a:ext>
            </a:extLst>
          </p:cNvPr>
          <p:cNvGrpSpPr/>
          <p:nvPr/>
        </p:nvGrpSpPr>
        <p:grpSpPr>
          <a:xfrm>
            <a:off x="193465" y="1482158"/>
            <a:ext cx="1357168" cy="2444944"/>
            <a:chOff x="193465" y="1482158"/>
            <a:chExt cx="1357168" cy="2444944"/>
          </a:xfrm>
        </p:grpSpPr>
        <p:grpSp>
          <p:nvGrpSpPr>
            <p:cNvPr id="202" name="User joining">
              <a:extLst>
                <a:ext uri="{FF2B5EF4-FFF2-40B4-BE49-F238E27FC236}">
                  <a16:creationId xmlns:a16="http://schemas.microsoft.com/office/drawing/2014/main" id="{47942088-17A9-485B-AE90-4EC27DA1EAEF}"/>
                </a:ext>
              </a:extLst>
            </p:cNvPr>
            <p:cNvGrpSpPr/>
            <p:nvPr/>
          </p:nvGrpSpPr>
          <p:grpSpPr>
            <a:xfrm>
              <a:off x="618910" y="1482158"/>
              <a:ext cx="931723" cy="1008348"/>
              <a:chOff x="683544" y="4160256"/>
              <a:chExt cx="931723" cy="1008348"/>
            </a:xfrm>
          </p:grpSpPr>
          <p:pic>
            <p:nvPicPr>
              <p:cNvPr id="204" name="Picture 203">
                <a:extLst>
                  <a:ext uri="{FF2B5EF4-FFF2-40B4-BE49-F238E27FC236}">
                    <a16:creationId xmlns:a16="http://schemas.microsoft.com/office/drawing/2014/main" id="{E116313E-5AAD-4246-B079-0C470CC05012}"/>
                  </a:ext>
                </a:extLst>
              </p:cNvPr>
              <p:cNvPicPr>
                <a:picLocks noChangeAspect="1"/>
              </p:cNvPicPr>
              <p:nvPr/>
            </p:nvPicPr>
            <p:blipFill>
              <a:blip r:embed="rId5"/>
              <a:stretch>
                <a:fillRect/>
              </a:stretch>
            </p:blipFill>
            <p:spPr>
              <a:xfrm>
                <a:off x="683544" y="4160256"/>
                <a:ext cx="931723" cy="931723"/>
              </a:xfrm>
              <a:prstGeom prst="rect">
                <a:avLst/>
              </a:prstGeom>
            </p:spPr>
          </p:pic>
          <p:sp>
            <p:nvSpPr>
              <p:cNvPr id="205" name="Oval 204">
                <a:extLst>
                  <a:ext uri="{FF2B5EF4-FFF2-40B4-BE49-F238E27FC236}">
                    <a16:creationId xmlns:a16="http://schemas.microsoft.com/office/drawing/2014/main" id="{5731217B-059A-4A57-B2D1-49D0BFDBF80A}"/>
                  </a:ext>
                </a:extLst>
              </p:cNvPr>
              <p:cNvSpPr/>
              <p:nvPr/>
            </p:nvSpPr>
            <p:spPr bwMode="auto">
              <a:xfrm>
                <a:off x="700365" y="4805217"/>
                <a:ext cx="363387" cy="3633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206" name="Graphic 205" descr="Checkmark with solid fill">
                <a:extLst>
                  <a:ext uri="{FF2B5EF4-FFF2-40B4-BE49-F238E27FC236}">
                    <a16:creationId xmlns:a16="http://schemas.microsoft.com/office/drawing/2014/main" id="{579976E5-9048-41EF-8691-09BB221DFC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8197" y="4842719"/>
                <a:ext cx="287721" cy="287721"/>
              </a:xfrm>
              <a:prstGeom prst="rect">
                <a:avLst/>
              </a:prstGeom>
            </p:spPr>
          </p:pic>
        </p:grpSp>
        <p:sp>
          <p:nvSpPr>
            <p:cNvPr id="203" name="TextBox 202">
              <a:extLst>
                <a:ext uri="{FF2B5EF4-FFF2-40B4-BE49-F238E27FC236}">
                  <a16:creationId xmlns:a16="http://schemas.microsoft.com/office/drawing/2014/main" id="{9068AB9D-A8A4-425A-9994-92A5C867AD2E}"/>
                </a:ext>
              </a:extLst>
            </p:cNvPr>
            <p:cNvSpPr txBox="1"/>
            <p:nvPr/>
          </p:nvSpPr>
          <p:spPr>
            <a:xfrm>
              <a:off x="193465" y="2634440"/>
              <a:ext cx="1073724" cy="1292662"/>
            </a:xfrm>
            <a:prstGeom prst="rect">
              <a:avLst/>
            </a:prstGeom>
            <a:noFill/>
          </p:spPr>
          <p:txBody>
            <a:bodyPr wrap="square" lIns="0" tIns="0" rIns="0" bIns="0" rtlCol="0">
              <a:spAutoFit/>
            </a:bodyPr>
            <a:lstStyle/>
            <a:p>
              <a:pPr algn="l"/>
              <a:r>
                <a:rPr lang="en-US" sz="1200" dirty="0">
                  <a:latin typeface="+mj-lt"/>
                </a:rPr>
                <a:t>Onboard the user into the directory when the user joins or start working with Contoso</a:t>
              </a:r>
            </a:p>
          </p:txBody>
        </p:sp>
      </p:grpSp>
      <p:grpSp>
        <p:nvGrpSpPr>
          <p:cNvPr id="207" name="Granting access">
            <a:extLst>
              <a:ext uri="{FF2B5EF4-FFF2-40B4-BE49-F238E27FC236}">
                <a16:creationId xmlns:a16="http://schemas.microsoft.com/office/drawing/2014/main" id="{5E43602D-AEFE-4A25-8DDE-9D5F51F8EC6C}"/>
              </a:ext>
            </a:extLst>
          </p:cNvPr>
          <p:cNvGrpSpPr/>
          <p:nvPr/>
        </p:nvGrpSpPr>
        <p:grpSpPr>
          <a:xfrm>
            <a:off x="1869802" y="1278239"/>
            <a:ext cx="4134972" cy="2207795"/>
            <a:chOff x="1869802" y="1278239"/>
            <a:chExt cx="4134972" cy="2207795"/>
          </a:xfrm>
        </p:grpSpPr>
        <p:grpSp>
          <p:nvGrpSpPr>
            <p:cNvPr id="208" name="Group 207">
              <a:extLst>
                <a:ext uri="{FF2B5EF4-FFF2-40B4-BE49-F238E27FC236}">
                  <a16:creationId xmlns:a16="http://schemas.microsoft.com/office/drawing/2014/main" id="{3FDD77B3-4B2F-4766-8BCA-D272FA042977}"/>
                </a:ext>
              </a:extLst>
            </p:cNvPr>
            <p:cNvGrpSpPr/>
            <p:nvPr/>
          </p:nvGrpSpPr>
          <p:grpSpPr>
            <a:xfrm>
              <a:off x="3610490" y="1278239"/>
              <a:ext cx="2394284" cy="2207795"/>
              <a:chOff x="3753853" y="3272588"/>
              <a:chExt cx="2394284" cy="2207795"/>
            </a:xfrm>
          </p:grpSpPr>
          <p:grpSp>
            <p:nvGrpSpPr>
              <p:cNvPr id="210" name="Group 209">
                <a:extLst>
                  <a:ext uri="{FF2B5EF4-FFF2-40B4-BE49-F238E27FC236}">
                    <a16:creationId xmlns:a16="http://schemas.microsoft.com/office/drawing/2014/main" id="{E9A46F1C-D65A-4016-841B-52857163A240}"/>
                  </a:ext>
                </a:extLst>
              </p:cNvPr>
              <p:cNvGrpSpPr/>
              <p:nvPr/>
            </p:nvGrpSpPr>
            <p:grpSpPr>
              <a:xfrm>
                <a:off x="3836101" y="4300798"/>
                <a:ext cx="2225842" cy="1008838"/>
                <a:chOff x="6827921" y="5454591"/>
                <a:chExt cx="2225842" cy="1008838"/>
              </a:xfrm>
            </p:grpSpPr>
            <p:sp>
              <p:nvSpPr>
                <p:cNvPr id="221" name="Text">
                  <a:extLst>
                    <a:ext uri="{FF2B5EF4-FFF2-40B4-BE49-F238E27FC236}">
                      <a16:creationId xmlns:a16="http://schemas.microsoft.com/office/drawing/2014/main" id="{62724B18-1969-4D2A-B826-82421D75B37F}"/>
                    </a:ext>
                  </a:extLst>
                </p:cNvPr>
                <p:cNvSpPr/>
                <p:nvPr/>
              </p:nvSpPr>
              <p:spPr bwMode="auto">
                <a:xfrm>
                  <a:off x="7032458" y="6196451"/>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p>
                  <a:pPr defTabSz="671862" fontAlgn="base">
                    <a:lnSpc>
                      <a:spcPct val="90000"/>
                    </a:lnSpc>
                    <a:spcBef>
                      <a:spcPct val="0"/>
                    </a:spcBef>
                    <a:spcAft>
                      <a:spcPct val="0"/>
                    </a:spcAft>
                  </a:pPr>
                  <a:r>
                    <a:rPr lang="en-US" sz="1200">
                      <a:latin typeface="Segoe UI Semibold"/>
                      <a:cs typeface="Segoe UI Semilight" panose="020B0402040204020203" pitchFamily="34" charset="0"/>
                    </a:rPr>
                    <a:t>On-premises apps</a:t>
                  </a:r>
                </a:p>
              </p:txBody>
            </p:sp>
            <p:pic>
              <p:nvPicPr>
                <p:cNvPr id="222" name="Picture 221">
                  <a:extLst>
                    <a:ext uri="{FF2B5EF4-FFF2-40B4-BE49-F238E27FC236}">
                      <a16:creationId xmlns:a16="http://schemas.microsoft.com/office/drawing/2014/main" id="{CE841BF5-A646-42F1-B00F-E2FF9A22F67B}"/>
                    </a:ext>
                  </a:extLst>
                </p:cNvPr>
                <p:cNvPicPr>
                  <a:picLocks noChangeAspect="1"/>
                </p:cNvPicPr>
                <p:nvPr/>
              </p:nvPicPr>
              <p:blipFill>
                <a:blip r:embed="rId8"/>
                <a:stretch>
                  <a:fillRect/>
                </a:stretch>
              </p:blipFill>
              <p:spPr>
                <a:xfrm>
                  <a:off x="7615648" y="5581637"/>
                  <a:ext cx="685031" cy="214630"/>
                </a:xfrm>
                <a:prstGeom prst="rect">
                  <a:avLst/>
                </a:prstGeom>
              </p:spPr>
            </p:pic>
            <p:pic>
              <p:nvPicPr>
                <p:cNvPr id="223" name="Picture 222">
                  <a:extLst>
                    <a:ext uri="{FF2B5EF4-FFF2-40B4-BE49-F238E27FC236}">
                      <a16:creationId xmlns:a16="http://schemas.microsoft.com/office/drawing/2014/main" id="{D6AC6CF7-5CB0-4DB3-9606-0AC60EBBF47B}"/>
                    </a:ext>
                  </a:extLst>
                </p:cNvPr>
                <p:cNvPicPr>
                  <a:picLocks noChangeAspect="1"/>
                </p:cNvPicPr>
                <p:nvPr/>
              </p:nvPicPr>
              <p:blipFill>
                <a:blip r:embed="rId9"/>
                <a:stretch>
                  <a:fillRect/>
                </a:stretch>
              </p:blipFill>
              <p:spPr>
                <a:xfrm>
                  <a:off x="8350227" y="5595574"/>
                  <a:ext cx="506984" cy="199133"/>
                </a:xfrm>
                <a:prstGeom prst="rect">
                  <a:avLst/>
                </a:prstGeom>
              </p:spPr>
            </p:pic>
            <p:pic>
              <p:nvPicPr>
                <p:cNvPr id="224" name="Picture 223">
                  <a:extLst>
                    <a:ext uri="{FF2B5EF4-FFF2-40B4-BE49-F238E27FC236}">
                      <a16:creationId xmlns:a16="http://schemas.microsoft.com/office/drawing/2014/main" id="{E4C26D79-876E-4A14-A530-DECF14024ACA}"/>
                    </a:ext>
                  </a:extLst>
                </p:cNvPr>
                <p:cNvPicPr>
                  <a:picLocks noChangeAspect="1"/>
                </p:cNvPicPr>
                <p:nvPr/>
              </p:nvPicPr>
              <p:blipFill>
                <a:blip r:embed="rId10"/>
                <a:stretch>
                  <a:fillRect/>
                </a:stretch>
              </p:blipFill>
              <p:spPr>
                <a:xfrm>
                  <a:off x="8608639" y="5849804"/>
                  <a:ext cx="190234" cy="251448"/>
                </a:xfrm>
                <a:prstGeom prst="rect">
                  <a:avLst/>
                </a:prstGeom>
              </p:spPr>
            </p:pic>
            <p:grpSp>
              <p:nvGrpSpPr>
                <p:cNvPr id="225" name="Group 224">
                  <a:extLst>
                    <a:ext uri="{FF2B5EF4-FFF2-40B4-BE49-F238E27FC236}">
                      <a16:creationId xmlns:a16="http://schemas.microsoft.com/office/drawing/2014/main" id="{19584013-AC67-4C74-A649-4DD67812670E}"/>
                    </a:ext>
                  </a:extLst>
                </p:cNvPr>
                <p:cNvGrpSpPr/>
                <p:nvPr/>
              </p:nvGrpSpPr>
              <p:grpSpPr>
                <a:xfrm>
                  <a:off x="6976335" y="5614696"/>
                  <a:ext cx="1575975" cy="571189"/>
                  <a:chOff x="8048636" y="5531519"/>
                  <a:chExt cx="2707409" cy="832751"/>
                </a:xfrm>
              </p:grpSpPr>
              <p:grpSp>
                <p:nvGrpSpPr>
                  <p:cNvPr id="227" name="Group 226">
                    <a:extLst>
                      <a:ext uri="{FF2B5EF4-FFF2-40B4-BE49-F238E27FC236}">
                        <a16:creationId xmlns:a16="http://schemas.microsoft.com/office/drawing/2014/main" id="{7B6E026B-EC7D-45F0-843E-0EB0A9506594}"/>
                      </a:ext>
                    </a:extLst>
                  </p:cNvPr>
                  <p:cNvGrpSpPr/>
                  <p:nvPr/>
                </p:nvGrpSpPr>
                <p:grpSpPr>
                  <a:xfrm>
                    <a:off x="9201553" y="5864162"/>
                    <a:ext cx="1554492" cy="460029"/>
                    <a:chOff x="8464217" y="5823421"/>
                    <a:chExt cx="1554492" cy="460029"/>
                  </a:xfrm>
                </p:grpSpPr>
                <p:pic>
                  <p:nvPicPr>
                    <p:cNvPr id="238" name="Picture 237">
                      <a:extLst>
                        <a:ext uri="{FF2B5EF4-FFF2-40B4-BE49-F238E27FC236}">
                          <a16:creationId xmlns:a16="http://schemas.microsoft.com/office/drawing/2014/main" id="{E9DAF446-8543-44AD-8E18-0904398F3ABD}"/>
                        </a:ext>
                      </a:extLst>
                    </p:cNvPr>
                    <p:cNvPicPr>
                      <a:picLocks noChangeAspect="1"/>
                    </p:cNvPicPr>
                    <p:nvPr/>
                  </p:nvPicPr>
                  <p:blipFill>
                    <a:blip r:embed="rId11"/>
                    <a:stretch>
                      <a:fillRect/>
                    </a:stretch>
                  </p:blipFill>
                  <p:spPr>
                    <a:xfrm>
                      <a:off x="9059033" y="5863341"/>
                      <a:ext cx="380189" cy="380189"/>
                    </a:xfrm>
                    <a:prstGeom prst="rect">
                      <a:avLst/>
                    </a:prstGeom>
                  </p:spPr>
                </p:pic>
                <p:pic>
                  <p:nvPicPr>
                    <p:cNvPr id="239" name="Picture 238">
                      <a:extLst>
                        <a:ext uri="{FF2B5EF4-FFF2-40B4-BE49-F238E27FC236}">
                          <a16:creationId xmlns:a16="http://schemas.microsoft.com/office/drawing/2014/main" id="{25229C8F-31BF-4F95-88C2-8DDC382B6896}"/>
                        </a:ext>
                      </a:extLst>
                    </p:cNvPr>
                    <p:cNvPicPr>
                      <a:picLocks noChangeAspect="1"/>
                    </p:cNvPicPr>
                    <p:nvPr/>
                  </p:nvPicPr>
                  <p:blipFill>
                    <a:blip r:embed="rId12"/>
                    <a:stretch>
                      <a:fillRect/>
                    </a:stretch>
                  </p:blipFill>
                  <p:spPr>
                    <a:xfrm>
                      <a:off x="9558680" y="5823421"/>
                      <a:ext cx="460029" cy="460029"/>
                    </a:xfrm>
                    <a:prstGeom prst="rect">
                      <a:avLst/>
                    </a:prstGeom>
                  </p:spPr>
                </p:pic>
                <p:pic>
                  <p:nvPicPr>
                    <p:cNvPr id="240" name="Picture 239">
                      <a:extLst>
                        <a:ext uri="{FF2B5EF4-FFF2-40B4-BE49-F238E27FC236}">
                          <a16:creationId xmlns:a16="http://schemas.microsoft.com/office/drawing/2014/main" id="{F4B087DA-052F-4B1F-BD80-5F01DAA1D476}"/>
                        </a:ext>
                      </a:extLst>
                    </p:cNvPr>
                    <p:cNvPicPr>
                      <a:picLocks noChangeAspect="1"/>
                    </p:cNvPicPr>
                    <p:nvPr/>
                  </p:nvPicPr>
                  <p:blipFill>
                    <a:blip r:embed="rId13"/>
                    <a:stretch>
                      <a:fillRect/>
                    </a:stretch>
                  </p:blipFill>
                  <p:spPr>
                    <a:xfrm>
                      <a:off x="8464217" y="5844331"/>
                      <a:ext cx="418208" cy="418208"/>
                    </a:xfrm>
                    <a:prstGeom prst="rect">
                      <a:avLst/>
                    </a:prstGeom>
                  </p:spPr>
                </p:pic>
              </p:grpSp>
              <p:grpSp>
                <p:nvGrpSpPr>
                  <p:cNvPr id="228" name="Group 227">
                    <a:extLst>
                      <a:ext uri="{FF2B5EF4-FFF2-40B4-BE49-F238E27FC236}">
                        <a16:creationId xmlns:a16="http://schemas.microsoft.com/office/drawing/2014/main" id="{49B6B4DB-2CFF-4F6B-87E0-FF490770D96C}"/>
                      </a:ext>
                    </a:extLst>
                  </p:cNvPr>
                  <p:cNvGrpSpPr/>
                  <p:nvPr/>
                </p:nvGrpSpPr>
                <p:grpSpPr>
                  <a:xfrm>
                    <a:off x="8482655" y="5531519"/>
                    <a:ext cx="460390" cy="792672"/>
                    <a:chOff x="3646687" y="3854979"/>
                    <a:chExt cx="1613270" cy="2525119"/>
                  </a:xfrm>
                </p:grpSpPr>
                <p:pic>
                  <p:nvPicPr>
                    <p:cNvPr id="230" name="Picture 88">
                      <a:extLst>
                        <a:ext uri="{FF2B5EF4-FFF2-40B4-BE49-F238E27FC236}">
                          <a16:creationId xmlns:a16="http://schemas.microsoft.com/office/drawing/2014/main" id="{28B36A67-DC23-468A-8934-3E8B038277DA}"/>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646687" y="3854979"/>
                      <a:ext cx="1613270" cy="2525119"/>
                    </a:xfrm>
                    <a:prstGeom prst="rect">
                      <a:avLst/>
                    </a:prstGeom>
                  </p:spPr>
                </p:pic>
                <p:sp>
                  <p:nvSpPr>
                    <p:cNvPr id="231" name="Rectangle 230">
                      <a:extLst>
                        <a:ext uri="{FF2B5EF4-FFF2-40B4-BE49-F238E27FC236}">
                          <a16:creationId xmlns:a16="http://schemas.microsoft.com/office/drawing/2014/main" id="{DC05C9E0-D3B8-4E39-BBD7-3C18A76AB38A}"/>
                        </a:ext>
                      </a:extLst>
                    </p:cNvPr>
                    <p:cNvSpPr/>
                    <p:nvPr/>
                  </p:nvSpPr>
                  <p:spPr bwMode="auto">
                    <a:xfrm>
                      <a:off x="4110863" y="4691012"/>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2" name="Rectangle 231">
                      <a:extLst>
                        <a:ext uri="{FF2B5EF4-FFF2-40B4-BE49-F238E27FC236}">
                          <a16:creationId xmlns:a16="http://schemas.microsoft.com/office/drawing/2014/main" id="{00F82D5B-A95A-47BC-8185-04A76708F221}"/>
                        </a:ext>
                      </a:extLst>
                    </p:cNvPr>
                    <p:cNvSpPr/>
                    <p:nvPr/>
                  </p:nvSpPr>
                  <p:spPr bwMode="auto">
                    <a:xfrm>
                      <a:off x="4110863" y="4878286"/>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Rectangle 232">
                      <a:extLst>
                        <a:ext uri="{FF2B5EF4-FFF2-40B4-BE49-F238E27FC236}">
                          <a16:creationId xmlns:a16="http://schemas.microsoft.com/office/drawing/2014/main" id="{859C0CB6-E463-4DBA-8CE5-F01F5FF28530}"/>
                        </a:ext>
                      </a:extLst>
                    </p:cNvPr>
                    <p:cNvSpPr/>
                    <p:nvPr/>
                  </p:nvSpPr>
                  <p:spPr bwMode="auto">
                    <a:xfrm>
                      <a:off x="4110863" y="5065553"/>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4" name="Rectangle 233">
                      <a:extLst>
                        <a:ext uri="{FF2B5EF4-FFF2-40B4-BE49-F238E27FC236}">
                          <a16:creationId xmlns:a16="http://schemas.microsoft.com/office/drawing/2014/main" id="{D6047DA8-F93D-44EE-AD11-7D1779B6EFB0}"/>
                        </a:ext>
                      </a:extLst>
                    </p:cNvPr>
                    <p:cNvSpPr/>
                    <p:nvPr/>
                  </p:nvSpPr>
                  <p:spPr bwMode="auto">
                    <a:xfrm>
                      <a:off x="4110863" y="5252830"/>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5" name="Rectangle 234">
                      <a:extLst>
                        <a:ext uri="{FF2B5EF4-FFF2-40B4-BE49-F238E27FC236}">
                          <a16:creationId xmlns:a16="http://schemas.microsoft.com/office/drawing/2014/main" id="{9682C2D6-36DC-45A7-80EE-678E03728844}"/>
                        </a:ext>
                      </a:extLst>
                    </p:cNvPr>
                    <p:cNvSpPr/>
                    <p:nvPr/>
                  </p:nvSpPr>
                  <p:spPr bwMode="auto">
                    <a:xfrm>
                      <a:off x="4110866" y="5440094"/>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6" name="Rectangle 235">
                      <a:extLst>
                        <a:ext uri="{FF2B5EF4-FFF2-40B4-BE49-F238E27FC236}">
                          <a16:creationId xmlns:a16="http://schemas.microsoft.com/office/drawing/2014/main" id="{54006F1F-000E-4A38-8FCC-D129DD21FA45}"/>
                        </a:ext>
                      </a:extLst>
                    </p:cNvPr>
                    <p:cNvSpPr/>
                    <p:nvPr/>
                  </p:nvSpPr>
                  <p:spPr bwMode="auto">
                    <a:xfrm>
                      <a:off x="4110863" y="5627365"/>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7" name="Rectangle 236">
                      <a:extLst>
                        <a:ext uri="{FF2B5EF4-FFF2-40B4-BE49-F238E27FC236}">
                          <a16:creationId xmlns:a16="http://schemas.microsoft.com/office/drawing/2014/main" id="{28BC97CA-7F2D-4A80-8285-933EB813103E}"/>
                        </a:ext>
                      </a:extLst>
                    </p:cNvPr>
                    <p:cNvSpPr/>
                    <p:nvPr/>
                  </p:nvSpPr>
                  <p:spPr bwMode="auto">
                    <a:xfrm>
                      <a:off x="4110859" y="5814642"/>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229" name="Picture 228">
                    <a:extLst>
                      <a:ext uri="{FF2B5EF4-FFF2-40B4-BE49-F238E27FC236}">
                        <a16:creationId xmlns:a16="http://schemas.microsoft.com/office/drawing/2014/main" id="{FFF7A34A-F3AC-4BE9-A859-2CA4E0E02E40}"/>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048636" y="6001288"/>
                    <a:ext cx="548334" cy="362982"/>
                  </a:xfrm>
                  <a:prstGeom prst="rect">
                    <a:avLst/>
                  </a:prstGeom>
                </p:spPr>
              </p:pic>
            </p:grpSp>
            <p:sp>
              <p:nvSpPr>
                <p:cNvPr id="226" name="Rectangle: Rounded Corners 225">
                  <a:extLst>
                    <a:ext uri="{FF2B5EF4-FFF2-40B4-BE49-F238E27FC236}">
                      <a16:creationId xmlns:a16="http://schemas.microsoft.com/office/drawing/2014/main" id="{92E9FDE8-53F2-49C6-956A-B123FF8D2E45}"/>
                    </a:ext>
                  </a:extLst>
                </p:cNvPr>
                <p:cNvSpPr/>
                <p:nvPr/>
              </p:nvSpPr>
              <p:spPr bwMode="auto">
                <a:xfrm>
                  <a:off x="6827921" y="5454591"/>
                  <a:ext cx="2225842" cy="1008838"/>
                </a:xfrm>
                <a:prstGeom prst="roundRect">
                  <a:avLst/>
                </a:prstGeom>
                <a:noFill/>
                <a:ln>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211" name="Group 210">
                <a:extLst>
                  <a:ext uri="{FF2B5EF4-FFF2-40B4-BE49-F238E27FC236}">
                    <a16:creationId xmlns:a16="http://schemas.microsoft.com/office/drawing/2014/main" id="{A8B1ED42-17F7-47A4-91E1-E94CFA6755F2}"/>
                  </a:ext>
                </a:extLst>
              </p:cNvPr>
              <p:cNvGrpSpPr/>
              <p:nvPr/>
            </p:nvGrpSpPr>
            <p:grpSpPr>
              <a:xfrm>
                <a:off x="4036645" y="3384727"/>
                <a:ext cx="1824754" cy="870608"/>
                <a:chOff x="4036645" y="3384727"/>
                <a:chExt cx="1824754" cy="870608"/>
              </a:xfrm>
            </p:grpSpPr>
            <p:sp>
              <p:nvSpPr>
                <p:cNvPr id="213" name="Freeform 13" title="Icon of a cloud">
                  <a:extLst>
                    <a:ext uri="{FF2B5EF4-FFF2-40B4-BE49-F238E27FC236}">
                      <a16:creationId xmlns:a16="http://schemas.microsoft.com/office/drawing/2014/main" id="{2BCCBC17-377B-4518-B0AE-0D7F45373692}"/>
                    </a:ext>
                  </a:extLst>
                </p:cNvPr>
                <p:cNvSpPr>
                  <a:spLocks noChangeAspect="1"/>
                </p:cNvSpPr>
                <p:nvPr/>
              </p:nvSpPr>
              <p:spPr bwMode="auto">
                <a:xfrm flipH="1">
                  <a:off x="4057715" y="3384727"/>
                  <a:ext cx="1643545" cy="87060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bg1"/>
                </a:solidFill>
                <a:ln>
                  <a:solidFill>
                    <a:schemeClr val="tx2"/>
                  </a:solidFill>
                  <a:prstDash val="dash"/>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00848" tIns="100848" rIns="100848" bIns="34962" numCol="1" rtlCol="0" anchor="t" anchorCtr="0" compatLnSpc="1">
                  <a:prstTxWarp prst="textNoShape">
                    <a:avLst/>
                  </a:prstTxWarp>
                </a:bodyPr>
                <a:lstStyle>
                  <a:defPPr>
                    <a:defRPr lang="en-US"/>
                  </a:defPPr>
                  <a:lvl1pPr marL="0" algn="l" defTabSz="685712" rtl="0" eaLnBrk="1" latinLnBrk="0" hangingPunct="1">
                    <a:defRPr sz="1350" kern="1200">
                      <a:solidFill>
                        <a:schemeClr val="lt1"/>
                      </a:solidFill>
                      <a:latin typeface="+mn-lt"/>
                      <a:ea typeface="+mn-ea"/>
                      <a:cs typeface="+mn-cs"/>
                    </a:defRPr>
                  </a:lvl1pPr>
                  <a:lvl2pPr marL="342856" algn="l" defTabSz="685712" rtl="0" eaLnBrk="1" latinLnBrk="0" hangingPunct="1">
                    <a:defRPr sz="1350" kern="1200">
                      <a:solidFill>
                        <a:schemeClr val="lt1"/>
                      </a:solidFill>
                      <a:latin typeface="+mn-lt"/>
                      <a:ea typeface="+mn-ea"/>
                      <a:cs typeface="+mn-cs"/>
                    </a:defRPr>
                  </a:lvl2pPr>
                  <a:lvl3pPr marL="685712" algn="l" defTabSz="685712" rtl="0" eaLnBrk="1" latinLnBrk="0" hangingPunct="1">
                    <a:defRPr sz="1350" kern="1200">
                      <a:solidFill>
                        <a:schemeClr val="lt1"/>
                      </a:solidFill>
                      <a:latin typeface="+mn-lt"/>
                      <a:ea typeface="+mn-ea"/>
                      <a:cs typeface="+mn-cs"/>
                    </a:defRPr>
                  </a:lvl3pPr>
                  <a:lvl4pPr marL="1028568" algn="l" defTabSz="685712" rtl="0" eaLnBrk="1" latinLnBrk="0" hangingPunct="1">
                    <a:defRPr sz="1350" kern="1200">
                      <a:solidFill>
                        <a:schemeClr val="lt1"/>
                      </a:solidFill>
                      <a:latin typeface="+mn-lt"/>
                      <a:ea typeface="+mn-ea"/>
                      <a:cs typeface="+mn-cs"/>
                    </a:defRPr>
                  </a:lvl4pPr>
                  <a:lvl5pPr marL="1371424" algn="l" defTabSz="685712" rtl="0" eaLnBrk="1" latinLnBrk="0" hangingPunct="1">
                    <a:defRPr sz="1350" kern="1200">
                      <a:solidFill>
                        <a:schemeClr val="lt1"/>
                      </a:solidFill>
                      <a:latin typeface="+mn-lt"/>
                      <a:ea typeface="+mn-ea"/>
                      <a:cs typeface="+mn-cs"/>
                    </a:defRPr>
                  </a:lvl5pPr>
                  <a:lvl6pPr marL="1714281" algn="l" defTabSz="685712" rtl="0" eaLnBrk="1" latinLnBrk="0" hangingPunct="1">
                    <a:defRPr sz="1350" kern="1200">
                      <a:solidFill>
                        <a:schemeClr val="lt1"/>
                      </a:solidFill>
                      <a:latin typeface="+mn-lt"/>
                      <a:ea typeface="+mn-ea"/>
                      <a:cs typeface="+mn-cs"/>
                    </a:defRPr>
                  </a:lvl6pPr>
                  <a:lvl7pPr marL="2057137" algn="l" defTabSz="685712" rtl="0" eaLnBrk="1" latinLnBrk="0" hangingPunct="1">
                    <a:defRPr sz="1350" kern="1200">
                      <a:solidFill>
                        <a:schemeClr val="lt1"/>
                      </a:solidFill>
                      <a:latin typeface="+mn-lt"/>
                      <a:ea typeface="+mn-ea"/>
                      <a:cs typeface="+mn-cs"/>
                    </a:defRPr>
                  </a:lvl7pPr>
                  <a:lvl8pPr marL="2399993" algn="l" defTabSz="685712" rtl="0" eaLnBrk="1" latinLnBrk="0" hangingPunct="1">
                    <a:defRPr sz="1350" kern="1200">
                      <a:solidFill>
                        <a:schemeClr val="lt1"/>
                      </a:solidFill>
                      <a:latin typeface="+mn-lt"/>
                      <a:ea typeface="+mn-ea"/>
                      <a:cs typeface="+mn-cs"/>
                    </a:defRPr>
                  </a:lvl8pPr>
                  <a:lvl9pPr marL="2742849" algn="l" defTabSz="685712" rtl="0" eaLnBrk="1" latinLnBrk="0" hangingPunct="1">
                    <a:defRPr sz="1350" kern="1200">
                      <a:solidFill>
                        <a:schemeClr val="lt1"/>
                      </a:solidFill>
                      <a:latin typeface="+mn-lt"/>
                      <a:ea typeface="+mn-ea"/>
                      <a:cs typeface="+mn-cs"/>
                    </a:defRPr>
                  </a:lvl9pPr>
                </a:lstStyle>
                <a:p>
                  <a:pPr defTabSz="685689" fontAlgn="base">
                    <a:lnSpc>
                      <a:spcPct val="90000"/>
                    </a:lnSpc>
                    <a:spcBef>
                      <a:spcPct val="0"/>
                    </a:spcBef>
                    <a:spcAft>
                      <a:spcPct val="0"/>
                    </a:spcAft>
                    <a:defRPr/>
                  </a:pPr>
                  <a:endParaRPr lang="en-US" sz="1029">
                    <a:ln w="3175">
                      <a:noFill/>
                    </a:ln>
                    <a:gradFill>
                      <a:gsLst>
                        <a:gs pos="0">
                          <a:srgbClr val="282828"/>
                        </a:gs>
                        <a:gs pos="100000">
                          <a:srgbClr val="282828"/>
                        </a:gs>
                      </a:gsLst>
                      <a:lin ang="0" scaled="0"/>
                    </a:gradFill>
                    <a:latin typeface="Segoe UI Semibold"/>
                    <a:ea typeface="ＭＳ Ｐゴシック"/>
                    <a:cs typeface="Segoe UI"/>
                  </a:endParaRPr>
                </a:p>
              </p:txBody>
            </p:sp>
            <p:grpSp>
              <p:nvGrpSpPr>
                <p:cNvPr id="214" name="Group 213">
                  <a:extLst>
                    <a:ext uri="{FF2B5EF4-FFF2-40B4-BE49-F238E27FC236}">
                      <a16:creationId xmlns:a16="http://schemas.microsoft.com/office/drawing/2014/main" id="{48B5DD3B-4311-44C3-B25F-B81E8FB9D28B}"/>
                    </a:ext>
                  </a:extLst>
                </p:cNvPr>
                <p:cNvGrpSpPr/>
                <p:nvPr/>
              </p:nvGrpSpPr>
              <p:grpSpPr>
                <a:xfrm>
                  <a:off x="4354339" y="3564685"/>
                  <a:ext cx="1050308" cy="492786"/>
                  <a:chOff x="10073570" y="2225595"/>
                  <a:chExt cx="1557441" cy="730724"/>
                </a:xfrm>
              </p:grpSpPr>
              <p:pic>
                <p:nvPicPr>
                  <p:cNvPr id="216" name="Graphic 7">
                    <a:extLst>
                      <a:ext uri="{FF2B5EF4-FFF2-40B4-BE49-F238E27FC236}">
                        <a16:creationId xmlns:a16="http://schemas.microsoft.com/office/drawing/2014/main" id="{FA58D739-FE76-40B1-BDD0-C4B68D6B249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73570" y="2588144"/>
                    <a:ext cx="335956" cy="335956"/>
                  </a:xfrm>
                  <a:prstGeom prst="rect">
                    <a:avLst/>
                  </a:prstGeom>
                </p:spPr>
              </p:pic>
              <p:pic>
                <p:nvPicPr>
                  <p:cNvPr id="217" name="Picture 216">
                    <a:extLst>
                      <a:ext uri="{FF2B5EF4-FFF2-40B4-BE49-F238E27FC236}">
                        <a16:creationId xmlns:a16="http://schemas.microsoft.com/office/drawing/2014/main" id="{DF9594CD-294D-436F-B5D6-EBBC35B63FC5}"/>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332638" y="2256529"/>
                    <a:ext cx="415379" cy="290910"/>
                  </a:xfrm>
                  <a:prstGeom prst="rect">
                    <a:avLst/>
                  </a:prstGeom>
                </p:spPr>
              </p:pic>
              <p:pic>
                <p:nvPicPr>
                  <p:cNvPr id="218" name="Picture 217" descr="Tips: Working with Date and Time in servicenow REST API using PowerShell –  Chen V PowerShell Blog">
                    <a:extLst>
                      <a:ext uri="{FF2B5EF4-FFF2-40B4-BE49-F238E27FC236}">
                        <a16:creationId xmlns:a16="http://schemas.microsoft.com/office/drawing/2014/main" id="{313D960A-DD27-4554-A969-C2F45A260BF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71129" y="2544566"/>
                    <a:ext cx="405845" cy="405845"/>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18" descr="Zoom Video Conferencing - Shining Waters">
                    <a:extLst>
                      <a:ext uri="{FF2B5EF4-FFF2-40B4-BE49-F238E27FC236}">
                        <a16:creationId xmlns:a16="http://schemas.microsoft.com/office/drawing/2014/main" id="{C87D383B-0048-4532-9D11-68C53529652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235240" y="2560548"/>
                    <a:ext cx="395771" cy="395771"/>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19" descr="Icon request: facebook-workplace · Issue #10185 · FortAwesome/Font-Awesome  · GitHub">
                    <a:extLst>
                      <a:ext uri="{FF2B5EF4-FFF2-40B4-BE49-F238E27FC236}">
                        <a16:creationId xmlns:a16="http://schemas.microsoft.com/office/drawing/2014/main" id="{B575ACC9-82B4-4725-897C-6C0ABA8363A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000086" y="2225595"/>
                    <a:ext cx="312042" cy="332011"/>
                  </a:xfrm>
                  <a:prstGeom prst="rect">
                    <a:avLst/>
                  </a:prstGeom>
                  <a:noFill/>
                  <a:extLst>
                    <a:ext uri="{909E8E84-426E-40DD-AFC4-6F175D3DCCD1}">
                      <a14:hiddenFill xmlns:a14="http://schemas.microsoft.com/office/drawing/2010/main">
                        <a:solidFill>
                          <a:srgbClr val="FFFFFF"/>
                        </a:solidFill>
                      </a14:hiddenFill>
                    </a:ext>
                  </a:extLst>
                </p:spPr>
              </p:pic>
            </p:grpSp>
            <p:sp>
              <p:nvSpPr>
                <p:cNvPr id="215" name="Text">
                  <a:extLst>
                    <a:ext uri="{FF2B5EF4-FFF2-40B4-BE49-F238E27FC236}">
                      <a16:creationId xmlns:a16="http://schemas.microsoft.com/office/drawing/2014/main" id="{A3C36053-4D64-44AB-8768-A8870DC70200}"/>
                    </a:ext>
                  </a:extLst>
                </p:cNvPr>
                <p:cNvSpPr/>
                <p:nvPr/>
              </p:nvSpPr>
              <p:spPr bwMode="auto">
                <a:xfrm>
                  <a:off x="4036645" y="4061988"/>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p>
                  <a:pPr defTabSz="671862" fontAlgn="base">
                    <a:lnSpc>
                      <a:spcPct val="90000"/>
                    </a:lnSpc>
                    <a:spcBef>
                      <a:spcPct val="0"/>
                    </a:spcBef>
                    <a:spcAft>
                      <a:spcPct val="0"/>
                    </a:spcAft>
                  </a:pPr>
                  <a:r>
                    <a:rPr lang="en-US" sz="1200">
                      <a:latin typeface="Segoe UI Semibold"/>
                      <a:cs typeface="Segoe UI Semilight" panose="020B0402040204020203" pitchFamily="34" charset="0"/>
                    </a:rPr>
                    <a:t>SaaS apps</a:t>
                  </a:r>
                </a:p>
              </p:txBody>
            </p:sp>
          </p:grpSp>
          <p:sp>
            <p:nvSpPr>
              <p:cNvPr id="212" name="Rectangle: Rounded Corners 211">
                <a:extLst>
                  <a:ext uri="{FF2B5EF4-FFF2-40B4-BE49-F238E27FC236}">
                    <a16:creationId xmlns:a16="http://schemas.microsoft.com/office/drawing/2014/main" id="{C666EA79-9715-449E-B367-C6BB6724EB79}"/>
                  </a:ext>
                </a:extLst>
              </p:cNvPr>
              <p:cNvSpPr/>
              <p:nvPr/>
            </p:nvSpPr>
            <p:spPr bwMode="auto">
              <a:xfrm>
                <a:off x="3753853" y="3272588"/>
                <a:ext cx="2394284" cy="2207795"/>
              </a:xfrm>
              <a:prstGeom prst="round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209" name="TextBox 208">
              <a:extLst>
                <a:ext uri="{FF2B5EF4-FFF2-40B4-BE49-F238E27FC236}">
                  <a16:creationId xmlns:a16="http://schemas.microsoft.com/office/drawing/2014/main" id="{CA3D357B-7DB0-4883-BE4F-1D7CCAA0B04F}"/>
                </a:ext>
              </a:extLst>
            </p:cNvPr>
            <p:cNvSpPr txBox="1"/>
            <p:nvPr/>
          </p:nvSpPr>
          <p:spPr>
            <a:xfrm>
              <a:off x="1869802" y="1849075"/>
              <a:ext cx="1371210" cy="830997"/>
            </a:xfrm>
            <a:prstGeom prst="rect">
              <a:avLst/>
            </a:prstGeom>
            <a:noFill/>
          </p:spPr>
          <p:txBody>
            <a:bodyPr wrap="square">
              <a:spAutoFit/>
            </a:bodyPr>
            <a:lstStyle/>
            <a:p>
              <a:r>
                <a:rPr lang="en-US" sz="1200" kern="1200">
                  <a:solidFill>
                    <a:schemeClr val="tx1"/>
                  </a:solidFill>
                  <a:effectLst/>
                  <a:latin typeface="+mj-lt"/>
                </a:rPr>
                <a:t>Automate the granting of access rights to resources</a:t>
              </a:r>
              <a:endParaRPr lang="en-US" sz="1200">
                <a:latin typeface="+mj-lt"/>
              </a:endParaRPr>
            </a:p>
          </p:txBody>
        </p:sp>
      </p:grpSp>
      <p:grpSp>
        <p:nvGrpSpPr>
          <p:cNvPr id="241" name="Recertification">
            <a:extLst>
              <a:ext uri="{FF2B5EF4-FFF2-40B4-BE49-F238E27FC236}">
                <a16:creationId xmlns:a16="http://schemas.microsoft.com/office/drawing/2014/main" id="{51221D4D-CE1C-474B-B8D3-9E7CCC8AB732}"/>
              </a:ext>
            </a:extLst>
          </p:cNvPr>
          <p:cNvGrpSpPr/>
          <p:nvPr/>
        </p:nvGrpSpPr>
        <p:grpSpPr>
          <a:xfrm>
            <a:off x="6715664" y="1230325"/>
            <a:ext cx="1605171" cy="2300698"/>
            <a:chOff x="6715664" y="1230325"/>
            <a:chExt cx="1605171" cy="2300698"/>
          </a:xfrm>
        </p:grpSpPr>
        <p:grpSp>
          <p:nvGrpSpPr>
            <p:cNvPr id="242" name="Group 241" descr="Access lifecycle icons">
              <a:extLst>
                <a:ext uri="{FF2B5EF4-FFF2-40B4-BE49-F238E27FC236}">
                  <a16:creationId xmlns:a16="http://schemas.microsoft.com/office/drawing/2014/main" id="{6D6669BC-4B04-419B-995E-40635198EDF9}"/>
                </a:ext>
              </a:extLst>
            </p:cNvPr>
            <p:cNvGrpSpPr>
              <a:grpSpLocks noChangeAspect="1"/>
            </p:cNvGrpSpPr>
            <p:nvPr/>
          </p:nvGrpSpPr>
          <p:grpSpPr>
            <a:xfrm>
              <a:off x="7073169" y="1230325"/>
              <a:ext cx="1247666" cy="1237311"/>
              <a:chOff x="3998269" y="2537458"/>
              <a:chExt cx="1441175" cy="1429213"/>
            </a:xfrm>
          </p:grpSpPr>
          <p:grpSp>
            <p:nvGrpSpPr>
              <p:cNvPr id="244" name="Group 243">
                <a:extLst>
                  <a:ext uri="{FF2B5EF4-FFF2-40B4-BE49-F238E27FC236}">
                    <a16:creationId xmlns:a16="http://schemas.microsoft.com/office/drawing/2014/main" id="{8579B433-B996-4DB0-9CF3-67DD41C1A473}"/>
                  </a:ext>
                </a:extLst>
              </p:cNvPr>
              <p:cNvGrpSpPr/>
              <p:nvPr/>
            </p:nvGrpSpPr>
            <p:grpSpPr>
              <a:xfrm>
                <a:off x="4067807" y="2874309"/>
                <a:ext cx="1371637" cy="1092362"/>
                <a:chOff x="4067807" y="2874309"/>
                <a:chExt cx="1371637" cy="1092362"/>
              </a:xfrm>
            </p:grpSpPr>
            <p:grpSp>
              <p:nvGrpSpPr>
                <p:cNvPr id="246" name="Group 10">
                  <a:extLst>
                    <a:ext uri="{FF2B5EF4-FFF2-40B4-BE49-F238E27FC236}">
                      <a16:creationId xmlns:a16="http://schemas.microsoft.com/office/drawing/2014/main" id="{69A18A34-27D9-46CF-BB15-06BD68839FD7}"/>
                    </a:ext>
                  </a:extLst>
                </p:cNvPr>
                <p:cNvGrpSpPr>
                  <a:grpSpLocks noChangeAspect="1"/>
                </p:cNvGrpSpPr>
                <p:nvPr/>
              </p:nvGrpSpPr>
              <p:grpSpPr bwMode="auto">
                <a:xfrm>
                  <a:off x="4067807" y="3283847"/>
                  <a:ext cx="682824" cy="682824"/>
                  <a:chOff x="5004" y="797"/>
                  <a:chExt cx="256" cy="256"/>
                </a:xfrm>
              </p:grpSpPr>
              <p:sp>
                <p:nvSpPr>
                  <p:cNvPr id="248" name="AutoShape 9">
                    <a:extLst>
                      <a:ext uri="{FF2B5EF4-FFF2-40B4-BE49-F238E27FC236}">
                        <a16:creationId xmlns:a16="http://schemas.microsoft.com/office/drawing/2014/main" id="{443CB136-8CBD-4715-87E2-4DAE5BD911E5}"/>
                      </a:ext>
                    </a:extLst>
                  </p:cNvPr>
                  <p:cNvSpPr>
                    <a:spLocks noChangeAspect="1" noChangeArrowheads="1" noTextEdit="1"/>
                  </p:cNvSpPr>
                  <p:nvPr/>
                </p:nvSpPr>
                <p:spPr bwMode="auto">
                  <a:xfrm>
                    <a:off x="5004" y="797"/>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sp>
                <p:nvSpPr>
                  <p:cNvPr id="249" name="Freeform 11">
                    <a:extLst>
                      <a:ext uri="{FF2B5EF4-FFF2-40B4-BE49-F238E27FC236}">
                        <a16:creationId xmlns:a16="http://schemas.microsoft.com/office/drawing/2014/main" id="{E2C7624D-4293-4447-B959-476128D74552}"/>
                      </a:ext>
                    </a:extLst>
                  </p:cNvPr>
                  <p:cNvSpPr>
                    <a:spLocks/>
                  </p:cNvSpPr>
                  <p:nvPr/>
                </p:nvSpPr>
                <p:spPr bwMode="auto">
                  <a:xfrm>
                    <a:off x="5087" y="795"/>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rgbClr val="2F2F2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sp>
                <p:nvSpPr>
                  <p:cNvPr id="250" name="Freeform 12">
                    <a:extLst>
                      <a:ext uri="{FF2B5EF4-FFF2-40B4-BE49-F238E27FC236}">
                        <a16:creationId xmlns:a16="http://schemas.microsoft.com/office/drawing/2014/main" id="{7F05A8CB-3345-46CB-9CB5-EFADB166D059}"/>
                      </a:ext>
                    </a:extLst>
                  </p:cNvPr>
                  <p:cNvSpPr>
                    <a:spLocks/>
                  </p:cNvSpPr>
                  <p:nvPr/>
                </p:nvSpPr>
                <p:spPr bwMode="auto">
                  <a:xfrm>
                    <a:off x="5004" y="943"/>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rgbClr val="0078D4"/>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sp>
                <p:nvSpPr>
                  <p:cNvPr id="251" name="Freeform 13">
                    <a:extLst>
                      <a:ext uri="{FF2B5EF4-FFF2-40B4-BE49-F238E27FC236}">
                        <a16:creationId xmlns:a16="http://schemas.microsoft.com/office/drawing/2014/main" id="{C022A0E6-F956-4998-87E3-B095E8559F06}"/>
                      </a:ext>
                    </a:extLst>
                  </p:cNvPr>
                  <p:cNvSpPr>
                    <a:spLocks/>
                  </p:cNvSpPr>
                  <p:nvPr/>
                </p:nvSpPr>
                <p:spPr bwMode="auto">
                  <a:xfrm>
                    <a:off x="5103" y="811"/>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grpSp>
            <p:pic>
              <p:nvPicPr>
                <p:cNvPr id="247" name="Picture 246">
                  <a:extLst>
                    <a:ext uri="{FF2B5EF4-FFF2-40B4-BE49-F238E27FC236}">
                      <a16:creationId xmlns:a16="http://schemas.microsoft.com/office/drawing/2014/main" id="{D29619F3-949F-4B66-BFF8-36B1C6F2BAF4}"/>
                    </a:ext>
                  </a:extLst>
                </p:cNvPr>
                <p:cNvPicPr>
                  <a:picLocks noChangeAspect="1"/>
                </p:cNvPicPr>
                <p:nvPr/>
              </p:nvPicPr>
              <p:blipFill>
                <a:blip r:embed="rId23"/>
                <a:stretch>
                  <a:fillRect/>
                </a:stretch>
              </p:blipFill>
              <p:spPr>
                <a:xfrm>
                  <a:off x="4832931" y="2874309"/>
                  <a:ext cx="606513" cy="606513"/>
                </a:xfrm>
                <a:prstGeom prst="rect">
                  <a:avLst/>
                </a:prstGeom>
              </p:spPr>
            </p:pic>
          </p:grpSp>
          <p:pic>
            <p:nvPicPr>
              <p:cNvPr id="245" name="Picture 244">
                <a:extLst>
                  <a:ext uri="{FF2B5EF4-FFF2-40B4-BE49-F238E27FC236}">
                    <a16:creationId xmlns:a16="http://schemas.microsoft.com/office/drawing/2014/main" id="{C8CD04FA-3A12-4730-8071-31A5D3E2C9FE}"/>
                  </a:ext>
                </a:extLst>
              </p:cNvPr>
              <p:cNvPicPr>
                <a:picLocks noChangeAspect="1"/>
              </p:cNvPicPr>
              <p:nvPr/>
            </p:nvPicPr>
            <p:blipFill>
              <a:blip r:embed="rId24"/>
              <a:stretch>
                <a:fillRect/>
              </a:stretch>
            </p:blipFill>
            <p:spPr>
              <a:xfrm>
                <a:off x="3998269" y="2537458"/>
                <a:ext cx="606513" cy="606513"/>
              </a:xfrm>
              <a:prstGeom prst="rect">
                <a:avLst/>
              </a:prstGeom>
            </p:spPr>
          </p:pic>
        </p:grpSp>
        <p:sp>
          <p:nvSpPr>
            <p:cNvPr id="243" name="TextBox 242">
              <a:extLst>
                <a:ext uri="{FF2B5EF4-FFF2-40B4-BE49-F238E27FC236}">
                  <a16:creationId xmlns:a16="http://schemas.microsoft.com/office/drawing/2014/main" id="{65B457E0-1615-4752-9E75-3F01267EABF9}"/>
                </a:ext>
              </a:extLst>
            </p:cNvPr>
            <p:cNvSpPr txBox="1"/>
            <p:nvPr/>
          </p:nvSpPr>
          <p:spPr>
            <a:xfrm>
              <a:off x="6715664" y="2977025"/>
              <a:ext cx="1289724" cy="553998"/>
            </a:xfrm>
            <a:prstGeom prst="rect">
              <a:avLst/>
            </a:prstGeom>
            <a:noFill/>
          </p:spPr>
          <p:txBody>
            <a:bodyPr wrap="square" lIns="0" tIns="0" rIns="0" bIns="0" rtlCol="0">
              <a:spAutoFit/>
            </a:bodyPr>
            <a:lstStyle/>
            <a:p>
              <a:pPr marL="0" indent="0">
                <a:buNone/>
              </a:pPr>
              <a:r>
                <a:rPr lang="en-US" sz="1200">
                  <a:latin typeface="+mj-lt"/>
                  <a:cs typeface="Segoe UI"/>
                </a:rPr>
                <a:t>Access recertification to reduce risk</a:t>
              </a:r>
              <a:endParaRPr lang="en-US" sz="1200" b="1">
                <a:latin typeface="+mj-lt"/>
              </a:endParaRPr>
            </a:p>
          </p:txBody>
        </p:sp>
      </p:grpSp>
      <p:grpSp>
        <p:nvGrpSpPr>
          <p:cNvPr id="252" name="PIM">
            <a:extLst>
              <a:ext uri="{FF2B5EF4-FFF2-40B4-BE49-F238E27FC236}">
                <a16:creationId xmlns:a16="http://schemas.microsoft.com/office/drawing/2014/main" id="{403EADDA-1D5A-4B49-965E-56A1E5417433}"/>
              </a:ext>
            </a:extLst>
          </p:cNvPr>
          <p:cNvGrpSpPr/>
          <p:nvPr/>
        </p:nvGrpSpPr>
        <p:grpSpPr>
          <a:xfrm>
            <a:off x="9436809" y="1246477"/>
            <a:ext cx="2145084" cy="2675999"/>
            <a:chOff x="9436809" y="1246477"/>
            <a:chExt cx="2145084" cy="2675999"/>
          </a:xfrm>
        </p:grpSpPr>
        <p:grpSp>
          <p:nvGrpSpPr>
            <p:cNvPr id="253" name="Group 252" descr="Person with keys, a warning sign, a gear, and a hourglass">
              <a:extLst>
                <a:ext uri="{FF2B5EF4-FFF2-40B4-BE49-F238E27FC236}">
                  <a16:creationId xmlns:a16="http://schemas.microsoft.com/office/drawing/2014/main" id="{B1379769-1599-47A7-BF2B-BA31C8FF920A}"/>
                </a:ext>
              </a:extLst>
            </p:cNvPr>
            <p:cNvGrpSpPr>
              <a:grpSpLocks noChangeAspect="1"/>
            </p:cNvGrpSpPr>
            <p:nvPr/>
          </p:nvGrpSpPr>
          <p:grpSpPr>
            <a:xfrm>
              <a:off x="9436809" y="2654829"/>
              <a:ext cx="1587750" cy="1267647"/>
              <a:chOff x="6641807" y="2639231"/>
              <a:chExt cx="2060380" cy="1644991"/>
            </a:xfrm>
          </p:grpSpPr>
          <p:grpSp>
            <p:nvGrpSpPr>
              <p:cNvPr id="255" name="Group 254">
                <a:extLst>
                  <a:ext uri="{FF2B5EF4-FFF2-40B4-BE49-F238E27FC236}">
                    <a16:creationId xmlns:a16="http://schemas.microsoft.com/office/drawing/2014/main" id="{043A6EAD-AC07-4E86-8D55-53351641CAA5}"/>
                  </a:ext>
                </a:extLst>
              </p:cNvPr>
              <p:cNvGrpSpPr/>
              <p:nvPr/>
            </p:nvGrpSpPr>
            <p:grpSpPr>
              <a:xfrm>
                <a:off x="6641807" y="2753120"/>
                <a:ext cx="1121956" cy="1187829"/>
                <a:chOff x="6824505" y="3098032"/>
                <a:chExt cx="888278" cy="940432"/>
              </a:xfrm>
            </p:grpSpPr>
            <p:pic>
              <p:nvPicPr>
                <p:cNvPr id="264" name="Picture 263">
                  <a:extLst>
                    <a:ext uri="{FF2B5EF4-FFF2-40B4-BE49-F238E27FC236}">
                      <a16:creationId xmlns:a16="http://schemas.microsoft.com/office/drawing/2014/main" id="{4987F2B2-A72B-4BC9-8708-B11111600FC3}"/>
                    </a:ext>
                  </a:extLst>
                </p:cNvPr>
                <p:cNvPicPr>
                  <a:picLocks noChangeAspect="1"/>
                </p:cNvPicPr>
                <p:nvPr/>
              </p:nvPicPr>
              <p:blipFill>
                <a:blip r:embed="rId5"/>
                <a:stretch>
                  <a:fillRect/>
                </a:stretch>
              </p:blipFill>
              <p:spPr>
                <a:xfrm>
                  <a:off x="6824505" y="3098032"/>
                  <a:ext cx="752090" cy="752090"/>
                </a:xfrm>
                <a:prstGeom prst="rect">
                  <a:avLst/>
                </a:prstGeom>
              </p:spPr>
            </p:pic>
            <p:grpSp>
              <p:nvGrpSpPr>
                <p:cNvPr id="265" name="Group 264">
                  <a:extLst>
                    <a:ext uri="{FF2B5EF4-FFF2-40B4-BE49-F238E27FC236}">
                      <a16:creationId xmlns:a16="http://schemas.microsoft.com/office/drawing/2014/main" id="{C8FC18F5-0E8B-4D2C-84E1-CC47C630CEF8}"/>
                    </a:ext>
                  </a:extLst>
                </p:cNvPr>
                <p:cNvGrpSpPr/>
                <p:nvPr/>
              </p:nvGrpSpPr>
              <p:grpSpPr>
                <a:xfrm>
                  <a:off x="7246698" y="3563761"/>
                  <a:ext cx="466085" cy="474703"/>
                  <a:chOff x="7246698" y="3563761"/>
                  <a:chExt cx="466085" cy="474703"/>
                </a:xfrm>
              </p:grpSpPr>
              <p:sp>
                <p:nvSpPr>
                  <p:cNvPr id="266" name="Oval 265">
                    <a:extLst>
                      <a:ext uri="{FF2B5EF4-FFF2-40B4-BE49-F238E27FC236}">
                        <a16:creationId xmlns:a16="http://schemas.microsoft.com/office/drawing/2014/main" id="{5A82FEFE-6937-44A5-AA95-F746F84C58D1}"/>
                      </a:ext>
                    </a:extLst>
                  </p:cNvPr>
                  <p:cNvSpPr/>
                  <p:nvPr/>
                </p:nvSpPr>
                <p:spPr bwMode="auto">
                  <a:xfrm>
                    <a:off x="7246698" y="3563761"/>
                    <a:ext cx="454568" cy="45456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67" name="Picture 266">
                    <a:extLst>
                      <a:ext uri="{FF2B5EF4-FFF2-40B4-BE49-F238E27FC236}">
                        <a16:creationId xmlns:a16="http://schemas.microsoft.com/office/drawing/2014/main" id="{B3946000-D916-4E67-AB67-1848E0A33FDA}"/>
                      </a:ext>
                    </a:extLst>
                  </p:cNvPr>
                  <p:cNvPicPr>
                    <a:picLocks noChangeAspect="1"/>
                  </p:cNvPicPr>
                  <p:nvPr/>
                </p:nvPicPr>
                <p:blipFill>
                  <a:blip r:embed="rId25"/>
                  <a:stretch>
                    <a:fillRect/>
                  </a:stretch>
                </p:blipFill>
                <p:spPr>
                  <a:xfrm>
                    <a:off x="7306383" y="3632064"/>
                    <a:ext cx="406400" cy="406400"/>
                  </a:xfrm>
                  <a:prstGeom prst="rect">
                    <a:avLst/>
                  </a:prstGeom>
                </p:spPr>
              </p:pic>
            </p:grpSp>
          </p:grpSp>
          <p:pic>
            <p:nvPicPr>
              <p:cNvPr id="256" name="Picture 255">
                <a:extLst>
                  <a:ext uri="{FF2B5EF4-FFF2-40B4-BE49-F238E27FC236}">
                    <a16:creationId xmlns:a16="http://schemas.microsoft.com/office/drawing/2014/main" id="{71708D66-DA3A-4247-87DB-C78C76CCA737}"/>
                  </a:ext>
                </a:extLst>
              </p:cNvPr>
              <p:cNvPicPr>
                <a:picLocks noChangeAspect="1"/>
              </p:cNvPicPr>
              <p:nvPr/>
            </p:nvPicPr>
            <p:blipFill>
              <a:blip r:embed="rId26"/>
              <a:stretch>
                <a:fillRect/>
              </a:stretch>
            </p:blipFill>
            <p:spPr>
              <a:xfrm>
                <a:off x="7816227" y="2639231"/>
                <a:ext cx="529280" cy="529280"/>
              </a:xfrm>
              <a:prstGeom prst="rect">
                <a:avLst/>
              </a:prstGeom>
            </p:spPr>
          </p:pic>
          <p:grpSp>
            <p:nvGrpSpPr>
              <p:cNvPr id="257" name="Group 256">
                <a:extLst>
                  <a:ext uri="{FF2B5EF4-FFF2-40B4-BE49-F238E27FC236}">
                    <a16:creationId xmlns:a16="http://schemas.microsoft.com/office/drawing/2014/main" id="{04A6027E-6BF0-4A4C-B27A-00B31F6DC287}"/>
                  </a:ext>
                </a:extLst>
              </p:cNvPr>
              <p:cNvGrpSpPr/>
              <p:nvPr/>
            </p:nvGrpSpPr>
            <p:grpSpPr>
              <a:xfrm>
                <a:off x="8150002" y="3215537"/>
                <a:ext cx="552185" cy="560707"/>
                <a:chOff x="7773069" y="3708057"/>
                <a:chExt cx="600840" cy="610113"/>
              </a:xfrm>
            </p:grpSpPr>
            <p:pic>
              <p:nvPicPr>
                <p:cNvPr id="261" name="Picture 260">
                  <a:extLst>
                    <a:ext uri="{FF2B5EF4-FFF2-40B4-BE49-F238E27FC236}">
                      <a16:creationId xmlns:a16="http://schemas.microsoft.com/office/drawing/2014/main" id="{260313E1-105C-441D-A289-076868678F54}"/>
                    </a:ext>
                  </a:extLst>
                </p:cNvPr>
                <p:cNvPicPr>
                  <a:picLocks noChangeAspect="1"/>
                </p:cNvPicPr>
                <p:nvPr/>
              </p:nvPicPr>
              <p:blipFill>
                <a:blip r:embed="rId27"/>
                <a:stretch>
                  <a:fillRect/>
                </a:stretch>
              </p:blipFill>
              <p:spPr>
                <a:xfrm>
                  <a:off x="7870611" y="3808665"/>
                  <a:ext cx="406400" cy="406400"/>
                </a:xfrm>
                <a:prstGeom prst="rect">
                  <a:avLst/>
                </a:prstGeom>
              </p:spPr>
            </p:pic>
            <p:sp>
              <p:nvSpPr>
                <p:cNvPr id="262" name="Arc 261">
                  <a:extLst>
                    <a:ext uri="{FF2B5EF4-FFF2-40B4-BE49-F238E27FC236}">
                      <a16:creationId xmlns:a16="http://schemas.microsoft.com/office/drawing/2014/main" id="{CC09467D-83CC-4002-B6BF-F2E88AACDC76}"/>
                    </a:ext>
                  </a:extLst>
                </p:cNvPr>
                <p:cNvSpPr/>
                <p:nvPr/>
              </p:nvSpPr>
              <p:spPr>
                <a:xfrm>
                  <a:off x="7773069" y="3708057"/>
                  <a:ext cx="591761" cy="591761"/>
                </a:xfrm>
                <a:prstGeom prst="arc">
                  <a:avLst>
                    <a:gd name="adj1" fmla="val 11233956"/>
                    <a:gd name="adj2" fmla="val 0"/>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sz="1765">
                    <a:solidFill>
                      <a:srgbClr val="282828"/>
                    </a:solidFill>
                    <a:latin typeface="Segoe UI"/>
                  </a:endParaRPr>
                </a:p>
              </p:txBody>
            </p:sp>
            <p:sp>
              <p:nvSpPr>
                <p:cNvPr id="263" name="Arc 262">
                  <a:extLst>
                    <a:ext uri="{FF2B5EF4-FFF2-40B4-BE49-F238E27FC236}">
                      <a16:creationId xmlns:a16="http://schemas.microsoft.com/office/drawing/2014/main" id="{6DAECEEB-B6E7-4EC9-82DC-D2D92A440126}"/>
                    </a:ext>
                  </a:extLst>
                </p:cNvPr>
                <p:cNvSpPr/>
                <p:nvPr/>
              </p:nvSpPr>
              <p:spPr>
                <a:xfrm flipH="1" flipV="1">
                  <a:off x="7782148" y="3726409"/>
                  <a:ext cx="591761" cy="591761"/>
                </a:xfrm>
                <a:prstGeom prst="arc">
                  <a:avLst>
                    <a:gd name="adj1" fmla="val 11233956"/>
                    <a:gd name="adj2" fmla="val 0"/>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4192">
                    <a:defRPr/>
                  </a:pPr>
                  <a:endParaRPr lang="en-US" sz="1765">
                    <a:solidFill>
                      <a:srgbClr val="282828"/>
                    </a:solidFill>
                    <a:latin typeface="Segoe UI"/>
                  </a:endParaRPr>
                </a:p>
              </p:txBody>
            </p:sp>
          </p:grpSp>
          <p:grpSp>
            <p:nvGrpSpPr>
              <p:cNvPr id="258" name="Group 257">
                <a:extLst>
                  <a:ext uri="{FF2B5EF4-FFF2-40B4-BE49-F238E27FC236}">
                    <a16:creationId xmlns:a16="http://schemas.microsoft.com/office/drawing/2014/main" id="{8E13B263-06F1-4362-8E6A-4A8DF2F6C81C}"/>
                  </a:ext>
                </a:extLst>
              </p:cNvPr>
              <p:cNvGrpSpPr/>
              <p:nvPr/>
            </p:nvGrpSpPr>
            <p:grpSpPr>
              <a:xfrm>
                <a:off x="7795072" y="3808717"/>
                <a:ext cx="475505" cy="475505"/>
                <a:chOff x="9742856" y="4986491"/>
                <a:chExt cx="265538" cy="265538"/>
              </a:xfrm>
            </p:grpSpPr>
            <p:sp>
              <p:nvSpPr>
                <p:cNvPr id="259" name="Oval 258">
                  <a:extLst>
                    <a:ext uri="{FF2B5EF4-FFF2-40B4-BE49-F238E27FC236}">
                      <a16:creationId xmlns:a16="http://schemas.microsoft.com/office/drawing/2014/main" id="{161C2591-47C8-47AF-A8C5-A06A1EFE8F2A}"/>
                    </a:ext>
                  </a:extLst>
                </p:cNvPr>
                <p:cNvSpPr/>
                <p:nvPr/>
              </p:nvSpPr>
              <p:spPr bwMode="auto">
                <a:xfrm>
                  <a:off x="9742856" y="4986491"/>
                  <a:ext cx="265538" cy="26553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60" name="Warning_E7BA" title="Icon of a triangle with an exclaimation point inside">
                  <a:extLst>
                    <a:ext uri="{FF2B5EF4-FFF2-40B4-BE49-F238E27FC236}">
                      <a16:creationId xmlns:a16="http://schemas.microsoft.com/office/drawing/2014/main" id="{3E946FF4-143A-4911-918E-30AB48C2DF21}"/>
                    </a:ext>
                  </a:extLst>
                </p:cNvPr>
                <p:cNvSpPr>
                  <a:spLocks noChangeAspect="1" noEditPoints="1"/>
                </p:cNvSpPr>
                <p:nvPr/>
              </p:nvSpPr>
              <p:spPr bwMode="auto">
                <a:xfrm>
                  <a:off x="9803176" y="5046774"/>
                  <a:ext cx="144898" cy="144972"/>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lin ang="5400000" scaled="1"/>
                    </a:gradFill>
                  </a:endParaRPr>
                </a:p>
              </p:txBody>
            </p:sp>
          </p:grpSp>
        </p:grpSp>
        <p:sp>
          <p:nvSpPr>
            <p:cNvPr id="254" name="TextBox 253">
              <a:extLst>
                <a:ext uri="{FF2B5EF4-FFF2-40B4-BE49-F238E27FC236}">
                  <a16:creationId xmlns:a16="http://schemas.microsoft.com/office/drawing/2014/main" id="{EDDE81BB-8E92-48CE-B77C-6376039C46A5}"/>
                </a:ext>
              </a:extLst>
            </p:cNvPr>
            <p:cNvSpPr txBox="1"/>
            <p:nvPr/>
          </p:nvSpPr>
          <p:spPr>
            <a:xfrm>
              <a:off x="9701029" y="1246477"/>
              <a:ext cx="1880864" cy="738664"/>
            </a:xfrm>
            <a:prstGeom prst="rect">
              <a:avLst/>
            </a:prstGeom>
            <a:noFill/>
          </p:spPr>
          <p:txBody>
            <a:bodyPr wrap="square" lIns="0" tIns="0" rIns="0" bIns="0" rtlCol="0">
              <a:spAutoFit/>
            </a:bodyPr>
            <a:lstStyle/>
            <a:p>
              <a:pPr marL="0" indent="0">
                <a:buNone/>
              </a:pPr>
              <a:r>
                <a:rPr lang="en-US" sz="1200">
                  <a:latin typeface="+mj-lt"/>
                  <a:cs typeface="Segoe UI"/>
                </a:rPr>
                <a:t>Just-in-time access, alerts, and approval workflows to protect access to critical resources</a:t>
              </a:r>
              <a:endParaRPr lang="en-US" sz="1200" b="1">
                <a:latin typeface="+mj-lt"/>
              </a:endParaRPr>
            </a:p>
          </p:txBody>
        </p:sp>
      </p:grpSp>
      <p:cxnSp>
        <p:nvCxnSpPr>
          <p:cNvPr id="268" name="Connector: Curved 267">
            <a:extLst>
              <a:ext uri="{FF2B5EF4-FFF2-40B4-BE49-F238E27FC236}">
                <a16:creationId xmlns:a16="http://schemas.microsoft.com/office/drawing/2014/main" id="{3F8827B1-821A-4721-A23B-288720238205}"/>
              </a:ext>
            </a:extLst>
          </p:cNvPr>
          <p:cNvCxnSpPr>
            <a:endCxn id="256" idx="0"/>
          </p:cNvCxnSpPr>
          <p:nvPr/>
        </p:nvCxnSpPr>
        <p:spPr>
          <a:xfrm>
            <a:off x="8435050" y="1803063"/>
            <a:ext cx="2110714" cy="851766"/>
          </a:xfrm>
          <a:prstGeom prst="curvedConnector2">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69" name="Auditing &amp; Reporting">
            <a:extLst>
              <a:ext uri="{FF2B5EF4-FFF2-40B4-BE49-F238E27FC236}">
                <a16:creationId xmlns:a16="http://schemas.microsoft.com/office/drawing/2014/main" id="{7DACD777-88FF-49DB-9587-D48F6A38874F}"/>
              </a:ext>
            </a:extLst>
          </p:cNvPr>
          <p:cNvGrpSpPr/>
          <p:nvPr/>
        </p:nvGrpSpPr>
        <p:grpSpPr>
          <a:xfrm>
            <a:off x="435077" y="5757263"/>
            <a:ext cx="11297265" cy="1115591"/>
            <a:chOff x="435077" y="5757263"/>
            <a:chExt cx="11297265" cy="1115591"/>
          </a:xfrm>
        </p:grpSpPr>
        <p:grpSp>
          <p:nvGrpSpPr>
            <p:cNvPr id="270" name="Group 269">
              <a:extLst>
                <a:ext uri="{FF2B5EF4-FFF2-40B4-BE49-F238E27FC236}">
                  <a16:creationId xmlns:a16="http://schemas.microsoft.com/office/drawing/2014/main" id="{EDA81624-C4F0-4006-AFAD-9BC4609BA8A7}"/>
                </a:ext>
              </a:extLst>
            </p:cNvPr>
            <p:cNvGrpSpPr/>
            <p:nvPr/>
          </p:nvGrpSpPr>
          <p:grpSpPr>
            <a:xfrm>
              <a:off x="435077" y="5968751"/>
              <a:ext cx="11297265" cy="590957"/>
              <a:chOff x="435077" y="6145727"/>
              <a:chExt cx="11297265" cy="590957"/>
            </a:xfrm>
          </p:grpSpPr>
          <p:sp>
            <p:nvSpPr>
              <p:cNvPr id="273" name="Rectangle: Rounded Corners 272">
                <a:extLst>
                  <a:ext uri="{FF2B5EF4-FFF2-40B4-BE49-F238E27FC236}">
                    <a16:creationId xmlns:a16="http://schemas.microsoft.com/office/drawing/2014/main" id="{420658DE-1DA7-406D-802E-6596A18660E1}"/>
                  </a:ext>
                </a:extLst>
              </p:cNvPr>
              <p:cNvSpPr/>
              <p:nvPr/>
            </p:nvSpPr>
            <p:spPr bwMode="auto">
              <a:xfrm>
                <a:off x="585217" y="6164807"/>
                <a:ext cx="11021566" cy="571877"/>
              </a:xfrm>
              <a:prstGeom prst="roundRect">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0A25E294-3A7A-47AB-8F11-7810E2168CCD}"/>
                  </a:ext>
                </a:extLst>
              </p:cNvPr>
              <p:cNvSpPr/>
              <p:nvPr/>
            </p:nvSpPr>
            <p:spPr bwMode="auto">
              <a:xfrm>
                <a:off x="435077" y="6145727"/>
                <a:ext cx="11297265" cy="230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71" name="Oval 270">
              <a:extLst>
                <a:ext uri="{FF2B5EF4-FFF2-40B4-BE49-F238E27FC236}">
                  <a16:creationId xmlns:a16="http://schemas.microsoft.com/office/drawing/2014/main" id="{3D73C4AE-D883-4D89-9875-F7FD53C32C89}"/>
                </a:ext>
              </a:extLst>
            </p:cNvPr>
            <p:cNvSpPr/>
            <p:nvPr/>
          </p:nvSpPr>
          <p:spPr bwMode="auto">
            <a:xfrm>
              <a:off x="5091682" y="6228381"/>
              <a:ext cx="2021326" cy="644473"/>
            </a:xfrm>
            <a:prstGeom prst="ellipse">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a:ea typeface="+mn-ea"/>
                  <a:cs typeface="+mn-cs"/>
                </a:rPr>
                <a:t>Ongoing auditing </a:t>
              </a:r>
              <a:br>
                <a:rPr kumimoji="0" lang="en-US" sz="1400" b="0" i="0" u="none" strike="noStrike" kern="1200" cap="none" spc="0" normalizeH="0" baseline="0" noProof="0">
                  <a:ln>
                    <a:noFill/>
                  </a:ln>
                  <a:solidFill>
                    <a:schemeClr val="tx2"/>
                  </a:solidFill>
                  <a:effectLst/>
                  <a:uLnTx/>
                  <a:uFillTx/>
                  <a:latin typeface="Segoe UI"/>
                  <a:ea typeface="+mn-ea"/>
                  <a:cs typeface="+mn-cs"/>
                </a:rPr>
              </a:br>
              <a:r>
                <a:rPr kumimoji="0" lang="en-US" sz="1400" b="0" i="0" u="none" strike="noStrike" kern="1200" cap="none" spc="0" normalizeH="0" baseline="0" noProof="0">
                  <a:ln>
                    <a:noFill/>
                  </a:ln>
                  <a:solidFill>
                    <a:schemeClr val="tx2"/>
                  </a:solidFill>
                  <a:effectLst/>
                  <a:uLnTx/>
                  <a:uFillTx/>
                  <a:latin typeface="Segoe UI"/>
                  <a:ea typeface="+mn-ea"/>
                  <a:cs typeface="+mn-cs"/>
                </a:rPr>
                <a:t>&amp; reporting</a:t>
              </a:r>
            </a:p>
          </p:txBody>
        </p:sp>
        <p:pic>
          <p:nvPicPr>
            <p:cNvPr id="272" name="Picture 271">
              <a:extLst>
                <a:ext uri="{FF2B5EF4-FFF2-40B4-BE49-F238E27FC236}">
                  <a16:creationId xmlns:a16="http://schemas.microsoft.com/office/drawing/2014/main" id="{55D39D36-1CB9-4365-B429-36D89F6162EC}"/>
                </a:ext>
              </a:extLst>
            </p:cNvPr>
            <p:cNvPicPr>
              <a:picLocks noChangeAspect="1"/>
            </p:cNvPicPr>
            <p:nvPr/>
          </p:nvPicPr>
          <p:blipFill>
            <a:blip r:embed="rId28"/>
            <a:stretch>
              <a:fillRect/>
            </a:stretch>
          </p:blipFill>
          <p:spPr>
            <a:xfrm>
              <a:off x="5846062" y="5757263"/>
              <a:ext cx="571877" cy="571877"/>
            </a:xfrm>
            <a:prstGeom prst="rect">
              <a:avLst/>
            </a:prstGeom>
          </p:spPr>
        </p:pic>
      </p:grpSp>
      <p:grpSp>
        <p:nvGrpSpPr>
          <p:cNvPr id="275" name="User leaving">
            <a:extLst>
              <a:ext uri="{FF2B5EF4-FFF2-40B4-BE49-F238E27FC236}">
                <a16:creationId xmlns:a16="http://schemas.microsoft.com/office/drawing/2014/main" id="{1362FF72-91C2-44C0-9F65-BC832CAF5DA1}"/>
              </a:ext>
            </a:extLst>
          </p:cNvPr>
          <p:cNvGrpSpPr/>
          <p:nvPr/>
        </p:nvGrpSpPr>
        <p:grpSpPr>
          <a:xfrm>
            <a:off x="8975505" y="4294272"/>
            <a:ext cx="2160378" cy="2007436"/>
            <a:chOff x="8975505" y="4294272"/>
            <a:chExt cx="2160378" cy="2007436"/>
          </a:xfrm>
        </p:grpSpPr>
        <p:grpSp>
          <p:nvGrpSpPr>
            <p:cNvPr id="276" name="User leaving" descr="Person with no access">
              <a:extLst>
                <a:ext uri="{FF2B5EF4-FFF2-40B4-BE49-F238E27FC236}">
                  <a16:creationId xmlns:a16="http://schemas.microsoft.com/office/drawing/2014/main" id="{B18EE198-2CF4-4AED-9643-DA8561EE7BE9}"/>
                </a:ext>
              </a:extLst>
            </p:cNvPr>
            <p:cNvGrpSpPr/>
            <p:nvPr/>
          </p:nvGrpSpPr>
          <p:grpSpPr>
            <a:xfrm>
              <a:off x="9681649" y="4955505"/>
              <a:ext cx="1454234" cy="1346203"/>
              <a:chOff x="9820058" y="2773356"/>
              <a:chExt cx="1483394" cy="1373197"/>
            </a:xfrm>
          </p:grpSpPr>
          <p:pic>
            <p:nvPicPr>
              <p:cNvPr id="278" name="Picture 277">
                <a:extLst>
                  <a:ext uri="{FF2B5EF4-FFF2-40B4-BE49-F238E27FC236}">
                    <a16:creationId xmlns:a16="http://schemas.microsoft.com/office/drawing/2014/main" id="{02E07E81-F887-4420-B7EF-B5C4CFDEC7DC}"/>
                  </a:ext>
                </a:extLst>
              </p:cNvPr>
              <p:cNvPicPr>
                <a:picLocks noChangeAspect="1"/>
              </p:cNvPicPr>
              <p:nvPr/>
            </p:nvPicPr>
            <p:blipFill>
              <a:blip r:embed="rId5"/>
              <a:stretch>
                <a:fillRect/>
              </a:stretch>
            </p:blipFill>
            <p:spPr>
              <a:xfrm>
                <a:off x="9820058" y="2773356"/>
                <a:ext cx="950406" cy="950406"/>
              </a:xfrm>
              <a:prstGeom prst="rect">
                <a:avLst/>
              </a:prstGeom>
            </p:spPr>
          </p:pic>
          <p:grpSp>
            <p:nvGrpSpPr>
              <p:cNvPr id="279" name="Group 278">
                <a:extLst>
                  <a:ext uri="{FF2B5EF4-FFF2-40B4-BE49-F238E27FC236}">
                    <a16:creationId xmlns:a16="http://schemas.microsoft.com/office/drawing/2014/main" id="{B868A117-FC04-49AA-92FD-D9B657855A96}"/>
                  </a:ext>
                </a:extLst>
              </p:cNvPr>
              <p:cNvGrpSpPr/>
              <p:nvPr/>
            </p:nvGrpSpPr>
            <p:grpSpPr>
              <a:xfrm>
                <a:off x="10622404" y="3592568"/>
                <a:ext cx="681048" cy="553985"/>
                <a:chOff x="10594215" y="3750982"/>
                <a:chExt cx="538937" cy="438388"/>
              </a:xfrm>
            </p:grpSpPr>
            <p:pic>
              <p:nvPicPr>
                <p:cNvPr id="283" name="Picture 282">
                  <a:extLst>
                    <a:ext uri="{FF2B5EF4-FFF2-40B4-BE49-F238E27FC236}">
                      <a16:creationId xmlns:a16="http://schemas.microsoft.com/office/drawing/2014/main" id="{40918650-4861-4665-94C2-0FCE51C3DA8E}"/>
                    </a:ext>
                  </a:extLst>
                </p:cNvPr>
                <p:cNvPicPr>
                  <a:picLocks noChangeAspect="1"/>
                </p:cNvPicPr>
                <p:nvPr/>
              </p:nvPicPr>
              <p:blipFill>
                <a:blip r:embed="rId29"/>
                <a:stretch>
                  <a:fillRect/>
                </a:stretch>
              </p:blipFill>
              <p:spPr>
                <a:xfrm>
                  <a:off x="10694764" y="3750982"/>
                  <a:ext cx="438388" cy="438388"/>
                </a:xfrm>
                <a:prstGeom prst="rect">
                  <a:avLst/>
                </a:prstGeom>
              </p:spPr>
            </p:pic>
            <p:grpSp>
              <p:nvGrpSpPr>
                <p:cNvPr id="284" name="Group 283">
                  <a:extLst>
                    <a:ext uri="{FF2B5EF4-FFF2-40B4-BE49-F238E27FC236}">
                      <a16:creationId xmlns:a16="http://schemas.microsoft.com/office/drawing/2014/main" id="{9871BF1B-2405-4298-BB3D-5B040E053B08}"/>
                    </a:ext>
                  </a:extLst>
                </p:cNvPr>
                <p:cNvGrpSpPr/>
                <p:nvPr/>
              </p:nvGrpSpPr>
              <p:grpSpPr>
                <a:xfrm>
                  <a:off x="10594215" y="3825978"/>
                  <a:ext cx="298111" cy="275582"/>
                  <a:chOff x="10621397" y="3825978"/>
                  <a:chExt cx="298111" cy="275582"/>
                </a:xfrm>
              </p:grpSpPr>
              <p:sp>
                <p:nvSpPr>
                  <p:cNvPr id="285" name="Isosceles Triangle 284">
                    <a:extLst>
                      <a:ext uri="{FF2B5EF4-FFF2-40B4-BE49-F238E27FC236}">
                        <a16:creationId xmlns:a16="http://schemas.microsoft.com/office/drawing/2014/main" id="{1A051679-E182-4B56-9709-6B828A4517DC}"/>
                      </a:ext>
                    </a:extLst>
                  </p:cNvPr>
                  <p:cNvSpPr/>
                  <p:nvPr/>
                </p:nvSpPr>
                <p:spPr bwMode="auto">
                  <a:xfrm rot="5400000" flipH="1">
                    <a:off x="10725359" y="3907411"/>
                    <a:ext cx="275582" cy="112716"/>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6">
                    <a:extLst>
                      <a:ext uri="{FF2B5EF4-FFF2-40B4-BE49-F238E27FC236}">
                        <a16:creationId xmlns:a16="http://schemas.microsoft.com/office/drawing/2014/main" id="{9F7476DA-A0E3-4914-80B8-06364CAF55B6}"/>
                      </a:ext>
                    </a:extLst>
                  </p:cNvPr>
                  <p:cNvSpPr>
                    <a:spLocks/>
                  </p:cNvSpPr>
                  <p:nvPr/>
                </p:nvSpPr>
                <p:spPr bwMode="auto">
                  <a:xfrm>
                    <a:off x="10621397" y="3848675"/>
                    <a:ext cx="258763" cy="230188"/>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chemeClr val="tx2"/>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grpSp>
          </p:grpSp>
          <p:grpSp>
            <p:nvGrpSpPr>
              <p:cNvPr id="280" name="Group 279">
                <a:extLst>
                  <a:ext uri="{FF2B5EF4-FFF2-40B4-BE49-F238E27FC236}">
                    <a16:creationId xmlns:a16="http://schemas.microsoft.com/office/drawing/2014/main" id="{1A7B72D9-F5BC-4D6A-AFBB-1A9E25C8C1BD}"/>
                  </a:ext>
                </a:extLst>
              </p:cNvPr>
              <p:cNvGrpSpPr/>
              <p:nvPr/>
            </p:nvGrpSpPr>
            <p:grpSpPr>
              <a:xfrm>
                <a:off x="9837216" y="3431250"/>
                <a:ext cx="370674" cy="370674"/>
                <a:chOff x="10401065" y="1376930"/>
                <a:chExt cx="370674" cy="370674"/>
              </a:xfrm>
            </p:grpSpPr>
            <p:sp>
              <p:nvSpPr>
                <p:cNvPr id="281" name="Oval 280">
                  <a:extLst>
                    <a:ext uri="{FF2B5EF4-FFF2-40B4-BE49-F238E27FC236}">
                      <a16:creationId xmlns:a16="http://schemas.microsoft.com/office/drawing/2014/main" id="{DCEDA87E-AE13-4EF2-ABEC-9E1FE9EF6810}"/>
                    </a:ext>
                  </a:extLst>
                </p:cNvPr>
                <p:cNvSpPr/>
                <p:nvPr/>
              </p:nvSpPr>
              <p:spPr bwMode="auto">
                <a:xfrm>
                  <a:off x="10401065" y="1376930"/>
                  <a:ext cx="370674" cy="37067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82" name="illegal" title="Icon of a circle with a diagonal line through it">
                  <a:extLst>
                    <a:ext uri="{FF2B5EF4-FFF2-40B4-BE49-F238E27FC236}">
                      <a16:creationId xmlns:a16="http://schemas.microsoft.com/office/drawing/2014/main" id="{6162D035-13CD-41A7-8C1B-91147B3A18F1}"/>
                    </a:ext>
                  </a:extLst>
                </p:cNvPr>
                <p:cNvSpPr>
                  <a:spLocks noChangeAspect="1" noEditPoints="1"/>
                </p:cNvSpPr>
                <p:nvPr/>
              </p:nvSpPr>
              <p:spPr bwMode="auto">
                <a:xfrm>
                  <a:off x="10473775" y="1449948"/>
                  <a:ext cx="225252" cy="224636"/>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sp>
          <p:nvSpPr>
            <p:cNvPr id="277" name="TextBox 276">
              <a:extLst>
                <a:ext uri="{FF2B5EF4-FFF2-40B4-BE49-F238E27FC236}">
                  <a16:creationId xmlns:a16="http://schemas.microsoft.com/office/drawing/2014/main" id="{5FFC306E-E16E-4582-81C6-93DAB185377C}"/>
                </a:ext>
              </a:extLst>
            </p:cNvPr>
            <p:cNvSpPr txBox="1"/>
            <p:nvPr/>
          </p:nvSpPr>
          <p:spPr>
            <a:xfrm>
              <a:off x="8975505" y="4294272"/>
              <a:ext cx="1289724" cy="1107996"/>
            </a:xfrm>
            <a:prstGeom prst="rect">
              <a:avLst/>
            </a:prstGeom>
            <a:noFill/>
          </p:spPr>
          <p:txBody>
            <a:bodyPr wrap="square" lIns="0" tIns="0" rIns="0" bIns="0" rtlCol="0">
              <a:spAutoFit/>
            </a:bodyPr>
            <a:lstStyle/>
            <a:p>
              <a:pPr marL="0" indent="0">
                <a:buNone/>
              </a:pPr>
              <a:r>
                <a:rPr lang="en-US" sz="1200" dirty="0">
                  <a:latin typeface="+mj-lt"/>
                  <a:cs typeface="Segoe UI"/>
                </a:rPr>
                <a:t>Make sure access rights are removed when user leaves or stops working with Contoso</a:t>
              </a:r>
              <a:endParaRPr lang="en-US" sz="1200" b="1" dirty="0">
                <a:latin typeface="+mj-lt"/>
              </a:endParaRPr>
            </a:p>
          </p:txBody>
        </p:sp>
      </p:grpSp>
      <p:cxnSp>
        <p:nvCxnSpPr>
          <p:cNvPr id="287" name="Connector: Curved 286">
            <a:extLst>
              <a:ext uri="{FF2B5EF4-FFF2-40B4-BE49-F238E27FC236}">
                <a16:creationId xmlns:a16="http://schemas.microsoft.com/office/drawing/2014/main" id="{17B86B22-348D-4138-97F9-DD3897B2DEB0}"/>
              </a:ext>
            </a:extLst>
          </p:cNvPr>
          <p:cNvCxnSpPr>
            <a:cxnSpLocks/>
            <a:endCxn id="278" idx="0"/>
          </p:cNvCxnSpPr>
          <p:nvPr/>
        </p:nvCxnSpPr>
        <p:spPr>
          <a:xfrm rot="5400000">
            <a:off x="9909976" y="4319717"/>
            <a:ext cx="873323" cy="398252"/>
          </a:xfrm>
          <a:prstGeom prst="curvedConnector3">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88" name="Request access">
            <a:extLst>
              <a:ext uri="{FF2B5EF4-FFF2-40B4-BE49-F238E27FC236}">
                <a16:creationId xmlns:a16="http://schemas.microsoft.com/office/drawing/2014/main" id="{8EE1EE42-E333-4A36-93FC-49091EC7CC91}"/>
              </a:ext>
            </a:extLst>
          </p:cNvPr>
          <p:cNvGrpSpPr/>
          <p:nvPr/>
        </p:nvGrpSpPr>
        <p:grpSpPr>
          <a:xfrm>
            <a:off x="2746245" y="3742809"/>
            <a:ext cx="3131859" cy="1945927"/>
            <a:chOff x="2746245" y="3742809"/>
            <a:chExt cx="3131859" cy="1945927"/>
          </a:xfrm>
        </p:grpSpPr>
        <p:sp>
          <p:nvSpPr>
            <p:cNvPr id="289" name="TextBox 288">
              <a:extLst>
                <a:ext uri="{FF2B5EF4-FFF2-40B4-BE49-F238E27FC236}">
                  <a16:creationId xmlns:a16="http://schemas.microsoft.com/office/drawing/2014/main" id="{90B1970D-08E5-4251-A08A-7D961D9FA322}"/>
                </a:ext>
              </a:extLst>
            </p:cNvPr>
            <p:cNvSpPr txBox="1"/>
            <p:nvPr/>
          </p:nvSpPr>
          <p:spPr>
            <a:xfrm>
              <a:off x="2746245" y="3742809"/>
              <a:ext cx="1960570" cy="553998"/>
            </a:xfrm>
            <a:prstGeom prst="rect">
              <a:avLst/>
            </a:prstGeom>
            <a:noFill/>
          </p:spPr>
          <p:txBody>
            <a:bodyPr wrap="square" lIns="0" tIns="0" rIns="0" bIns="0" rtlCol="0">
              <a:spAutoFit/>
            </a:bodyPr>
            <a:lstStyle/>
            <a:p>
              <a:pPr algn="l"/>
              <a:r>
                <a:rPr lang="en-US" sz="1200" dirty="0">
                  <a:latin typeface="+mj-lt"/>
                </a:rPr>
                <a:t>Self-Service access request when additional access is needed</a:t>
              </a:r>
            </a:p>
          </p:txBody>
        </p:sp>
        <p:grpSp>
          <p:nvGrpSpPr>
            <p:cNvPr id="290" name="Group 289">
              <a:extLst>
                <a:ext uri="{FF2B5EF4-FFF2-40B4-BE49-F238E27FC236}">
                  <a16:creationId xmlns:a16="http://schemas.microsoft.com/office/drawing/2014/main" id="{BAA0C21B-77B8-459F-97B2-FC338720A73D}"/>
                </a:ext>
              </a:extLst>
            </p:cNvPr>
            <p:cNvGrpSpPr/>
            <p:nvPr/>
          </p:nvGrpSpPr>
          <p:grpSpPr>
            <a:xfrm>
              <a:off x="3735099" y="4348068"/>
              <a:ext cx="2143005" cy="1340668"/>
              <a:chOff x="3520685" y="4114800"/>
              <a:chExt cx="2143005" cy="1340668"/>
            </a:xfrm>
          </p:grpSpPr>
          <p:pic>
            <p:nvPicPr>
              <p:cNvPr id="291" name="Picture 290">
                <a:extLst>
                  <a:ext uri="{FF2B5EF4-FFF2-40B4-BE49-F238E27FC236}">
                    <a16:creationId xmlns:a16="http://schemas.microsoft.com/office/drawing/2014/main" id="{170FD502-02AE-448F-89F6-4B1BD26A85D7}"/>
                  </a:ext>
                </a:extLst>
              </p:cNvPr>
              <p:cNvPicPr>
                <a:picLocks noChangeAspect="1"/>
              </p:cNvPicPr>
              <p:nvPr/>
            </p:nvPicPr>
            <p:blipFill>
              <a:blip r:embed="rId30" cstate="hqprint">
                <a:extLst>
                  <a:ext uri="{28A0092B-C50C-407E-A947-70E740481C1C}">
                    <a14:useLocalDpi xmlns:a14="http://schemas.microsoft.com/office/drawing/2010/main" val="0"/>
                  </a:ext>
                </a:extLst>
              </a:blip>
              <a:stretch>
                <a:fillRect/>
              </a:stretch>
            </p:blipFill>
            <p:spPr>
              <a:xfrm>
                <a:off x="4814326" y="4244529"/>
                <a:ext cx="770800" cy="256004"/>
              </a:xfrm>
              <a:prstGeom prst="rect">
                <a:avLst/>
              </a:prstGeom>
            </p:spPr>
          </p:pic>
          <p:grpSp>
            <p:nvGrpSpPr>
              <p:cNvPr id="292" name="Group 291">
                <a:extLst>
                  <a:ext uri="{FF2B5EF4-FFF2-40B4-BE49-F238E27FC236}">
                    <a16:creationId xmlns:a16="http://schemas.microsoft.com/office/drawing/2014/main" id="{D86A602C-EEB5-4315-AD19-778A2340F956}"/>
                  </a:ext>
                </a:extLst>
              </p:cNvPr>
              <p:cNvGrpSpPr/>
              <p:nvPr/>
            </p:nvGrpSpPr>
            <p:grpSpPr>
              <a:xfrm>
                <a:off x="4831819" y="4635676"/>
                <a:ext cx="461120" cy="236554"/>
                <a:chOff x="10788478" y="2276711"/>
                <a:chExt cx="452150" cy="227837"/>
              </a:xfrm>
            </p:grpSpPr>
            <p:sp>
              <p:nvSpPr>
                <p:cNvPr id="308" name="Freeform 299">
                  <a:extLst>
                    <a:ext uri="{FF2B5EF4-FFF2-40B4-BE49-F238E27FC236}">
                      <a16:creationId xmlns:a16="http://schemas.microsoft.com/office/drawing/2014/main" id="{F754B631-8C80-49A4-BC3D-CE24ABBCD4E3}"/>
                    </a:ext>
                  </a:extLst>
                </p:cNvPr>
                <p:cNvSpPr/>
                <p:nvPr/>
              </p:nvSpPr>
              <p:spPr bwMode="auto">
                <a:xfrm>
                  <a:off x="10788478" y="2289155"/>
                  <a:ext cx="374248" cy="197582"/>
                </a:xfrm>
                <a:custGeom>
                  <a:avLst/>
                  <a:gdLst>
                    <a:gd name="connsiteX0" fmla="*/ 0 w 374248"/>
                    <a:gd name="connsiteY0" fmla="*/ 0 h 197582"/>
                    <a:gd name="connsiteX1" fmla="*/ 374248 w 374248"/>
                    <a:gd name="connsiteY1" fmla="*/ 0 h 197582"/>
                    <a:gd name="connsiteX2" fmla="*/ 374248 w 374248"/>
                    <a:gd name="connsiteY2" fmla="*/ 56976 h 197582"/>
                    <a:gd name="connsiteX3" fmla="*/ 233820 w 374248"/>
                    <a:gd name="connsiteY3" fmla="*/ 197582 h 197582"/>
                    <a:gd name="connsiteX4" fmla="*/ 0 w 374248"/>
                    <a:gd name="connsiteY4" fmla="*/ 197582 h 197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248" h="197582">
                      <a:moveTo>
                        <a:pt x="0" y="0"/>
                      </a:moveTo>
                      <a:lnTo>
                        <a:pt x="374248" y="0"/>
                      </a:lnTo>
                      <a:lnTo>
                        <a:pt x="374248" y="56976"/>
                      </a:lnTo>
                      <a:lnTo>
                        <a:pt x="233820" y="197582"/>
                      </a:lnTo>
                      <a:lnTo>
                        <a:pt x="0" y="197582"/>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09" name="Picture 308">
                  <a:extLst>
                    <a:ext uri="{FF2B5EF4-FFF2-40B4-BE49-F238E27FC236}">
                      <a16:creationId xmlns:a16="http://schemas.microsoft.com/office/drawing/2014/main" id="{9A07F219-74E9-4A06-A100-753C15F4A366}"/>
                    </a:ext>
                  </a:extLst>
                </p:cNvPr>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88739" y="2276711"/>
                  <a:ext cx="451889" cy="227837"/>
                </a:xfrm>
                <a:prstGeom prst="rect">
                  <a:avLst/>
                </a:prstGeom>
              </p:spPr>
            </p:pic>
          </p:grpSp>
          <p:pic>
            <p:nvPicPr>
              <p:cNvPr id="293" name="Picture 292">
                <a:extLst>
                  <a:ext uri="{FF2B5EF4-FFF2-40B4-BE49-F238E27FC236}">
                    <a16:creationId xmlns:a16="http://schemas.microsoft.com/office/drawing/2014/main" id="{B0DDCB53-9EE8-4A90-9172-298344220E7A}"/>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653187" y="5113529"/>
                <a:ext cx="709677" cy="193469"/>
              </a:xfrm>
              <a:prstGeom prst="rect">
                <a:avLst/>
              </a:prstGeom>
            </p:spPr>
          </p:pic>
          <p:pic>
            <p:nvPicPr>
              <p:cNvPr id="294" name="Picture 293">
                <a:extLst>
                  <a:ext uri="{FF2B5EF4-FFF2-40B4-BE49-F238E27FC236}">
                    <a16:creationId xmlns:a16="http://schemas.microsoft.com/office/drawing/2014/main" id="{BB13FA7F-A1F9-4DAB-9660-D3FB87071AEA}"/>
                  </a:ext>
                </a:extLst>
              </p:cNvPr>
              <p:cNvPicPr>
                <a:picLocks noChangeAspect="1"/>
              </p:cNvPicPr>
              <p:nvPr/>
            </p:nvPicPr>
            <p:blipFill>
              <a:blip r:embed="rId33" cstate="hqprint">
                <a:extLst>
                  <a:ext uri="{28A0092B-C50C-407E-A947-70E740481C1C}">
                    <a14:useLocalDpi xmlns:a14="http://schemas.microsoft.com/office/drawing/2010/main" val="0"/>
                  </a:ext>
                </a:extLst>
              </a:blip>
              <a:stretch>
                <a:fillRect/>
              </a:stretch>
            </p:blipFill>
            <p:spPr>
              <a:xfrm>
                <a:off x="4769937" y="4992824"/>
                <a:ext cx="611752" cy="142101"/>
              </a:xfrm>
              <a:prstGeom prst="rect">
                <a:avLst/>
              </a:prstGeom>
              <a:noFill/>
            </p:spPr>
          </p:pic>
          <p:sp>
            <p:nvSpPr>
              <p:cNvPr id="295" name="Rectangle: Rounded Corners 294">
                <a:extLst>
                  <a:ext uri="{FF2B5EF4-FFF2-40B4-BE49-F238E27FC236}">
                    <a16:creationId xmlns:a16="http://schemas.microsoft.com/office/drawing/2014/main" id="{A6AE8698-15F1-40E4-BD75-07C97003607A}"/>
                  </a:ext>
                </a:extLst>
              </p:cNvPr>
              <p:cNvSpPr/>
              <p:nvPr/>
            </p:nvSpPr>
            <p:spPr bwMode="auto">
              <a:xfrm>
                <a:off x="3520685" y="4114800"/>
                <a:ext cx="2143005" cy="1340668"/>
              </a:xfrm>
              <a:prstGeom prst="round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296" name="Picture 4" descr="Zoom Video Conferencing - Shining Waters">
                <a:extLst>
                  <a:ext uri="{FF2B5EF4-FFF2-40B4-BE49-F238E27FC236}">
                    <a16:creationId xmlns:a16="http://schemas.microsoft.com/office/drawing/2014/main" id="{C315C713-5E97-429A-91AC-4758E05DE36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38893" y="5092114"/>
                <a:ext cx="355866" cy="355867"/>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6" descr="Icon request: facebook-workplace · Issue #10185 · FortAwesome/Font-Awesome  · GitHub">
                <a:extLst>
                  <a:ext uri="{FF2B5EF4-FFF2-40B4-BE49-F238E27FC236}">
                    <a16:creationId xmlns:a16="http://schemas.microsoft.com/office/drawing/2014/main" id="{6351BB43-3B01-4125-8F96-280D136A78C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13013" y="4571017"/>
                <a:ext cx="280579" cy="298536"/>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297">
                <a:extLst>
                  <a:ext uri="{FF2B5EF4-FFF2-40B4-BE49-F238E27FC236}">
                    <a16:creationId xmlns:a16="http://schemas.microsoft.com/office/drawing/2014/main" id="{D12B1C86-731B-45A3-AAD6-6DB17CFE8B7F}"/>
                  </a:ext>
                  <a:ext uri="{C183D7F6-B498-43B3-948B-1728B52AA6E4}">
                    <adec:decorative xmlns:adec="http://schemas.microsoft.com/office/drawing/2017/decorative" val="1"/>
                  </a:ext>
                </a:extLst>
              </p:cNvPr>
              <p:cNvPicPr>
                <a:picLocks noChangeAspect="1"/>
              </p:cNvPicPr>
              <p:nvPr/>
            </p:nvPicPr>
            <p:blipFill rotWithShape="1">
              <a:blip r:embed="rId34"/>
              <a:srcRect l="17702" t="36300" r="14211" b="39506"/>
              <a:stretch/>
            </p:blipFill>
            <p:spPr>
              <a:xfrm>
                <a:off x="4507293" y="5213671"/>
                <a:ext cx="525288" cy="186653"/>
              </a:xfrm>
              <a:prstGeom prst="rect">
                <a:avLst/>
              </a:prstGeom>
            </p:spPr>
          </p:pic>
          <p:grpSp>
            <p:nvGrpSpPr>
              <p:cNvPr id="299" name="Group 298">
                <a:extLst>
                  <a:ext uri="{FF2B5EF4-FFF2-40B4-BE49-F238E27FC236}">
                    <a16:creationId xmlns:a16="http://schemas.microsoft.com/office/drawing/2014/main" id="{7AB1FEEB-15BB-4737-9A59-1BC7E04CB2B4}"/>
                  </a:ext>
                </a:extLst>
              </p:cNvPr>
              <p:cNvGrpSpPr/>
              <p:nvPr/>
            </p:nvGrpSpPr>
            <p:grpSpPr>
              <a:xfrm>
                <a:off x="3559543" y="4192019"/>
                <a:ext cx="1261695" cy="836746"/>
                <a:chOff x="4756640" y="4241601"/>
                <a:chExt cx="1475932" cy="1017698"/>
              </a:xfrm>
            </p:grpSpPr>
            <p:sp>
              <p:nvSpPr>
                <p:cNvPr id="300" name="Freeform 5">
                  <a:extLst>
                    <a:ext uri="{FF2B5EF4-FFF2-40B4-BE49-F238E27FC236}">
                      <a16:creationId xmlns:a16="http://schemas.microsoft.com/office/drawing/2014/main" id="{DE7908F7-05D6-4BC7-A06E-18F2BB74CA1C}"/>
                    </a:ext>
                  </a:extLst>
                </p:cNvPr>
                <p:cNvSpPr>
                  <a:spLocks noChangeAspect="1" noEditPoints="1"/>
                </p:cNvSpPr>
                <p:nvPr/>
              </p:nvSpPr>
              <p:spPr bwMode="black">
                <a:xfrm>
                  <a:off x="4932926" y="4300181"/>
                  <a:ext cx="1034259" cy="232824"/>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83B01"/>
                </a:solidFill>
                <a:ln>
                  <a:no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a:ln>
                      <a:noFill/>
                    </a:ln>
                    <a:solidFill>
                      <a:srgbClr val="505050"/>
                    </a:solidFill>
                    <a:effectLst/>
                    <a:uLnTx/>
                    <a:uFillTx/>
                    <a:latin typeface="Segoe UI"/>
                    <a:ea typeface="+mn-ea"/>
                    <a:cs typeface="+mn-cs"/>
                  </a:endParaRPr>
                </a:p>
              </p:txBody>
            </p:sp>
            <p:grpSp>
              <p:nvGrpSpPr>
                <p:cNvPr id="301" name="Group 300">
                  <a:extLst>
                    <a:ext uri="{FF2B5EF4-FFF2-40B4-BE49-F238E27FC236}">
                      <a16:creationId xmlns:a16="http://schemas.microsoft.com/office/drawing/2014/main" id="{8C9B8152-D1D6-4F79-BDD7-2D1E2BA30BFF}"/>
                    </a:ext>
                  </a:extLst>
                </p:cNvPr>
                <p:cNvGrpSpPr/>
                <p:nvPr/>
              </p:nvGrpSpPr>
              <p:grpSpPr>
                <a:xfrm>
                  <a:off x="4756640" y="4458537"/>
                  <a:ext cx="817685" cy="696416"/>
                  <a:chOff x="3037743" y="598714"/>
                  <a:chExt cx="817685" cy="696416"/>
                </a:xfrm>
              </p:grpSpPr>
              <p:pic>
                <p:nvPicPr>
                  <p:cNvPr id="306" name="Picture 305" descr="Icon&#10;&#10;Description automatically generated">
                    <a:extLst>
                      <a:ext uri="{FF2B5EF4-FFF2-40B4-BE49-F238E27FC236}">
                        <a16:creationId xmlns:a16="http://schemas.microsoft.com/office/drawing/2014/main" id="{505B27AA-7DAE-4C6A-9A7C-31F3430C1C55}"/>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071676" y="598714"/>
                    <a:ext cx="609600" cy="609600"/>
                  </a:xfrm>
                  <a:prstGeom prst="rect">
                    <a:avLst/>
                  </a:prstGeom>
                </p:spPr>
              </p:pic>
              <p:sp>
                <p:nvSpPr>
                  <p:cNvPr id="307" name="TextBox 306">
                    <a:extLst>
                      <a:ext uri="{FF2B5EF4-FFF2-40B4-BE49-F238E27FC236}">
                        <a16:creationId xmlns:a16="http://schemas.microsoft.com/office/drawing/2014/main" id="{E3219463-7262-4387-8C8B-FBF1A9C0980C}"/>
                      </a:ext>
                    </a:extLst>
                  </p:cNvPr>
                  <p:cNvSpPr txBox="1"/>
                  <p:nvPr/>
                </p:nvSpPr>
                <p:spPr>
                  <a:xfrm>
                    <a:off x="3037743" y="1033095"/>
                    <a:ext cx="817685" cy="262035"/>
                  </a:xfrm>
                  <a:prstGeom prst="rect">
                    <a:avLst/>
                  </a:prstGeom>
                  <a:noFill/>
                </p:spPr>
                <p:txBody>
                  <a:bodyPr wrap="square" rtlCol="0">
                    <a:spAutoFit/>
                  </a:bodyPr>
                  <a:lstStyle/>
                  <a:p>
                    <a:r>
                      <a:rPr lang="en-US" sz="800" dirty="0"/>
                      <a:t>Teams sites</a:t>
                    </a:r>
                    <a:endParaRPr lang="en-NL" sz="800" dirty="0"/>
                  </a:p>
                </p:txBody>
              </p:sp>
            </p:grpSp>
            <p:grpSp>
              <p:nvGrpSpPr>
                <p:cNvPr id="302" name="Group 301">
                  <a:extLst>
                    <a:ext uri="{FF2B5EF4-FFF2-40B4-BE49-F238E27FC236}">
                      <a16:creationId xmlns:a16="http://schemas.microsoft.com/office/drawing/2014/main" id="{E6C1CE2C-3D62-4ABD-BC23-79DDA0FB9201}"/>
                    </a:ext>
                  </a:extLst>
                </p:cNvPr>
                <p:cNvGrpSpPr/>
                <p:nvPr/>
              </p:nvGrpSpPr>
              <p:grpSpPr>
                <a:xfrm>
                  <a:off x="5414887" y="4458537"/>
                  <a:ext cx="817685" cy="800762"/>
                  <a:chOff x="5985153" y="2209800"/>
                  <a:chExt cx="817685" cy="800762"/>
                </a:xfrm>
              </p:grpSpPr>
              <p:pic>
                <p:nvPicPr>
                  <p:cNvPr id="304" name="Picture 303" descr="Logo&#10;&#10;Description automatically generated">
                    <a:extLst>
                      <a:ext uri="{FF2B5EF4-FFF2-40B4-BE49-F238E27FC236}">
                        <a16:creationId xmlns:a16="http://schemas.microsoft.com/office/drawing/2014/main" id="{A214E3A3-6DBD-48BB-AC8F-1DDADBA42381}"/>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089196" y="2209800"/>
                    <a:ext cx="609600" cy="609600"/>
                  </a:xfrm>
                  <a:prstGeom prst="rect">
                    <a:avLst/>
                  </a:prstGeom>
                </p:spPr>
              </p:pic>
              <p:sp>
                <p:nvSpPr>
                  <p:cNvPr id="305" name="TextBox 304">
                    <a:extLst>
                      <a:ext uri="{FF2B5EF4-FFF2-40B4-BE49-F238E27FC236}">
                        <a16:creationId xmlns:a16="http://schemas.microsoft.com/office/drawing/2014/main" id="{1BD9EE05-065A-4F51-A6B9-545AA748FD2A}"/>
                      </a:ext>
                    </a:extLst>
                  </p:cNvPr>
                  <p:cNvSpPr txBox="1"/>
                  <p:nvPr/>
                </p:nvSpPr>
                <p:spPr>
                  <a:xfrm>
                    <a:off x="5985153" y="2636226"/>
                    <a:ext cx="817685" cy="374336"/>
                  </a:xfrm>
                  <a:prstGeom prst="rect">
                    <a:avLst/>
                  </a:prstGeom>
                  <a:noFill/>
                </p:spPr>
                <p:txBody>
                  <a:bodyPr wrap="square" rtlCol="0">
                    <a:spAutoFit/>
                  </a:bodyPr>
                  <a:lstStyle/>
                  <a:p>
                    <a:pPr algn="ctr"/>
                    <a:r>
                      <a:rPr lang="en-US" sz="700" dirty="0"/>
                      <a:t>SharePoint Libraries</a:t>
                    </a:r>
                    <a:endParaRPr lang="en-NL" sz="700" dirty="0"/>
                  </a:p>
                </p:txBody>
              </p:sp>
            </p:grpSp>
            <p:sp>
              <p:nvSpPr>
                <p:cNvPr id="303" name="Rectangle: Rounded Corners 302">
                  <a:extLst>
                    <a:ext uri="{FF2B5EF4-FFF2-40B4-BE49-F238E27FC236}">
                      <a16:creationId xmlns:a16="http://schemas.microsoft.com/office/drawing/2014/main" id="{3A170B18-33AF-4D17-B13E-06F5FBE37C7B}"/>
                    </a:ext>
                  </a:extLst>
                </p:cNvPr>
                <p:cNvSpPr/>
                <p:nvPr/>
              </p:nvSpPr>
              <p:spPr>
                <a:xfrm>
                  <a:off x="4790573" y="4241601"/>
                  <a:ext cx="1337957" cy="1011803"/>
                </a:xfrm>
                <a:prstGeom prst="round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grpSp>
    </p:spTree>
    <p:extLst>
      <p:ext uri="{BB962C8B-B14F-4D97-AF65-F5344CB8AC3E}">
        <p14:creationId xmlns:p14="http://schemas.microsoft.com/office/powerpoint/2010/main" val="45964346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FD95-699C-45EC-9872-153407DB81C6}"/>
              </a:ext>
            </a:extLst>
          </p:cNvPr>
          <p:cNvSpPr>
            <a:spLocks noGrp="1"/>
          </p:cNvSpPr>
          <p:nvPr>
            <p:ph type="title"/>
          </p:nvPr>
        </p:nvSpPr>
        <p:spPr/>
        <p:txBody>
          <a:bodyPr/>
          <a:lstStyle/>
          <a:p>
            <a:r>
              <a:rPr lang="en-US"/>
              <a:t>Contoso’s user journey</a:t>
            </a:r>
          </a:p>
        </p:txBody>
      </p:sp>
      <p:pic>
        <p:nvPicPr>
          <p:cNvPr id="100" name="Azure AD" title="pyramid representing Azure Active Directory">
            <a:extLst>
              <a:ext uri="{FF2B5EF4-FFF2-40B4-BE49-F238E27FC236}">
                <a16:creationId xmlns:a16="http://schemas.microsoft.com/office/drawing/2014/main" id="{0CFEEC6E-370B-4402-8FB5-D36F6705B6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19986" y="2902645"/>
            <a:ext cx="1099885" cy="1099898"/>
          </a:xfrm>
          <a:prstGeom prst="rect">
            <a:avLst/>
          </a:prstGeom>
        </p:spPr>
      </p:pic>
      <p:cxnSp>
        <p:nvCxnSpPr>
          <p:cNvPr id="182" name="Connector: Curved 181">
            <a:extLst>
              <a:ext uri="{FF2B5EF4-FFF2-40B4-BE49-F238E27FC236}">
                <a16:creationId xmlns:a16="http://schemas.microsoft.com/office/drawing/2014/main" id="{E7748689-91D0-4397-98FF-C5F289CF52FE}"/>
              </a:ext>
            </a:extLst>
          </p:cNvPr>
          <p:cNvCxnSpPr>
            <a:cxnSpLocks/>
            <a:endCxn id="100" idx="1"/>
          </p:cNvCxnSpPr>
          <p:nvPr/>
        </p:nvCxnSpPr>
        <p:spPr>
          <a:xfrm rot="16200000" flipH="1">
            <a:off x="790960" y="2723567"/>
            <a:ext cx="1070603" cy="387450"/>
          </a:xfrm>
          <a:prstGeom prst="curvedConnector2">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3" name="Connector: Curved 182">
            <a:extLst>
              <a:ext uri="{FF2B5EF4-FFF2-40B4-BE49-F238E27FC236}">
                <a16:creationId xmlns:a16="http://schemas.microsoft.com/office/drawing/2014/main" id="{AB084189-DB17-4DC3-9986-642867CC3AF1}"/>
              </a:ext>
            </a:extLst>
          </p:cNvPr>
          <p:cNvCxnSpPr>
            <a:stCxn id="100" idx="3"/>
            <a:endCxn id="130" idx="1"/>
          </p:cNvCxnSpPr>
          <p:nvPr/>
        </p:nvCxnSpPr>
        <p:spPr>
          <a:xfrm flipV="1">
            <a:off x="2619871" y="2382137"/>
            <a:ext cx="990619" cy="1070457"/>
          </a:xfrm>
          <a:prstGeom prst="curvedConnector3">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4" name="Connector: Curved 183">
            <a:extLst>
              <a:ext uri="{FF2B5EF4-FFF2-40B4-BE49-F238E27FC236}">
                <a16:creationId xmlns:a16="http://schemas.microsoft.com/office/drawing/2014/main" id="{68ECA26B-B631-4105-BBAE-E340D89A9CC6}"/>
              </a:ext>
            </a:extLst>
          </p:cNvPr>
          <p:cNvCxnSpPr>
            <a:cxnSpLocks/>
            <a:stCxn id="130" idx="2"/>
            <a:endCxn id="121" idx="0"/>
          </p:cNvCxnSpPr>
          <p:nvPr/>
        </p:nvCxnSpPr>
        <p:spPr>
          <a:xfrm rot="5400000">
            <a:off x="4376100" y="3916536"/>
            <a:ext cx="862034" cy="1030"/>
          </a:xfrm>
          <a:prstGeom prst="curvedConnector3">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5" name="Connector: Curved 184">
            <a:extLst>
              <a:ext uri="{FF2B5EF4-FFF2-40B4-BE49-F238E27FC236}">
                <a16:creationId xmlns:a16="http://schemas.microsoft.com/office/drawing/2014/main" id="{58AA2D6C-C5DF-4765-990E-FEDD3E66EC10}"/>
              </a:ext>
            </a:extLst>
          </p:cNvPr>
          <p:cNvCxnSpPr>
            <a:cxnSpLocks/>
            <a:stCxn id="121" idx="3"/>
            <a:endCxn id="164" idx="1"/>
          </p:cNvCxnSpPr>
          <p:nvPr/>
        </p:nvCxnSpPr>
        <p:spPr>
          <a:xfrm flipV="1">
            <a:off x="5878104" y="2172066"/>
            <a:ext cx="1255266" cy="2846336"/>
          </a:xfrm>
          <a:prstGeom prst="curvedConnector3">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 name="User Joining">
            <a:extLst>
              <a:ext uri="{FF2B5EF4-FFF2-40B4-BE49-F238E27FC236}">
                <a16:creationId xmlns:a16="http://schemas.microsoft.com/office/drawing/2014/main" id="{4EBAC772-995D-4DF3-87E6-2E71FC683B5A}"/>
              </a:ext>
            </a:extLst>
          </p:cNvPr>
          <p:cNvGrpSpPr/>
          <p:nvPr/>
        </p:nvGrpSpPr>
        <p:grpSpPr>
          <a:xfrm>
            <a:off x="193465" y="1482158"/>
            <a:ext cx="1357168" cy="2444944"/>
            <a:chOff x="193465" y="1482158"/>
            <a:chExt cx="1357168" cy="2444944"/>
          </a:xfrm>
        </p:grpSpPr>
        <p:grpSp>
          <p:nvGrpSpPr>
            <p:cNvPr id="111" name="User joining">
              <a:extLst>
                <a:ext uri="{FF2B5EF4-FFF2-40B4-BE49-F238E27FC236}">
                  <a16:creationId xmlns:a16="http://schemas.microsoft.com/office/drawing/2014/main" id="{F634682C-9821-44A6-A13E-49397F342A5E}"/>
                </a:ext>
              </a:extLst>
            </p:cNvPr>
            <p:cNvGrpSpPr/>
            <p:nvPr/>
          </p:nvGrpSpPr>
          <p:grpSpPr>
            <a:xfrm>
              <a:off x="618910" y="1482158"/>
              <a:ext cx="931723" cy="1008348"/>
              <a:chOff x="683544" y="4160256"/>
              <a:chExt cx="931723" cy="1008348"/>
            </a:xfrm>
          </p:grpSpPr>
          <p:pic>
            <p:nvPicPr>
              <p:cNvPr id="112" name="Picture 111">
                <a:extLst>
                  <a:ext uri="{FF2B5EF4-FFF2-40B4-BE49-F238E27FC236}">
                    <a16:creationId xmlns:a16="http://schemas.microsoft.com/office/drawing/2014/main" id="{E5F21E0F-8E10-4ACF-9F9B-9FCD2A7ADC80}"/>
                  </a:ext>
                </a:extLst>
              </p:cNvPr>
              <p:cNvPicPr>
                <a:picLocks noChangeAspect="1"/>
              </p:cNvPicPr>
              <p:nvPr/>
            </p:nvPicPr>
            <p:blipFill>
              <a:blip r:embed="rId5"/>
              <a:stretch>
                <a:fillRect/>
              </a:stretch>
            </p:blipFill>
            <p:spPr>
              <a:xfrm>
                <a:off x="683544" y="4160256"/>
                <a:ext cx="931723" cy="931723"/>
              </a:xfrm>
              <a:prstGeom prst="rect">
                <a:avLst/>
              </a:prstGeom>
            </p:spPr>
          </p:pic>
          <p:sp>
            <p:nvSpPr>
              <p:cNvPr id="113" name="Oval 112">
                <a:extLst>
                  <a:ext uri="{FF2B5EF4-FFF2-40B4-BE49-F238E27FC236}">
                    <a16:creationId xmlns:a16="http://schemas.microsoft.com/office/drawing/2014/main" id="{1149B8AA-5C4B-49E9-AC06-B8E977302D89}"/>
                  </a:ext>
                </a:extLst>
              </p:cNvPr>
              <p:cNvSpPr/>
              <p:nvPr/>
            </p:nvSpPr>
            <p:spPr bwMode="auto">
              <a:xfrm>
                <a:off x="700365" y="4805217"/>
                <a:ext cx="363387" cy="3633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14" name="Graphic 113" descr="Checkmark with solid fill">
                <a:extLst>
                  <a:ext uri="{FF2B5EF4-FFF2-40B4-BE49-F238E27FC236}">
                    <a16:creationId xmlns:a16="http://schemas.microsoft.com/office/drawing/2014/main" id="{54C5A00D-6799-4450-AE42-958FC3723C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8197" y="4842719"/>
                <a:ext cx="287721" cy="287721"/>
              </a:xfrm>
              <a:prstGeom prst="rect">
                <a:avLst/>
              </a:prstGeom>
            </p:spPr>
          </p:pic>
        </p:grpSp>
        <p:sp>
          <p:nvSpPr>
            <p:cNvPr id="186" name="TextBox 185">
              <a:extLst>
                <a:ext uri="{FF2B5EF4-FFF2-40B4-BE49-F238E27FC236}">
                  <a16:creationId xmlns:a16="http://schemas.microsoft.com/office/drawing/2014/main" id="{56103097-891C-4D4B-89AB-2C6CC9C19E6C}"/>
                </a:ext>
              </a:extLst>
            </p:cNvPr>
            <p:cNvSpPr txBox="1"/>
            <p:nvPr/>
          </p:nvSpPr>
          <p:spPr>
            <a:xfrm>
              <a:off x="193465" y="2634440"/>
              <a:ext cx="1073724" cy="1292662"/>
            </a:xfrm>
            <a:prstGeom prst="rect">
              <a:avLst/>
            </a:prstGeom>
            <a:noFill/>
          </p:spPr>
          <p:txBody>
            <a:bodyPr wrap="square" lIns="0" tIns="0" rIns="0" bIns="0" rtlCol="0">
              <a:spAutoFit/>
            </a:bodyPr>
            <a:lstStyle/>
            <a:p>
              <a:pPr algn="l"/>
              <a:r>
                <a:rPr lang="en-US" sz="1200" dirty="0">
                  <a:latin typeface="+mj-lt"/>
                </a:rPr>
                <a:t>Onboard the user into the directory when the user joins or start working with Contoso</a:t>
              </a:r>
            </a:p>
          </p:txBody>
        </p:sp>
      </p:grpSp>
      <p:grpSp>
        <p:nvGrpSpPr>
          <p:cNvPr id="8" name="Granting access">
            <a:extLst>
              <a:ext uri="{FF2B5EF4-FFF2-40B4-BE49-F238E27FC236}">
                <a16:creationId xmlns:a16="http://schemas.microsoft.com/office/drawing/2014/main" id="{BF1A8C5D-CF9E-42DC-94AF-2AABE07B696E}"/>
              </a:ext>
            </a:extLst>
          </p:cNvPr>
          <p:cNvGrpSpPr/>
          <p:nvPr/>
        </p:nvGrpSpPr>
        <p:grpSpPr>
          <a:xfrm>
            <a:off x="1869802" y="1278239"/>
            <a:ext cx="4134972" cy="2207795"/>
            <a:chOff x="1869802" y="1278239"/>
            <a:chExt cx="4134972" cy="2207795"/>
          </a:xfrm>
        </p:grpSpPr>
        <p:grpSp>
          <p:nvGrpSpPr>
            <p:cNvPr id="127" name="Group 126">
              <a:extLst>
                <a:ext uri="{FF2B5EF4-FFF2-40B4-BE49-F238E27FC236}">
                  <a16:creationId xmlns:a16="http://schemas.microsoft.com/office/drawing/2014/main" id="{D58470DA-30DA-4354-8894-2CCEE51278AA}"/>
                </a:ext>
              </a:extLst>
            </p:cNvPr>
            <p:cNvGrpSpPr/>
            <p:nvPr/>
          </p:nvGrpSpPr>
          <p:grpSpPr>
            <a:xfrm>
              <a:off x="3610490" y="1278239"/>
              <a:ext cx="2394284" cy="2207795"/>
              <a:chOff x="3753853" y="3272588"/>
              <a:chExt cx="2394284" cy="2207795"/>
            </a:xfrm>
          </p:grpSpPr>
          <p:grpSp>
            <p:nvGrpSpPr>
              <p:cNvPr id="128" name="Group 127">
                <a:extLst>
                  <a:ext uri="{FF2B5EF4-FFF2-40B4-BE49-F238E27FC236}">
                    <a16:creationId xmlns:a16="http://schemas.microsoft.com/office/drawing/2014/main" id="{FFEDCB2E-1FE7-436A-B45B-679D32569527}"/>
                  </a:ext>
                </a:extLst>
              </p:cNvPr>
              <p:cNvGrpSpPr/>
              <p:nvPr/>
            </p:nvGrpSpPr>
            <p:grpSpPr>
              <a:xfrm>
                <a:off x="3836101" y="4300798"/>
                <a:ext cx="2225842" cy="1008838"/>
                <a:chOff x="6827921" y="5454591"/>
                <a:chExt cx="2225842" cy="1008838"/>
              </a:xfrm>
            </p:grpSpPr>
            <p:sp>
              <p:nvSpPr>
                <p:cNvPr id="139" name="Text">
                  <a:extLst>
                    <a:ext uri="{FF2B5EF4-FFF2-40B4-BE49-F238E27FC236}">
                      <a16:creationId xmlns:a16="http://schemas.microsoft.com/office/drawing/2014/main" id="{AF2249FE-DD80-4C8F-AF1D-181C9F0042C7}"/>
                    </a:ext>
                  </a:extLst>
                </p:cNvPr>
                <p:cNvSpPr/>
                <p:nvPr/>
              </p:nvSpPr>
              <p:spPr bwMode="auto">
                <a:xfrm>
                  <a:off x="7032458" y="6196451"/>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p>
                  <a:pPr defTabSz="671862" fontAlgn="base">
                    <a:lnSpc>
                      <a:spcPct val="90000"/>
                    </a:lnSpc>
                    <a:spcBef>
                      <a:spcPct val="0"/>
                    </a:spcBef>
                    <a:spcAft>
                      <a:spcPct val="0"/>
                    </a:spcAft>
                  </a:pPr>
                  <a:r>
                    <a:rPr lang="en-US" sz="1200">
                      <a:latin typeface="Segoe UI Semibold"/>
                      <a:cs typeface="Segoe UI Semilight" panose="020B0402040204020203" pitchFamily="34" charset="0"/>
                    </a:rPr>
                    <a:t>On-premises apps</a:t>
                  </a:r>
                </a:p>
              </p:txBody>
            </p:sp>
            <p:pic>
              <p:nvPicPr>
                <p:cNvPr id="140" name="Picture 139">
                  <a:extLst>
                    <a:ext uri="{FF2B5EF4-FFF2-40B4-BE49-F238E27FC236}">
                      <a16:creationId xmlns:a16="http://schemas.microsoft.com/office/drawing/2014/main" id="{7A7072D7-6579-4822-96FB-54851211A799}"/>
                    </a:ext>
                  </a:extLst>
                </p:cNvPr>
                <p:cNvPicPr>
                  <a:picLocks noChangeAspect="1"/>
                </p:cNvPicPr>
                <p:nvPr/>
              </p:nvPicPr>
              <p:blipFill>
                <a:blip r:embed="rId8"/>
                <a:stretch>
                  <a:fillRect/>
                </a:stretch>
              </p:blipFill>
              <p:spPr>
                <a:xfrm>
                  <a:off x="7615648" y="5581637"/>
                  <a:ext cx="685031" cy="214630"/>
                </a:xfrm>
                <a:prstGeom prst="rect">
                  <a:avLst/>
                </a:prstGeom>
              </p:spPr>
            </p:pic>
            <p:pic>
              <p:nvPicPr>
                <p:cNvPr id="141" name="Picture 140">
                  <a:extLst>
                    <a:ext uri="{FF2B5EF4-FFF2-40B4-BE49-F238E27FC236}">
                      <a16:creationId xmlns:a16="http://schemas.microsoft.com/office/drawing/2014/main" id="{EC61154D-9B1B-4B39-A170-FCACA46F2706}"/>
                    </a:ext>
                  </a:extLst>
                </p:cNvPr>
                <p:cNvPicPr>
                  <a:picLocks noChangeAspect="1"/>
                </p:cNvPicPr>
                <p:nvPr/>
              </p:nvPicPr>
              <p:blipFill>
                <a:blip r:embed="rId9"/>
                <a:stretch>
                  <a:fillRect/>
                </a:stretch>
              </p:blipFill>
              <p:spPr>
                <a:xfrm>
                  <a:off x="8350227" y="5595574"/>
                  <a:ext cx="506984" cy="199133"/>
                </a:xfrm>
                <a:prstGeom prst="rect">
                  <a:avLst/>
                </a:prstGeom>
              </p:spPr>
            </p:pic>
            <p:pic>
              <p:nvPicPr>
                <p:cNvPr id="142" name="Picture 141">
                  <a:extLst>
                    <a:ext uri="{FF2B5EF4-FFF2-40B4-BE49-F238E27FC236}">
                      <a16:creationId xmlns:a16="http://schemas.microsoft.com/office/drawing/2014/main" id="{79C16F15-B58E-4170-8F9F-CC0141002FF0}"/>
                    </a:ext>
                  </a:extLst>
                </p:cNvPr>
                <p:cNvPicPr>
                  <a:picLocks noChangeAspect="1"/>
                </p:cNvPicPr>
                <p:nvPr/>
              </p:nvPicPr>
              <p:blipFill>
                <a:blip r:embed="rId10"/>
                <a:stretch>
                  <a:fillRect/>
                </a:stretch>
              </p:blipFill>
              <p:spPr>
                <a:xfrm>
                  <a:off x="8608639" y="5849804"/>
                  <a:ext cx="190234" cy="251448"/>
                </a:xfrm>
                <a:prstGeom prst="rect">
                  <a:avLst/>
                </a:prstGeom>
              </p:spPr>
            </p:pic>
            <p:grpSp>
              <p:nvGrpSpPr>
                <p:cNvPr id="143" name="Group 142">
                  <a:extLst>
                    <a:ext uri="{FF2B5EF4-FFF2-40B4-BE49-F238E27FC236}">
                      <a16:creationId xmlns:a16="http://schemas.microsoft.com/office/drawing/2014/main" id="{32832185-DD12-43BC-9A0B-97B3EF9A77F9}"/>
                    </a:ext>
                  </a:extLst>
                </p:cNvPr>
                <p:cNvGrpSpPr/>
                <p:nvPr/>
              </p:nvGrpSpPr>
              <p:grpSpPr>
                <a:xfrm>
                  <a:off x="6976335" y="5614696"/>
                  <a:ext cx="1575975" cy="571189"/>
                  <a:chOff x="8048636" y="5531519"/>
                  <a:chExt cx="2707409" cy="832751"/>
                </a:xfrm>
              </p:grpSpPr>
              <p:grpSp>
                <p:nvGrpSpPr>
                  <p:cNvPr id="145" name="Group 144">
                    <a:extLst>
                      <a:ext uri="{FF2B5EF4-FFF2-40B4-BE49-F238E27FC236}">
                        <a16:creationId xmlns:a16="http://schemas.microsoft.com/office/drawing/2014/main" id="{DAC5D1C0-04E3-496D-8B8B-756F3072E8B0}"/>
                      </a:ext>
                    </a:extLst>
                  </p:cNvPr>
                  <p:cNvGrpSpPr/>
                  <p:nvPr/>
                </p:nvGrpSpPr>
                <p:grpSpPr>
                  <a:xfrm>
                    <a:off x="9201553" y="5864162"/>
                    <a:ext cx="1554492" cy="460029"/>
                    <a:chOff x="8464217" y="5823421"/>
                    <a:chExt cx="1554492" cy="460029"/>
                  </a:xfrm>
                </p:grpSpPr>
                <p:pic>
                  <p:nvPicPr>
                    <p:cNvPr id="156" name="Picture 155">
                      <a:extLst>
                        <a:ext uri="{FF2B5EF4-FFF2-40B4-BE49-F238E27FC236}">
                          <a16:creationId xmlns:a16="http://schemas.microsoft.com/office/drawing/2014/main" id="{85275D68-78CE-4689-8938-B4F836146333}"/>
                        </a:ext>
                      </a:extLst>
                    </p:cNvPr>
                    <p:cNvPicPr>
                      <a:picLocks noChangeAspect="1"/>
                    </p:cNvPicPr>
                    <p:nvPr/>
                  </p:nvPicPr>
                  <p:blipFill>
                    <a:blip r:embed="rId11"/>
                    <a:stretch>
                      <a:fillRect/>
                    </a:stretch>
                  </p:blipFill>
                  <p:spPr>
                    <a:xfrm>
                      <a:off x="9059033" y="5863341"/>
                      <a:ext cx="380189" cy="380189"/>
                    </a:xfrm>
                    <a:prstGeom prst="rect">
                      <a:avLst/>
                    </a:prstGeom>
                  </p:spPr>
                </p:pic>
                <p:pic>
                  <p:nvPicPr>
                    <p:cNvPr id="157" name="Picture 156">
                      <a:extLst>
                        <a:ext uri="{FF2B5EF4-FFF2-40B4-BE49-F238E27FC236}">
                          <a16:creationId xmlns:a16="http://schemas.microsoft.com/office/drawing/2014/main" id="{23A48C19-6A4E-4D3C-BE87-69C55DB92CC7}"/>
                        </a:ext>
                      </a:extLst>
                    </p:cNvPr>
                    <p:cNvPicPr>
                      <a:picLocks noChangeAspect="1"/>
                    </p:cNvPicPr>
                    <p:nvPr/>
                  </p:nvPicPr>
                  <p:blipFill>
                    <a:blip r:embed="rId12"/>
                    <a:stretch>
                      <a:fillRect/>
                    </a:stretch>
                  </p:blipFill>
                  <p:spPr>
                    <a:xfrm>
                      <a:off x="9558680" y="5823421"/>
                      <a:ext cx="460029" cy="460029"/>
                    </a:xfrm>
                    <a:prstGeom prst="rect">
                      <a:avLst/>
                    </a:prstGeom>
                  </p:spPr>
                </p:pic>
                <p:pic>
                  <p:nvPicPr>
                    <p:cNvPr id="158" name="Picture 157">
                      <a:extLst>
                        <a:ext uri="{FF2B5EF4-FFF2-40B4-BE49-F238E27FC236}">
                          <a16:creationId xmlns:a16="http://schemas.microsoft.com/office/drawing/2014/main" id="{2067D5AB-505B-4CF5-AFD8-3D0BC7B0278C}"/>
                        </a:ext>
                      </a:extLst>
                    </p:cNvPr>
                    <p:cNvPicPr>
                      <a:picLocks noChangeAspect="1"/>
                    </p:cNvPicPr>
                    <p:nvPr/>
                  </p:nvPicPr>
                  <p:blipFill>
                    <a:blip r:embed="rId13"/>
                    <a:stretch>
                      <a:fillRect/>
                    </a:stretch>
                  </p:blipFill>
                  <p:spPr>
                    <a:xfrm>
                      <a:off x="8464217" y="5844331"/>
                      <a:ext cx="418208" cy="418208"/>
                    </a:xfrm>
                    <a:prstGeom prst="rect">
                      <a:avLst/>
                    </a:prstGeom>
                  </p:spPr>
                </p:pic>
              </p:grpSp>
              <p:grpSp>
                <p:nvGrpSpPr>
                  <p:cNvPr id="146" name="Group 145">
                    <a:extLst>
                      <a:ext uri="{FF2B5EF4-FFF2-40B4-BE49-F238E27FC236}">
                        <a16:creationId xmlns:a16="http://schemas.microsoft.com/office/drawing/2014/main" id="{14EA844A-03F1-4C5B-8F69-6B5FA4ABBBA8}"/>
                      </a:ext>
                    </a:extLst>
                  </p:cNvPr>
                  <p:cNvGrpSpPr/>
                  <p:nvPr/>
                </p:nvGrpSpPr>
                <p:grpSpPr>
                  <a:xfrm>
                    <a:off x="8482655" y="5531519"/>
                    <a:ext cx="460390" cy="792672"/>
                    <a:chOff x="3646687" y="3854979"/>
                    <a:chExt cx="1613270" cy="2525119"/>
                  </a:xfrm>
                </p:grpSpPr>
                <p:pic>
                  <p:nvPicPr>
                    <p:cNvPr id="148" name="Picture 88">
                      <a:extLst>
                        <a:ext uri="{FF2B5EF4-FFF2-40B4-BE49-F238E27FC236}">
                          <a16:creationId xmlns:a16="http://schemas.microsoft.com/office/drawing/2014/main" id="{E4C1A9E9-09CA-448A-80D3-2EC2B98C2ED6}"/>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646687" y="3854979"/>
                      <a:ext cx="1613270" cy="2525119"/>
                    </a:xfrm>
                    <a:prstGeom prst="rect">
                      <a:avLst/>
                    </a:prstGeom>
                  </p:spPr>
                </p:pic>
                <p:sp>
                  <p:nvSpPr>
                    <p:cNvPr id="149" name="Rectangle 148">
                      <a:extLst>
                        <a:ext uri="{FF2B5EF4-FFF2-40B4-BE49-F238E27FC236}">
                          <a16:creationId xmlns:a16="http://schemas.microsoft.com/office/drawing/2014/main" id="{95EF72C3-E67E-4971-A846-45223B8273F7}"/>
                        </a:ext>
                      </a:extLst>
                    </p:cNvPr>
                    <p:cNvSpPr/>
                    <p:nvPr/>
                  </p:nvSpPr>
                  <p:spPr bwMode="auto">
                    <a:xfrm>
                      <a:off x="4110863" y="4691012"/>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Rectangle 149">
                      <a:extLst>
                        <a:ext uri="{FF2B5EF4-FFF2-40B4-BE49-F238E27FC236}">
                          <a16:creationId xmlns:a16="http://schemas.microsoft.com/office/drawing/2014/main" id="{132A60C7-B024-443C-8CF9-CBCBD2F90B8B}"/>
                        </a:ext>
                      </a:extLst>
                    </p:cNvPr>
                    <p:cNvSpPr/>
                    <p:nvPr/>
                  </p:nvSpPr>
                  <p:spPr bwMode="auto">
                    <a:xfrm>
                      <a:off x="4110863" y="4878286"/>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11B578D1-9EA5-487F-BA8A-69A6A6855576}"/>
                        </a:ext>
                      </a:extLst>
                    </p:cNvPr>
                    <p:cNvSpPr/>
                    <p:nvPr/>
                  </p:nvSpPr>
                  <p:spPr bwMode="auto">
                    <a:xfrm>
                      <a:off x="4110863" y="5065553"/>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2" name="Rectangle 151">
                      <a:extLst>
                        <a:ext uri="{FF2B5EF4-FFF2-40B4-BE49-F238E27FC236}">
                          <a16:creationId xmlns:a16="http://schemas.microsoft.com/office/drawing/2014/main" id="{D3B73192-9BB9-4A7C-B223-A373261D3E11}"/>
                        </a:ext>
                      </a:extLst>
                    </p:cNvPr>
                    <p:cNvSpPr/>
                    <p:nvPr/>
                  </p:nvSpPr>
                  <p:spPr bwMode="auto">
                    <a:xfrm>
                      <a:off x="4110863" y="5252830"/>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3" name="Rectangle 152">
                      <a:extLst>
                        <a:ext uri="{FF2B5EF4-FFF2-40B4-BE49-F238E27FC236}">
                          <a16:creationId xmlns:a16="http://schemas.microsoft.com/office/drawing/2014/main" id="{05316ED9-1FFC-4105-AC56-4E7063B2095A}"/>
                        </a:ext>
                      </a:extLst>
                    </p:cNvPr>
                    <p:cNvSpPr/>
                    <p:nvPr/>
                  </p:nvSpPr>
                  <p:spPr bwMode="auto">
                    <a:xfrm>
                      <a:off x="4110866" y="5440094"/>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C869FA70-82F8-4BB6-8109-BDFD8DAEFDA0}"/>
                        </a:ext>
                      </a:extLst>
                    </p:cNvPr>
                    <p:cNvSpPr/>
                    <p:nvPr/>
                  </p:nvSpPr>
                  <p:spPr bwMode="auto">
                    <a:xfrm>
                      <a:off x="4110863" y="5627365"/>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E0881DA6-35C3-44EB-9702-89B90ABAAE68}"/>
                        </a:ext>
                      </a:extLst>
                    </p:cNvPr>
                    <p:cNvSpPr/>
                    <p:nvPr/>
                  </p:nvSpPr>
                  <p:spPr bwMode="auto">
                    <a:xfrm>
                      <a:off x="4110859" y="5814642"/>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47" name="Picture 146">
                    <a:extLst>
                      <a:ext uri="{FF2B5EF4-FFF2-40B4-BE49-F238E27FC236}">
                        <a16:creationId xmlns:a16="http://schemas.microsoft.com/office/drawing/2014/main" id="{2B8CD5F5-B239-4258-877A-68A9F55AE343}"/>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048636" y="6001288"/>
                    <a:ext cx="548334" cy="362982"/>
                  </a:xfrm>
                  <a:prstGeom prst="rect">
                    <a:avLst/>
                  </a:prstGeom>
                </p:spPr>
              </p:pic>
            </p:grpSp>
            <p:sp>
              <p:nvSpPr>
                <p:cNvPr id="144" name="Rectangle: Rounded Corners 143">
                  <a:extLst>
                    <a:ext uri="{FF2B5EF4-FFF2-40B4-BE49-F238E27FC236}">
                      <a16:creationId xmlns:a16="http://schemas.microsoft.com/office/drawing/2014/main" id="{1A09A01B-59AA-4A41-8530-5F2587C011A7}"/>
                    </a:ext>
                  </a:extLst>
                </p:cNvPr>
                <p:cNvSpPr/>
                <p:nvPr/>
              </p:nvSpPr>
              <p:spPr bwMode="auto">
                <a:xfrm>
                  <a:off x="6827921" y="5454591"/>
                  <a:ext cx="2225842" cy="1008838"/>
                </a:xfrm>
                <a:prstGeom prst="roundRect">
                  <a:avLst/>
                </a:prstGeom>
                <a:noFill/>
                <a:ln>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129" name="Group 128">
                <a:extLst>
                  <a:ext uri="{FF2B5EF4-FFF2-40B4-BE49-F238E27FC236}">
                    <a16:creationId xmlns:a16="http://schemas.microsoft.com/office/drawing/2014/main" id="{C97E91A4-8F90-4001-921F-609DB0B62EAD}"/>
                  </a:ext>
                </a:extLst>
              </p:cNvPr>
              <p:cNvGrpSpPr/>
              <p:nvPr/>
            </p:nvGrpSpPr>
            <p:grpSpPr>
              <a:xfrm>
                <a:off x="4036645" y="3384727"/>
                <a:ext cx="1824754" cy="870608"/>
                <a:chOff x="4036645" y="3384727"/>
                <a:chExt cx="1824754" cy="870608"/>
              </a:xfrm>
            </p:grpSpPr>
            <p:sp>
              <p:nvSpPr>
                <p:cNvPr id="131" name="Freeform 13" title="Icon of a cloud">
                  <a:extLst>
                    <a:ext uri="{FF2B5EF4-FFF2-40B4-BE49-F238E27FC236}">
                      <a16:creationId xmlns:a16="http://schemas.microsoft.com/office/drawing/2014/main" id="{A8D654F9-A718-4DFD-BA7A-0600F8760CBB}"/>
                    </a:ext>
                  </a:extLst>
                </p:cNvPr>
                <p:cNvSpPr>
                  <a:spLocks noChangeAspect="1"/>
                </p:cNvSpPr>
                <p:nvPr/>
              </p:nvSpPr>
              <p:spPr bwMode="auto">
                <a:xfrm flipH="1">
                  <a:off x="4057715" y="3384727"/>
                  <a:ext cx="1643545" cy="87060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bg1"/>
                </a:solidFill>
                <a:ln>
                  <a:solidFill>
                    <a:schemeClr val="tx2"/>
                  </a:solidFill>
                  <a:prstDash val="dash"/>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00848" tIns="100848" rIns="100848" bIns="34962" numCol="1" rtlCol="0" anchor="t" anchorCtr="0" compatLnSpc="1">
                  <a:prstTxWarp prst="textNoShape">
                    <a:avLst/>
                  </a:prstTxWarp>
                </a:bodyPr>
                <a:lstStyle>
                  <a:defPPr>
                    <a:defRPr lang="en-US"/>
                  </a:defPPr>
                  <a:lvl1pPr marL="0" algn="l" defTabSz="685712" rtl="0" eaLnBrk="1" latinLnBrk="0" hangingPunct="1">
                    <a:defRPr sz="1350" kern="1200">
                      <a:solidFill>
                        <a:schemeClr val="lt1"/>
                      </a:solidFill>
                      <a:latin typeface="+mn-lt"/>
                      <a:ea typeface="+mn-ea"/>
                      <a:cs typeface="+mn-cs"/>
                    </a:defRPr>
                  </a:lvl1pPr>
                  <a:lvl2pPr marL="342856" algn="l" defTabSz="685712" rtl="0" eaLnBrk="1" latinLnBrk="0" hangingPunct="1">
                    <a:defRPr sz="1350" kern="1200">
                      <a:solidFill>
                        <a:schemeClr val="lt1"/>
                      </a:solidFill>
                      <a:latin typeface="+mn-lt"/>
                      <a:ea typeface="+mn-ea"/>
                      <a:cs typeface="+mn-cs"/>
                    </a:defRPr>
                  </a:lvl2pPr>
                  <a:lvl3pPr marL="685712" algn="l" defTabSz="685712" rtl="0" eaLnBrk="1" latinLnBrk="0" hangingPunct="1">
                    <a:defRPr sz="1350" kern="1200">
                      <a:solidFill>
                        <a:schemeClr val="lt1"/>
                      </a:solidFill>
                      <a:latin typeface="+mn-lt"/>
                      <a:ea typeface="+mn-ea"/>
                      <a:cs typeface="+mn-cs"/>
                    </a:defRPr>
                  </a:lvl3pPr>
                  <a:lvl4pPr marL="1028568" algn="l" defTabSz="685712" rtl="0" eaLnBrk="1" latinLnBrk="0" hangingPunct="1">
                    <a:defRPr sz="1350" kern="1200">
                      <a:solidFill>
                        <a:schemeClr val="lt1"/>
                      </a:solidFill>
                      <a:latin typeface="+mn-lt"/>
                      <a:ea typeface="+mn-ea"/>
                      <a:cs typeface="+mn-cs"/>
                    </a:defRPr>
                  </a:lvl4pPr>
                  <a:lvl5pPr marL="1371424" algn="l" defTabSz="685712" rtl="0" eaLnBrk="1" latinLnBrk="0" hangingPunct="1">
                    <a:defRPr sz="1350" kern="1200">
                      <a:solidFill>
                        <a:schemeClr val="lt1"/>
                      </a:solidFill>
                      <a:latin typeface="+mn-lt"/>
                      <a:ea typeface="+mn-ea"/>
                      <a:cs typeface="+mn-cs"/>
                    </a:defRPr>
                  </a:lvl5pPr>
                  <a:lvl6pPr marL="1714281" algn="l" defTabSz="685712" rtl="0" eaLnBrk="1" latinLnBrk="0" hangingPunct="1">
                    <a:defRPr sz="1350" kern="1200">
                      <a:solidFill>
                        <a:schemeClr val="lt1"/>
                      </a:solidFill>
                      <a:latin typeface="+mn-lt"/>
                      <a:ea typeface="+mn-ea"/>
                      <a:cs typeface="+mn-cs"/>
                    </a:defRPr>
                  </a:lvl6pPr>
                  <a:lvl7pPr marL="2057137" algn="l" defTabSz="685712" rtl="0" eaLnBrk="1" latinLnBrk="0" hangingPunct="1">
                    <a:defRPr sz="1350" kern="1200">
                      <a:solidFill>
                        <a:schemeClr val="lt1"/>
                      </a:solidFill>
                      <a:latin typeface="+mn-lt"/>
                      <a:ea typeface="+mn-ea"/>
                      <a:cs typeface="+mn-cs"/>
                    </a:defRPr>
                  </a:lvl7pPr>
                  <a:lvl8pPr marL="2399993" algn="l" defTabSz="685712" rtl="0" eaLnBrk="1" latinLnBrk="0" hangingPunct="1">
                    <a:defRPr sz="1350" kern="1200">
                      <a:solidFill>
                        <a:schemeClr val="lt1"/>
                      </a:solidFill>
                      <a:latin typeface="+mn-lt"/>
                      <a:ea typeface="+mn-ea"/>
                      <a:cs typeface="+mn-cs"/>
                    </a:defRPr>
                  </a:lvl8pPr>
                  <a:lvl9pPr marL="2742849" algn="l" defTabSz="685712" rtl="0" eaLnBrk="1" latinLnBrk="0" hangingPunct="1">
                    <a:defRPr sz="1350" kern="1200">
                      <a:solidFill>
                        <a:schemeClr val="lt1"/>
                      </a:solidFill>
                      <a:latin typeface="+mn-lt"/>
                      <a:ea typeface="+mn-ea"/>
                      <a:cs typeface="+mn-cs"/>
                    </a:defRPr>
                  </a:lvl9pPr>
                </a:lstStyle>
                <a:p>
                  <a:pPr defTabSz="685689" fontAlgn="base">
                    <a:lnSpc>
                      <a:spcPct val="90000"/>
                    </a:lnSpc>
                    <a:spcBef>
                      <a:spcPct val="0"/>
                    </a:spcBef>
                    <a:spcAft>
                      <a:spcPct val="0"/>
                    </a:spcAft>
                    <a:defRPr/>
                  </a:pPr>
                  <a:endParaRPr lang="en-US" sz="1029">
                    <a:ln w="3175">
                      <a:noFill/>
                    </a:ln>
                    <a:gradFill>
                      <a:gsLst>
                        <a:gs pos="0">
                          <a:srgbClr val="282828"/>
                        </a:gs>
                        <a:gs pos="100000">
                          <a:srgbClr val="282828"/>
                        </a:gs>
                      </a:gsLst>
                      <a:lin ang="0" scaled="0"/>
                    </a:gradFill>
                    <a:latin typeface="Segoe UI Semibold"/>
                    <a:ea typeface="ＭＳ Ｐゴシック"/>
                    <a:cs typeface="Segoe UI"/>
                  </a:endParaRPr>
                </a:p>
              </p:txBody>
            </p:sp>
            <p:grpSp>
              <p:nvGrpSpPr>
                <p:cNvPr id="132" name="Group 131">
                  <a:extLst>
                    <a:ext uri="{FF2B5EF4-FFF2-40B4-BE49-F238E27FC236}">
                      <a16:creationId xmlns:a16="http://schemas.microsoft.com/office/drawing/2014/main" id="{854E7C67-A51D-403C-AB18-9A482FA1F55D}"/>
                    </a:ext>
                  </a:extLst>
                </p:cNvPr>
                <p:cNvGrpSpPr/>
                <p:nvPr/>
              </p:nvGrpSpPr>
              <p:grpSpPr>
                <a:xfrm>
                  <a:off x="4354339" y="3564685"/>
                  <a:ext cx="1050308" cy="492786"/>
                  <a:chOff x="10073570" y="2225595"/>
                  <a:chExt cx="1557441" cy="730724"/>
                </a:xfrm>
              </p:grpSpPr>
              <p:pic>
                <p:nvPicPr>
                  <p:cNvPr id="134" name="Graphic 7">
                    <a:extLst>
                      <a:ext uri="{FF2B5EF4-FFF2-40B4-BE49-F238E27FC236}">
                        <a16:creationId xmlns:a16="http://schemas.microsoft.com/office/drawing/2014/main" id="{DB9FA8ED-94B3-4C96-BD49-257A24F712C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73570" y="2588144"/>
                    <a:ext cx="335956" cy="335956"/>
                  </a:xfrm>
                  <a:prstGeom prst="rect">
                    <a:avLst/>
                  </a:prstGeom>
                </p:spPr>
              </p:pic>
              <p:pic>
                <p:nvPicPr>
                  <p:cNvPr id="135" name="Picture 134">
                    <a:extLst>
                      <a:ext uri="{FF2B5EF4-FFF2-40B4-BE49-F238E27FC236}">
                        <a16:creationId xmlns:a16="http://schemas.microsoft.com/office/drawing/2014/main" id="{58618EE5-2406-416E-8127-BE984C3D468F}"/>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332638" y="2256529"/>
                    <a:ext cx="415379" cy="290910"/>
                  </a:xfrm>
                  <a:prstGeom prst="rect">
                    <a:avLst/>
                  </a:prstGeom>
                </p:spPr>
              </p:pic>
              <p:pic>
                <p:nvPicPr>
                  <p:cNvPr id="136" name="Picture 135" descr="Tips: Working with Date and Time in servicenow REST API using PowerShell –  Chen V PowerShell Blog">
                    <a:extLst>
                      <a:ext uri="{FF2B5EF4-FFF2-40B4-BE49-F238E27FC236}">
                        <a16:creationId xmlns:a16="http://schemas.microsoft.com/office/drawing/2014/main" id="{5066F3A3-993C-4504-888D-50EF35EBA38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71129" y="2544566"/>
                    <a:ext cx="405845" cy="405845"/>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36" descr="Zoom Video Conferencing - Shining Waters">
                    <a:extLst>
                      <a:ext uri="{FF2B5EF4-FFF2-40B4-BE49-F238E27FC236}">
                        <a16:creationId xmlns:a16="http://schemas.microsoft.com/office/drawing/2014/main" id="{86240394-FC55-410B-9CA5-F557032F83F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235240" y="2560548"/>
                    <a:ext cx="395771" cy="395771"/>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137" descr="Icon request: facebook-workplace · Issue #10185 · FortAwesome/Font-Awesome  · GitHub">
                    <a:extLst>
                      <a:ext uri="{FF2B5EF4-FFF2-40B4-BE49-F238E27FC236}">
                        <a16:creationId xmlns:a16="http://schemas.microsoft.com/office/drawing/2014/main" id="{36839086-C27D-48FE-AE2A-935471E6DA8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000086" y="2225595"/>
                    <a:ext cx="312042" cy="332011"/>
                  </a:xfrm>
                  <a:prstGeom prst="rect">
                    <a:avLst/>
                  </a:prstGeom>
                  <a:noFill/>
                  <a:extLst>
                    <a:ext uri="{909E8E84-426E-40DD-AFC4-6F175D3DCCD1}">
                      <a14:hiddenFill xmlns:a14="http://schemas.microsoft.com/office/drawing/2010/main">
                        <a:solidFill>
                          <a:srgbClr val="FFFFFF"/>
                        </a:solidFill>
                      </a14:hiddenFill>
                    </a:ext>
                  </a:extLst>
                </p:spPr>
              </p:pic>
            </p:grpSp>
            <p:sp>
              <p:nvSpPr>
                <p:cNvPr id="133" name="Text">
                  <a:extLst>
                    <a:ext uri="{FF2B5EF4-FFF2-40B4-BE49-F238E27FC236}">
                      <a16:creationId xmlns:a16="http://schemas.microsoft.com/office/drawing/2014/main" id="{9C28AFDC-DA4F-4386-BCBC-03FC223FB862}"/>
                    </a:ext>
                  </a:extLst>
                </p:cNvPr>
                <p:cNvSpPr/>
                <p:nvPr/>
              </p:nvSpPr>
              <p:spPr bwMode="auto">
                <a:xfrm>
                  <a:off x="4036645" y="4061988"/>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p>
                  <a:pPr defTabSz="671862" fontAlgn="base">
                    <a:lnSpc>
                      <a:spcPct val="90000"/>
                    </a:lnSpc>
                    <a:spcBef>
                      <a:spcPct val="0"/>
                    </a:spcBef>
                    <a:spcAft>
                      <a:spcPct val="0"/>
                    </a:spcAft>
                  </a:pPr>
                  <a:r>
                    <a:rPr lang="en-US" sz="1200">
                      <a:latin typeface="Segoe UI Semibold"/>
                      <a:cs typeface="Segoe UI Semilight" panose="020B0402040204020203" pitchFamily="34" charset="0"/>
                    </a:rPr>
                    <a:t>SaaS apps</a:t>
                  </a:r>
                </a:p>
              </p:txBody>
            </p:sp>
          </p:grpSp>
          <p:sp>
            <p:nvSpPr>
              <p:cNvPr id="130" name="Rectangle: Rounded Corners 129">
                <a:extLst>
                  <a:ext uri="{FF2B5EF4-FFF2-40B4-BE49-F238E27FC236}">
                    <a16:creationId xmlns:a16="http://schemas.microsoft.com/office/drawing/2014/main" id="{B46F4D58-D82E-4517-BADD-E49D264C3A69}"/>
                  </a:ext>
                </a:extLst>
              </p:cNvPr>
              <p:cNvSpPr/>
              <p:nvPr/>
            </p:nvSpPr>
            <p:spPr bwMode="auto">
              <a:xfrm>
                <a:off x="3753853" y="3272588"/>
                <a:ext cx="2394284" cy="2207795"/>
              </a:xfrm>
              <a:prstGeom prst="round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187" name="TextBox 186">
              <a:extLst>
                <a:ext uri="{FF2B5EF4-FFF2-40B4-BE49-F238E27FC236}">
                  <a16:creationId xmlns:a16="http://schemas.microsoft.com/office/drawing/2014/main" id="{86B831E3-58A3-4886-9467-64C904CCC337}"/>
                </a:ext>
              </a:extLst>
            </p:cNvPr>
            <p:cNvSpPr txBox="1"/>
            <p:nvPr/>
          </p:nvSpPr>
          <p:spPr>
            <a:xfrm>
              <a:off x="1869802" y="1849075"/>
              <a:ext cx="1371210" cy="830997"/>
            </a:xfrm>
            <a:prstGeom prst="rect">
              <a:avLst/>
            </a:prstGeom>
            <a:noFill/>
          </p:spPr>
          <p:txBody>
            <a:bodyPr wrap="square">
              <a:spAutoFit/>
            </a:bodyPr>
            <a:lstStyle/>
            <a:p>
              <a:r>
                <a:rPr lang="en-US" sz="1200" kern="1200">
                  <a:solidFill>
                    <a:schemeClr val="tx1"/>
                  </a:solidFill>
                  <a:effectLst/>
                  <a:latin typeface="+mj-lt"/>
                </a:rPr>
                <a:t>Automate the granting of access rights to resources</a:t>
              </a:r>
              <a:endParaRPr lang="en-US" sz="1200">
                <a:latin typeface="+mj-lt"/>
              </a:endParaRPr>
            </a:p>
          </p:txBody>
        </p:sp>
      </p:grpSp>
      <p:grpSp>
        <p:nvGrpSpPr>
          <p:cNvPr id="7" name="Recertification">
            <a:extLst>
              <a:ext uri="{FF2B5EF4-FFF2-40B4-BE49-F238E27FC236}">
                <a16:creationId xmlns:a16="http://schemas.microsoft.com/office/drawing/2014/main" id="{BD50B932-86FE-42BC-86CB-03B2FEAE894A}"/>
              </a:ext>
            </a:extLst>
          </p:cNvPr>
          <p:cNvGrpSpPr/>
          <p:nvPr/>
        </p:nvGrpSpPr>
        <p:grpSpPr>
          <a:xfrm>
            <a:off x="6715664" y="1230325"/>
            <a:ext cx="1605171" cy="2300698"/>
            <a:chOff x="6715664" y="1230325"/>
            <a:chExt cx="1605171" cy="2300698"/>
          </a:xfrm>
        </p:grpSpPr>
        <p:grpSp>
          <p:nvGrpSpPr>
            <p:cNvPr id="159" name="Group 158" descr="Access lifecycle icons">
              <a:extLst>
                <a:ext uri="{FF2B5EF4-FFF2-40B4-BE49-F238E27FC236}">
                  <a16:creationId xmlns:a16="http://schemas.microsoft.com/office/drawing/2014/main" id="{AD0C0A50-1B12-4A34-8699-3ED71E34E907}"/>
                </a:ext>
              </a:extLst>
            </p:cNvPr>
            <p:cNvGrpSpPr>
              <a:grpSpLocks noChangeAspect="1"/>
            </p:cNvGrpSpPr>
            <p:nvPr/>
          </p:nvGrpSpPr>
          <p:grpSpPr>
            <a:xfrm>
              <a:off x="7073169" y="1230325"/>
              <a:ext cx="1247666" cy="1237311"/>
              <a:chOff x="3998269" y="2537458"/>
              <a:chExt cx="1441175" cy="1429213"/>
            </a:xfrm>
          </p:grpSpPr>
          <p:grpSp>
            <p:nvGrpSpPr>
              <p:cNvPr id="160" name="Group 159">
                <a:extLst>
                  <a:ext uri="{FF2B5EF4-FFF2-40B4-BE49-F238E27FC236}">
                    <a16:creationId xmlns:a16="http://schemas.microsoft.com/office/drawing/2014/main" id="{0010AACB-5A41-4C3C-88F4-1D6C0BFB2EB1}"/>
                  </a:ext>
                </a:extLst>
              </p:cNvPr>
              <p:cNvGrpSpPr/>
              <p:nvPr/>
            </p:nvGrpSpPr>
            <p:grpSpPr>
              <a:xfrm>
                <a:off x="4067807" y="2874309"/>
                <a:ext cx="1371637" cy="1092362"/>
                <a:chOff x="4067807" y="2874309"/>
                <a:chExt cx="1371637" cy="1092362"/>
              </a:xfrm>
            </p:grpSpPr>
            <p:grpSp>
              <p:nvGrpSpPr>
                <p:cNvPr id="162" name="Group 10">
                  <a:extLst>
                    <a:ext uri="{FF2B5EF4-FFF2-40B4-BE49-F238E27FC236}">
                      <a16:creationId xmlns:a16="http://schemas.microsoft.com/office/drawing/2014/main" id="{440BE57E-5E2F-4545-9E55-6B0D952997AD}"/>
                    </a:ext>
                  </a:extLst>
                </p:cNvPr>
                <p:cNvGrpSpPr>
                  <a:grpSpLocks noChangeAspect="1"/>
                </p:cNvGrpSpPr>
                <p:nvPr/>
              </p:nvGrpSpPr>
              <p:grpSpPr bwMode="auto">
                <a:xfrm>
                  <a:off x="4067807" y="3283847"/>
                  <a:ext cx="682824" cy="682824"/>
                  <a:chOff x="5004" y="797"/>
                  <a:chExt cx="256" cy="256"/>
                </a:xfrm>
              </p:grpSpPr>
              <p:sp>
                <p:nvSpPr>
                  <p:cNvPr id="164" name="AutoShape 9">
                    <a:extLst>
                      <a:ext uri="{FF2B5EF4-FFF2-40B4-BE49-F238E27FC236}">
                        <a16:creationId xmlns:a16="http://schemas.microsoft.com/office/drawing/2014/main" id="{6A82744E-AC75-4E2F-B38B-32F7CF865CD1}"/>
                      </a:ext>
                    </a:extLst>
                  </p:cNvPr>
                  <p:cNvSpPr>
                    <a:spLocks noChangeAspect="1" noChangeArrowheads="1" noTextEdit="1"/>
                  </p:cNvSpPr>
                  <p:nvPr/>
                </p:nvSpPr>
                <p:spPr bwMode="auto">
                  <a:xfrm>
                    <a:off x="5004" y="797"/>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sp>
                <p:nvSpPr>
                  <p:cNvPr id="165" name="Freeform 11">
                    <a:extLst>
                      <a:ext uri="{FF2B5EF4-FFF2-40B4-BE49-F238E27FC236}">
                        <a16:creationId xmlns:a16="http://schemas.microsoft.com/office/drawing/2014/main" id="{7B91F7BC-81FA-4D4B-BC26-950A639D262C}"/>
                      </a:ext>
                    </a:extLst>
                  </p:cNvPr>
                  <p:cNvSpPr>
                    <a:spLocks/>
                  </p:cNvSpPr>
                  <p:nvPr/>
                </p:nvSpPr>
                <p:spPr bwMode="auto">
                  <a:xfrm>
                    <a:off x="5087" y="795"/>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rgbClr val="2F2F2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sp>
                <p:nvSpPr>
                  <p:cNvPr id="166" name="Freeform 12">
                    <a:extLst>
                      <a:ext uri="{FF2B5EF4-FFF2-40B4-BE49-F238E27FC236}">
                        <a16:creationId xmlns:a16="http://schemas.microsoft.com/office/drawing/2014/main" id="{C1F0FBA0-09E2-4FFD-A955-D3D033C7E08E}"/>
                      </a:ext>
                    </a:extLst>
                  </p:cNvPr>
                  <p:cNvSpPr>
                    <a:spLocks/>
                  </p:cNvSpPr>
                  <p:nvPr/>
                </p:nvSpPr>
                <p:spPr bwMode="auto">
                  <a:xfrm>
                    <a:off x="5004" y="943"/>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rgbClr val="0078D4"/>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sp>
                <p:nvSpPr>
                  <p:cNvPr id="167" name="Freeform 13">
                    <a:extLst>
                      <a:ext uri="{FF2B5EF4-FFF2-40B4-BE49-F238E27FC236}">
                        <a16:creationId xmlns:a16="http://schemas.microsoft.com/office/drawing/2014/main" id="{71D75A37-0AF4-4963-80D7-A551631664AD}"/>
                      </a:ext>
                    </a:extLst>
                  </p:cNvPr>
                  <p:cNvSpPr>
                    <a:spLocks/>
                  </p:cNvSpPr>
                  <p:nvPr/>
                </p:nvSpPr>
                <p:spPr bwMode="auto">
                  <a:xfrm>
                    <a:off x="5103" y="811"/>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grpSp>
            <p:pic>
              <p:nvPicPr>
                <p:cNvPr id="163" name="Picture 162">
                  <a:extLst>
                    <a:ext uri="{FF2B5EF4-FFF2-40B4-BE49-F238E27FC236}">
                      <a16:creationId xmlns:a16="http://schemas.microsoft.com/office/drawing/2014/main" id="{4662469A-18AB-44AF-A00D-41FB1503E251}"/>
                    </a:ext>
                  </a:extLst>
                </p:cNvPr>
                <p:cNvPicPr>
                  <a:picLocks noChangeAspect="1"/>
                </p:cNvPicPr>
                <p:nvPr/>
              </p:nvPicPr>
              <p:blipFill>
                <a:blip r:embed="rId23"/>
                <a:stretch>
                  <a:fillRect/>
                </a:stretch>
              </p:blipFill>
              <p:spPr>
                <a:xfrm>
                  <a:off x="4832931" y="2874309"/>
                  <a:ext cx="606513" cy="606513"/>
                </a:xfrm>
                <a:prstGeom prst="rect">
                  <a:avLst/>
                </a:prstGeom>
              </p:spPr>
            </p:pic>
          </p:grpSp>
          <p:pic>
            <p:nvPicPr>
              <p:cNvPr id="161" name="Picture 160">
                <a:extLst>
                  <a:ext uri="{FF2B5EF4-FFF2-40B4-BE49-F238E27FC236}">
                    <a16:creationId xmlns:a16="http://schemas.microsoft.com/office/drawing/2014/main" id="{C5D0D93D-984C-4981-9B0E-5649947608EB}"/>
                  </a:ext>
                </a:extLst>
              </p:cNvPr>
              <p:cNvPicPr>
                <a:picLocks noChangeAspect="1"/>
              </p:cNvPicPr>
              <p:nvPr/>
            </p:nvPicPr>
            <p:blipFill>
              <a:blip r:embed="rId24"/>
              <a:stretch>
                <a:fillRect/>
              </a:stretch>
            </p:blipFill>
            <p:spPr>
              <a:xfrm>
                <a:off x="3998269" y="2537458"/>
                <a:ext cx="606513" cy="606513"/>
              </a:xfrm>
              <a:prstGeom prst="rect">
                <a:avLst/>
              </a:prstGeom>
            </p:spPr>
          </p:pic>
        </p:grpSp>
        <p:sp>
          <p:nvSpPr>
            <p:cNvPr id="189" name="TextBox 188">
              <a:extLst>
                <a:ext uri="{FF2B5EF4-FFF2-40B4-BE49-F238E27FC236}">
                  <a16:creationId xmlns:a16="http://schemas.microsoft.com/office/drawing/2014/main" id="{F7CA5FDF-39E6-4BE4-AB27-F84A5C80C40C}"/>
                </a:ext>
              </a:extLst>
            </p:cNvPr>
            <p:cNvSpPr txBox="1"/>
            <p:nvPr/>
          </p:nvSpPr>
          <p:spPr>
            <a:xfrm>
              <a:off x="6715664" y="2977025"/>
              <a:ext cx="1289724" cy="553998"/>
            </a:xfrm>
            <a:prstGeom prst="rect">
              <a:avLst/>
            </a:prstGeom>
            <a:noFill/>
          </p:spPr>
          <p:txBody>
            <a:bodyPr wrap="square" lIns="0" tIns="0" rIns="0" bIns="0" rtlCol="0">
              <a:spAutoFit/>
            </a:bodyPr>
            <a:lstStyle/>
            <a:p>
              <a:pPr marL="0" indent="0">
                <a:buNone/>
              </a:pPr>
              <a:r>
                <a:rPr lang="en-US" sz="1200">
                  <a:latin typeface="+mj-lt"/>
                  <a:cs typeface="Segoe UI"/>
                </a:rPr>
                <a:t>Access recertification to reduce risk</a:t>
              </a:r>
              <a:endParaRPr lang="en-US" sz="1200" b="1">
                <a:latin typeface="+mj-lt"/>
              </a:endParaRPr>
            </a:p>
          </p:txBody>
        </p:sp>
      </p:grpSp>
      <p:grpSp>
        <p:nvGrpSpPr>
          <p:cNvPr id="6" name="PIM">
            <a:extLst>
              <a:ext uri="{FF2B5EF4-FFF2-40B4-BE49-F238E27FC236}">
                <a16:creationId xmlns:a16="http://schemas.microsoft.com/office/drawing/2014/main" id="{AA25B485-9303-4D81-AB8F-F7FD9B05D018}"/>
              </a:ext>
            </a:extLst>
          </p:cNvPr>
          <p:cNvGrpSpPr/>
          <p:nvPr/>
        </p:nvGrpSpPr>
        <p:grpSpPr>
          <a:xfrm>
            <a:off x="9436809" y="1246477"/>
            <a:ext cx="2145084" cy="2675999"/>
            <a:chOff x="9436809" y="1246477"/>
            <a:chExt cx="2145084" cy="2675999"/>
          </a:xfrm>
        </p:grpSpPr>
        <p:grpSp>
          <p:nvGrpSpPr>
            <p:cNvPr id="168" name="Group 167" descr="Person with keys, a warning sign, a gear, and a hourglass">
              <a:extLst>
                <a:ext uri="{FF2B5EF4-FFF2-40B4-BE49-F238E27FC236}">
                  <a16:creationId xmlns:a16="http://schemas.microsoft.com/office/drawing/2014/main" id="{BCD6814B-DE1A-41B9-B7F9-A92F1A996CC2}"/>
                </a:ext>
              </a:extLst>
            </p:cNvPr>
            <p:cNvGrpSpPr>
              <a:grpSpLocks noChangeAspect="1"/>
            </p:cNvGrpSpPr>
            <p:nvPr/>
          </p:nvGrpSpPr>
          <p:grpSpPr>
            <a:xfrm>
              <a:off x="9436809" y="2654829"/>
              <a:ext cx="1587750" cy="1267647"/>
              <a:chOff x="6641807" y="2639231"/>
              <a:chExt cx="2060380" cy="1644991"/>
            </a:xfrm>
          </p:grpSpPr>
          <p:grpSp>
            <p:nvGrpSpPr>
              <p:cNvPr id="169" name="Group 168">
                <a:extLst>
                  <a:ext uri="{FF2B5EF4-FFF2-40B4-BE49-F238E27FC236}">
                    <a16:creationId xmlns:a16="http://schemas.microsoft.com/office/drawing/2014/main" id="{124C7F2E-41DE-4FC8-846E-FE9EF9DAE669}"/>
                  </a:ext>
                </a:extLst>
              </p:cNvPr>
              <p:cNvGrpSpPr/>
              <p:nvPr/>
            </p:nvGrpSpPr>
            <p:grpSpPr>
              <a:xfrm>
                <a:off x="6641807" y="2753120"/>
                <a:ext cx="1121956" cy="1187829"/>
                <a:chOff x="6824505" y="3098032"/>
                <a:chExt cx="888278" cy="940432"/>
              </a:xfrm>
            </p:grpSpPr>
            <p:pic>
              <p:nvPicPr>
                <p:cNvPr id="178" name="Picture 177">
                  <a:extLst>
                    <a:ext uri="{FF2B5EF4-FFF2-40B4-BE49-F238E27FC236}">
                      <a16:creationId xmlns:a16="http://schemas.microsoft.com/office/drawing/2014/main" id="{DD94EF64-35B6-46FC-9637-C55FFCDF8029}"/>
                    </a:ext>
                  </a:extLst>
                </p:cNvPr>
                <p:cNvPicPr>
                  <a:picLocks noChangeAspect="1"/>
                </p:cNvPicPr>
                <p:nvPr/>
              </p:nvPicPr>
              <p:blipFill>
                <a:blip r:embed="rId5"/>
                <a:stretch>
                  <a:fillRect/>
                </a:stretch>
              </p:blipFill>
              <p:spPr>
                <a:xfrm>
                  <a:off x="6824505" y="3098032"/>
                  <a:ext cx="752090" cy="752090"/>
                </a:xfrm>
                <a:prstGeom prst="rect">
                  <a:avLst/>
                </a:prstGeom>
              </p:spPr>
            </p:pic>
            <p:grpSp>
              <p:nvGrpSpPr>
                <p:cNvPr id="179" name="Group 178">
                  <a:extLst>
                    <a:ext uri="{FF2B5EF4-FFF2-40B4-BE49-F238E27FC236}">
                      <a16:creationId xmlns:a16="http://schemas.microsoft.com/office/drawing/2014/main" id="{080BA1BF-0A5F-446B-AAA7-77663E075A1D}"/>
                    </a:ext>
                  </a:extLst>
                </p:cNvPr>
                <p:cNvGrpSpPr/>
                <p:nvPr/>
              </p:nvGrpSpPr>
              <p:grpSpPr>
                <a:xfrm>
                  <a:off x="7246698" y="3563761"/>
                  <a:ext cx="466085" cy="474703"/>
                  <a:chOff x="7246698" y="3563761"/>
                  <a:chExt cx="466085" cy="474703"/>
                </a:xfrm>
              </p:grpSpPr>
              <p:sp>
                <p:nvSpPr>
                  <p:cNvPr id="180" name="Oval 179">
                    <a:extLst>
                      <a:ext uri="{FF2B5EF4-FFF2-40B4-BE49-F238E27FC236}">
                        <a16:creationId xmlns:a16="http://schemas.microsoft.com/office/drawing/2014/main" id="{7E5902AD-ABFB-4529-85EC-20EB36486DEB}"/>
                      </a:ext>
                    </a:extLst>
                  </p:cNvPr>
                  <p:cNvSpPr/>
                  <p:nvPr/>
                </p:nvSpPr>
                <p:spPr bwMode="auto">
                  <a:xfrm>
                    <a:off x="7246698" y="3563761"/>
                    <a:ext cx="454568" cy="45456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81" name="Picture 180">
                    <a:extLst>
                      <a:ext uri="{FF2B5EF4-FFF2-40B4-BE49-F238E27FC236}">
                        <a16:creationId xmlns:a16="http://schemas.microsoft.com/office/drawing/2014/main" id="{85DAFAB8-AEC8-4761-A3BD-A56E700E4B69}"/>
                      </a:ext>
                    </a:extLst>
                  </p:cNvPr>
                  <p:cNvPicPr>
                    <a:picLocks noChangeAspect="1"/>
                  </p:cNvPicPr>
                  <p:nvPr/>
                </p:nvPicPr>
                <p:blipFill>
                  <a:blip r:embed="rId25"/>
                  <a:stretch>
                    <a:fillRect/>
                  </a:stretch>
                </p:blipFill>
                <p:spPr>
                  <a:xfrm>
                    <a:off x="7306383" y="3632064"/>
                    <a:ext cx="406400" cy="406400"/>
                  </a:xfrm>
                  <a:prstGeom prst="rect">
                    <a:avLst/>
                  </a:prstGeom>
                </p:spPr>
              </p:pic>
            </p:grpSp>
          </p:grpSp>
          <p:pic>
            <p:nvPicPr>
              <p:cNvPr id="170" name="Picture 169">
                <a:extLst>
                  <a:ext uri="{FF2B5EF4-FFF2-40B4-BE49-F238E27FC236}">
                    <a16:creationId xmlns:a16="http://schemas.microsoft.com/office/drawing/2014/main" id="{F1177B3E-66CE-46DA-85AB-16158626AED2}"/>
                  </a:ext>
                </a:extLst>
              </p:cNvPr>
              <p:cNvPicPr>
                <a:picLocks noChangeAspect="1"/>
              </p:cNvPicPr>
              <p:nvPr/>
            </p:nvPicPr>
            <p:blipFill>
              <a:blip r:embed="rId26"/>
              <a:stretch>
                <a:fillRect/>
              </a:stretch>
            </p:blipFill>
            <p:spPr>
              <a:xfrm>
                <a:off x="7816227" y="2639231"/>
                <a:ext cx="529280" cy="529280"/>
              </a:xfrm>
              <a:prstGeom prst="rect">
                <a:avLst/>
              </a:prstGeom>
            </p:spPr>
          </p:pic>
          <p:grpSp>
            <p:nvGrpSpPr>
              <p:cNvPr id="171" name="Group 170">
                <a:extLst>
                  <a:ext uri="{FF2B5EF4-FFF2-40B4-BE49-F238E27FC236}">
                    <a16:creationId xmlns:a16="http://schemas.microsoft.com/office/drawing/2014/main" id="{C5A48FD4-AD98-4965-A0A6-513F84E2F645}"/>
                  </a:ext>
                </a:extLst>
              </p:cNvPr>
              <p:cNvGrpSpPr/>
              <p:nvPr/>
            </p:nvGrpSpPr>
            <p:grpSpPr>
              <a:xfrm>
                <a:off x="8150002" y="3215537"/>
                <a:ext cx="552185" cy="560707"/>
                <a:chOff x="7773069" y="3708057"/>
                <a:chExt cx="600840" cy="610113"/>
              </a:xfrm>
            </p:grpSpPr>
            <p:pic>
              <p:nvPicPr>
                <p:cNvPr id="175" name="Picture 174">
                  <a:extLst>
                    <a:ext uri="{FF2B5EF4-FFF2-40B4-BE49-F238E27FC236}">
                      <a16:creationId xmlns:a16="http://schemas.microsoft.com/office/drawing/2014/main" id="{CE6F12EA-CFE2-4D0E-A412-BF65E78341E3}"/>
                    </a:ext>
                  </a:extLst>
                </p:cNvPr>
                <p:cNvPicPr>
                  <a:picLocks noChangeAspect="1"/>
                </p:cNvPicPr>
                <p:nvPr/>
              </p:nvPicPr>
              <p:blipFill>
                <a:blip r:embed="rId27"/>
                <a:stretch>
                  <a:fillRect/>
                </a:stretch>
              </p:blipFill>
              <p:spPr>
                <a:xfrm>
                  <a:off x="7870611" y="3808665"/>
                  <a:ext cx="406400" cy="406400"/>
                </a:xfrm>
                <a:prstGeom prst="rect">
                  <a:avLst/>
                </a:prstGeom>
              </p:spPr>
            </p:pic>
            <p:sp>
              <p:nvSpPr>
                <p:cNvPr id="176" name="Arc 175">
                  <a:extLst>
                    <a:ext uri="{FF2B5EF4-FFF2-40B4-BE49-F238E27FC236}">
                      <a16:creationId xmlns:a16="http://schemas.microsoft.com/office/drawing/2014/main" id="{D2607D4A-610A-4AEC-9F5E-ED8B91748C83}"/>
                    </a:ext>
                  </a:extLst>
                </p:cNvPr>
                <p:cNvSpPr/>
                <p:nvPr/>
              </p:nvSpPr>
              <p:spPr>
                <a:xfrm>
                  <a:off x="7773069" y="3708057"/>
                  <a:ext cx="591761" cy="591761"/>
                </a:xfrm>
                <a:prstGeom prst="arc">
                  <a:avLst>
                    <a:gd name="adj1" fmla="val 11233956"/>
                    <a:gd name="adj2" fmla="val 0"/>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sz="1765">
                    <a:solidFill>
                      <a:srgbClr val="282828"/>
                    </a:solidFill>
                    <a:latin typeface="Segoe UI"/>
                  </a:endParaRPr>
                </a:p>
              </p:txBody>
            </p:sp>
            <p:sp>
              <p:nvSpPr>
                <p:cNvPr id="177" name="Arc 176">
                  <a:extLst>
                    <a:ext uri="{FF2B5EF4-FFF2-40B4-BE49-F238E27FC236}">
                      <a16:creationId xmlns:a16="http://schemas.microsoft.com/office/drawing/2014/main" id="{FACC9114-8BD2-4DA5-8052-6DE76BFA546E}"/>
                    </a:ext>
                  </a:extLst>
                </p:cNvPr>
                <p:cNvSpPr/>
                <p:nvPr/>
              </p:nvSpPr>
              <p:spPr>
                <a:xfrm flipH="1" flipV="1">
                  <a:off x="7782148" y="3726409"/>
                  <a:ext cx="591761" cy="591761"/>
                </a:xfrm>
                <a:prstGeom prst="arc">
                  <a:avLst>
                    <a:gd name="adj1" fmla="val 11233956"/>
                    <a:gd name="adj2" fmla="val 0"/>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4192">
                    <a:defRPr/>
                  </a:pPr>
                  <a:endParaRPr lang="en-US" sz="1765">
                    <a:solidFill>
                      <a:srgbClr val="282828"/>
                    </a:solidFill>
                    <a:latin typeface="Segoe UI"/>
                  </a:endParaRPr>
                </a:p>
              </p:txBody>
            </p:sp>
          </p:grpSp>
          <p:grpSp>
            <p:nvGrpSpPr>
              <p:cNvPr id="172" name="Group 171">
                <a:extLst>
                  <a:ext uri="{FF2B5EF4-FFF2-40B4-BE49-F238E27FC236}">
                    <a16:creationId xmlns:a16="http://schemas.microsoft.com/office/drawing/2014/main" id="{336E1E7A-14E3-4653-B72F-CB63AE03994C}"/>
                  </a:ext>
                </a:extLst>
              </p:cNvPr>
              <p:cNvGrpSpPr/>
              <p:nvPr/>
            </p:nvGrpSpPr>
            <p:grpSpPr>
              <a:xfrm>
                <a:off x="7795072" y="3808717"/>
                <a:ext cx="475505" cy="475505"/>
                <a:chOff x="9742856" y="4986491"/>
                <a:chExt cx="265538" cy="265538"/>
              </a:xfrm>
            </p:grpSpPr>
            <p:sp>
              <p:nvSpPr>
                <p:cNvPr id="173" name="Oval 172">
                  <a:extLst>
                    <a:ext uri="{FF2B5EF4-FFF2-40B4-BE49-F238E27FC236}">
                      <a16:creationId xmlns:a16="http://schemas.microsoft.com/office/drawing/2014/main" id="{DD6ADF29-6835-41CF-A956-118C16FE3864}"/>
                    </a:ext>
                  </a:extLst>
                </p:cNvPr>
                <p:cNvSpPr/>
                <p:nvPr/>
              </p:nvSpPr>
              <p:spPr bwMode="auto">
                <a:xfrm>
                  <a:off x="9742856" y="4986491"/>
                  <a:ext cx="265538" cy="26553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74" name="Warning_E7BA" title="Icon of a triangle with an exclaimation point inside">
                  <a:extLst>
                    <a:ext uri="{FF2B5EF4-FFF2-40B4-BE49-F238E27FC236}">
                      <a16:creationId xmlns:a16="http://schemas.microsoft.com/office/drawing/2014/main" id="{8CBFC374-4258-43D8-9188-729573D92A5C}"/>
                    </a:ext>
                  </a:extLst>
                </p:cNvPr>
                <p:cNvSpPr>
                  <a:spLocks noChangeAspect="1" noEditPoints="1"/>
                </p:cNvSpPr>
                <p:nvPr/>
              </p:nvSpPr>
              <p:spPr bwMode="auto">
                <a:xfrm>
                  <a:off x="9803176" y="5046774"/>
                  <a:ext cx="144898" cy="144972"/>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lin ang="5400000" scaled="1"/>
                    </a:gradFill>
                  </a:endParaRPr>
                </a:p>
              </p:txBody>
            </p:sp>
          </p:grpSp>
        </p:grpSp>
        <p:sp>
          <p:nvSpPr>
            <p:cNvPr id="190" name="TextBox 189">
              <a:extLst>
                <a:ext uri="{FF2B5EF4-FFF2-40B4-BE49-F238E27FC236}">
                  <a16:creationId xmlns:a16="http://schemas.microsoft.com/office/drawing/2014/main" id="{FDA6E721-C412-4C1F-8097-9F8287CCCBF4}"/>
                </a:ext>
              </a:extLst>
            </p:cNvPr>
            <p:cNvSpPr txBox="1"/>
            <p:nvPr/>
          </p:nvSpPr>
          <p:spPr>
            <a:xfrm>
              <a:off x="9701029" y="1246477"/>
              <a:ext cx="1880864" cy="738664"/>
            </a:xfrm>
            <a:prstGeom prst="rect">
              <a:avLst/>
            </a:prstGeom>
            <a:noFill/>
          </p:spPr>
          <p:txBody>
            <a:bodyPr wrap="square" lIns="0" tIns="0" rIns="0" bIns="0" rtlCol="0">
              <a:spAutoFit/>
            </a:bodyPr>
            <a:lstStyle/>
            <a:p>
              <a:pPr marL="0" indent="0">
                <a:buNone/>
              </a:pPr>
              <a:r>
                <a:rPr lang="en-US" sz="1200">
                  <a:latin typeface="+mj-lt"/>
                  <a:cs typeface="Segoe UI"/>
                </a:rPr>
                <a:t>Just-in-time access, alerts, and approval workflows to protect access to critical resources</a:t>
              </a:r>
              <a:endParaRPr lang="en-US" sz="1200" b="1">
                <a:latin typeface="+mj-lt"/>
              </a:endParaRPr>
            </a:p>
          </p:txBody>
        </p:sp>
      </p:grpSp>
      <p:cxnSp>
        <p:nvCxnSpPr>
          <p:cNvPr id="192" name="Connector: Curved 191">
            <a:extLst>
              <a:ext uri="{FF2B5EF4-FFF2-40B4-BE49-F238E27FC236}">
                <a16:creationId xmlns:a16="http://schemas.microsoft.com/office/drawing/2014/main" id="{399D8638-C29D-4E68-830F-0F8FD4E162C7}"/>
              </a:ext>
            </a:extLst>
          </p:cNvPr>
          <p:cNvCxnSpPr>
            <a:endCxn id="170" idx="0"/>
          </p:cNvCxnSpPr>
          <p:nvPr/>
        </p:nvCxnSpPr>
        <p:spPr>
          <a:xfrm>
            <a:off x="8435050" y="1803063"/>
            <a:ext cx="2110714" cy="851766"/>
          </a:xfrm>
          <a:prstGeom prst="curvedConnector2">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 name="Auditing &amp; Reporting">
            <a:extLst>
              <a:ext uri="{FF2B5EF4-FFF2-40B4-BE49-F238E27FC236}">
                <a16:creationId xmlns:a16="http://schemas.microsoft.com/office/drawing/2014/main" id="{DD2E02F9-4BDB-419F-8520-B29F52383FDE}"/>
              </a:ext>
            </a:extLst>
          </p:cNvPr>
          <p:cNvGrpSpPr/>
          <p:nvPr/>
        </p:nvGrpSpPr>
        <p:grpSpPr>
          <a:xfrm>
            <a:off x="435077" y="5757263"/>
            <a:ext cx="11297265" cy="1115591"/>
            <a:chOff x="435077" y="5757263"/>
            <a:chExt cx="11297265" cy="1115591"/>
          </a:xfrm>
        </p:grpSpPr>
        <p:grpSp>
          <p:nvGrpSpPr>
            <p:cNvPr id="97" name="Group 96">
              <a:extLst>
                <a:ext uri="{FF2B5EF4-FFF2-40B4-BE49-F238E27FC236}">
                  <a16:creationId xmlns:a16="http://schemas.microsoft.com/office/drawing/2014/main" id="{292B173F-A5C2-4519-83B6-426672F90A58}"/>
                </a:ext>
              </a:extLst>
            </p:cNvPr>
            <p:cNvGrpSpPr/>
            <p:nvPr/>
          </p:nvGrpSpPr>
          <p:grpSpPr>
            <a:xfrm>
              <a:off x="435077" y="5968751"/>
              <a:ext cx="11297265" cy="590957"/>
              <a:chOff x="435077" y="6145727"/>
              <a:chExt cx="11297265" cy="590957"/>
            </a:xfrm>
          </p:grpSpPr>
          <p:sp>
            <p:nvSpPr>
              <p:cNvPr id="98" name="Rectangle: Rounded Corners 97">
                <a:extLst>
                  <a:ext uri="{FF2B5EF4-FFF2-40B4-BE49-F238E27FC236}">
                    <a16:creationId xmlns:a16="http://schemas.microsoft.com/office/drawing/2014/main" id="{1DBF2291-F497-42E7-AA79-42AB94ED12C7}"/>
                  </a:ext>
                </a:extLst>
              </p:cNvPr>
              <p:cNvSpPr/>
              <p:nvPr/>
            </p:nvSpPr>
            <p:spPr bwMode="auto">
              <a:xfrm>
                <a:off x="585217" y="6164807"/>
                <a:ext cx="11021566" cy="571877"/>
              </a:xfrm>
              <a:prstGeom prst="roundRect">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9F46A690-B1EA-49C8-A9E1-F85C6DAE3E35}"/>
                  </a:ext>
                </a:extLst>
              </p:cNvPr>
              <p:cNvSpPr/>
              <p:nvPr/>
            </p:nvSpPr>
            <p:spPr bwMode="auto">
              <a:xfrm>
                <a:off x="435077" y="6145727"/>
                <a:ext cx="11297265" cy="230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94" name="Oval 193">
              <a:extLst>
                <a:ext uri="{FF2B5EF4-FFF2-40B4-BE49-F238E27FC236}">
                  <a16:creationId xmlns:a16="http://schemas.microsoft.com/office/drawing/2014/main" id="{BF497ED6-EBBB-4E99-B88B-241FAECE630E}"/>
                </a:ext>
              </a:extLst>
            </p:cNvPr>
            <p:cNvSpPr/>
            <p:nvPr/>
          </p:nvSpPr>
          <p:spPr bwMode="auto">
            <a:xfrm>
              <a:off x="5091682" y="6228381"/>
              <a:ext cx="2021326" cy="644473"/>
            </a:xfrm>
            <a:prstGeom prst="ellipse">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a:ea typeface="+mn-ea"/>
                  <a:cs typeface="+mn-cs"/>
                </a:rPr>
                <a:t>Ongoing auditing </a:t>
              </a:r>
              <a:br>
                <a:rPr kumimoji="0" lang="en-US" sz="1400" b="0" i="0" u="none" strike="noStrike" kern="1200" cap="none" spc="0" normalizeH="0" baseline="0" noProof="0">
                  <a:ln>
                    <a:noFill/>
                  </a:ln>
                  <a:solidFill>
                    <a:schemeClr val="tx2"/>
                  </a:solidFill>
                  <a:effectLst/>
                  <a:uLnTx/>
                  <a:uFillTx/>
                  <a:latin typeface="Segoe UI"/>
                  <a:ea typeface="+mn-ea"/>
                  <a:cs typeface="+mn-cs"/>
                </a:rPr>
              </a:br>
              <a:r>
                <a:rPr kumimoji="0" lang="en-US" sz="1400" b="0" i="0" u="none" strike="noStrike" kern="1200" cap="none" spc="0" normalizeH="0" baseline="0" noProof="0">
                  <a:ln>
                    <a:noFill/>
                  </a:ln>
                  <a:solidFill>
                    <a:schemeClr val="tx2"/>
                  </a:solidFill>
                  <a:effectLst/>
                  <a:uLnTx/>
                  <a:uFillTx/>
                  <a:latin typeface="Segoe UI"/>
                  <a:ea typeface="+mn-ea"/>
                  <a:cs typeface="+mn-cs"/>
                </a:rPr>
                <a:t>&amp; reporting</a:t>
              </a:r>
            </a:p>
          </p:txBody>
        </p:sp>
        <p:pic>
          <p:nvPicPr>
            <p:cNvPr id="195" name="Picture 194">
              <a:extLst>
                <a:ext uri="{FF2B5EF4-FFF2-40B4-BE49-F238E27FC236}">
                  <a16:creationId xmlns:a16="http://schemas.microsoft.com/office/drawing/2014/main" id="{E49F62BB-B75B-4BE3-870F-36A04A1EC6F6}"/>
                </a:ext>
              </a:extLst>
            </p:cNvPr>
            <p:cNvPicPr>
              <a:picLocks noChangeAspect="1"/>
            </p:cNvPicPr>
            <p:nvPr/>
          </p:nvPicPr>
          <p:blipFill>
            <a:blip r:embed="rId28"/>
            <a:stretch>
              <a:fillRect/>
            </a:stretch>
          </p:blipFill>
          <p:spPr>
            <a:xfrm>
              <a:off x="5846062" y="5757263"/>
              <a:ext cx="571877" cy="571877"/>
            </a:xfrm>
            <a:prstGeom prst="rect">
              <a:avLst/>
            </a:prstGeom>
          </p:spPr>
        </p:pic>
      </p:grpSp>
      <p:grpSp>
        <p:nvGrpSpPr>
          <p:cNvPr id="5" name="User leaving">
            <a:extLst>
              <a:ext uri="{FF2B5EF4-FFF2-40B4-BE49-F238E27FC236}">
                <a16:creationId xmlns:a16="http://schemas.microsoft.com/office/drawing/2014/main" id="{B333B805-58AD-48E9-8CA7-ECDE19461BA1}"/>
              </a:ext>
            </a:extLst>
          </p:cNvPr>
          <p:cNvGrpSpPr/>
          <p:nvPr/>
        </p:nvGrpSpPr>
        <p:grpSpPr>
          <a:xfrm>
            <a:off x="8975505" y="4294272"/>
            <a:ext cx="2160378" cy="2007436"/>
            <a:chOff x="8975505" y="4294272"/>
            <a:chExt cx="2160378" cy="2007436"/>
          </a:xfrm>
        </p:grpSpPr>
        <p:grpSp>
          <p:nvGrpSpPr>
            <p:cNvPr id="101" name="User leaving" descr="Person with no access">
              <a:extLst>
                <a:ext uri="{FF2B5EF4-FFF2-40B4-BE49-F238E27FC236}">
                  <a16:creationId xmlns:a16="http://schemas.microsoft.com/office/drawing/2014/main" id="{6696B058-4BA7-4651-AFEC-85D6D3043350}"/>
                </a:ext>
              </a:extLst>
            </p:cNvPr>
            <p:cNvGrpSpPr/>
            <p:nvPr/>
          </p:nvGrpSpPr>
          <p:grpSpPr>
            <a:xfrm>
              <a:off x="9681649" y="4955505"/>
              <a:ext cx="1454234" cy="1346203"/>
              <a:chOff x="9820058" y="2773356"/>
              <a:chExt cx="1483394" cy="1373197"/>
            </a:xfrm>
          </p:grpSpPr>
          <p:pic>
            <p:nvPicPr>
              <p:cNvPr id="102" name="Picture 101">
                <a:extLst>
                  <a:ext uri="{FF2B5EF4-FFF2-40B4-BE49-F238E27FC236}">
                    <a16:creationId xmlns:a16="http://schemas.microsoft.com/office/drawing/2014/main" id="{0EC981EF-A5D0-48A2-A1F1-F019E51F03B2}"/>
                  </a:ext>
                </a:extLst>
              </p:cNvPr>
              <p:cNvPicPr>
                <a:picLocks noChangeAspect="1"/>
              </p:cNvPicPr>
              <p:nvPr/>
            </p:nvPicPr>
            <p:blipFill>
              <a:blip r:embed="rId5"/>
              <a:stretch>
                <a:fillRect/>
              </a:stretch>
            </p:blipFill>
            <p:spPr>
              <a:xfrm>
                <a:off x="9820058" y="2773356"/>
                <a:ext cx="950406" cy="950406"/>
              </a:xfrm>
              <a:prstGeom prst="rect">
                <a:avLst/>
              </a:prstGeom>
            </p:spPr>
          </p:pic>
          <p:grpSp>
            <p:nvGrpSpPr>
              <p:cNvPr id="103" name="Group 102">
                <a:extLst>
                  <a:ext uri="{FF2B5EF4-FFF2-40B4-BE49-F238E27FC236}">
                    <a16:creationId xmlns:a16="http://schemas.microsoft.com/office/drawing/2014/main" id="{5C77ED75-629E-4228-B119-469FCBADB83B}"/>
                  </a:ext>
                </a:extLst>
              </p:cNvPr>
              <p:cNvGrpSpPr/>
              <p:nvPr/>
            </p:nvGrpSpPr>
            <p:grpSpPr>
              <a:xfrm>
                <a:off x="10622404" y="3592568"/>
                <a:ext cx="681048" cy="553985"/>
                <a:chOff x="10594215" y="3750982"/>
                <a:chExt cx="538937" cy="438388"/>
              </a:xfrm>
            </p:grpSpPr>
            <p:pic>
              <p:nvPicPr>
                <p:cNvPr id="107" name="Picture 106">
                  <a:extLst>
                    <a:ext uri="{FF2B5EF4-FFF2-40B4-BE49-F238E27FC236}">
                      <a16:creationId xmlns:a16="http://schemas.microsoft.com/office/drawing/2014/main" id="{AD8F4FFF-20D0-47F2-8932-3CA278E73689}"/>
                    </a:ext>
                  </a:extLst>
                </p:cNvPr>
                <p:cNvPicPr>
                  <a:picLocks noChangeAspect="1"/>
                </p:cNvPicPr>
                <p:nvPr/>
              </p:nvPicPr>
              <p:blipFill>
                <a:blip r:embed="rId29"/>
                <a:stretch>
                  <a:fillRect/>
                </a:stretch>
              </p:blipFill>
              <p:spPr>
                <a:xfrm>
                  <a:off x="10694764" y="3750982"/>
                  <a:ext cx="438388" cy="438388"/>
                </a:xfrm>
                <a:prstGeom prst="rect">
                  <a:avLst/>
                </a:prstGeom>
              </p:spPr>
            </p:pic>
            <p:grpSp>
              <p:nvGrpSpPr>
                <p:cNvPr id="108" name="Group 107">
                  <a:extLst>
                    <a:ext uri="{FF2B5EF4-FFF2-40B4-BE49-F238E27FC236}">
                      <a16:creationId xmlns:a16="http://schemas.microsoft.com/office/drawing/2014/main" id="{C84BF6C9-540C-4B66-B746-C9AA209F9BD1}"/>
                    </a:ext>
                  </a:extLst>
                </p:cNvPr>
                <p:cNvGrpSpPr/>
                <p:nvPr/>
              </p:nvGrpSpPr>
              <p:grpSpPr>
                <a:xfrm>
                  <a:off x="10594215" y="3825978"/>
                  <a:ext cx="298111" cy="275582"/>
                  <a:chOff x="10621397" y="3825978"/>
                  <a:chExt cx="298111" cy="275582"/>
                </a:xfrm>
              </p:grpSpPr>
              <p:sp>
                <p:nvSpPr>
                  <p:cNvPr id="109" name="Isosceles Triangle 108">
                    <a:extLst>
                      <a:ext uri="{FF2B5EF4-FFF2-40B4-BE49-F238E27FC236}">
                        <a16:creationId xmlns:a16="http://schemas.microsoft.com/office/drawing/2014/main" id="{E20C01E6-3AB8-4CE7-A15B-164D4C1329EF}"/>
                      </a:ext>
                    </a:extLst>
                  </p:cNvPr>
                  <p:cNvSpPr/>
                  <p:nvPr/>
                </p:nvSpPr>
                <p:spPr bwMode="auto">
                  <a:xfrm rot="5400000" flipH="1">
                    <a:off x="10725359" y="3907411"/>
                    <a:ext cx="275582" cy="112716"/>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Freeform 6">
                    <a:extLst>
                      <a:ext uri="{FF2B5EF4-FFF2-40B4-BE49-F238E27FC236}">
                        <a16:creationId xmlns:a16="http://schemas.microsoft.com/office/drawing/2014/main" id="{A65B0832-21CF-4F2D-A6BE-BB0C6754C10A}"/>
                      </a:ext>
                    </a:extLst>
                  </p:cNvPr>
                  <p:cNvSpPr>
                    <a:spLocks/>
                  </p:cNvSpPr>
                  <p:nvPr/>
                </p:nvSpPr>
                <p:spPr bwMode="auto">
                  <a:xfrm>
                    <a:off x="10621397" y="3848675"/>
                    <a:ext cx="258763" cy="230188"/>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chemeClr val="tx2"/>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grpSp>
          </p:grpSp>
          <p:grpSp>
            <p:nvGrpSpPr>
              <p:cNvPr id="104" name="Group 103">
                <a:extLst>
                  <a:ext uri="{FF2B5EF4-FFF2-40B4-BE49-F238E27FC236}">
                    <a16:creationId xmlns:a16="http://schemas.microsoft.com/office/drawing/2014/main" id="{8CFD542A-C59E-4DA1-B2F7-D2FE27D16234}"/>
                  </a:ext>
                </a:extLst>
              </p:cNvPr>
              <p:cNvGrpSpPr/>
              <p:nvPr/>
            </p:nvGrpSpPr>
            <p:grpSpPr>
              <a:xfrm>
                <a:off x="9837216" y="3431250"/>
                <a:ext cx="370674" cy="370674"/>
                <a:chOff x="10401065" y="1376930"/>
                <a:chExt cx="370674" cy="370674"/>
              </a:xfrm>
            </p:grpSpPr>
            <p:sp>
              <p:nvSpPr>
                <p:cNvPr id="105" name="Oval 104">
                  <a:extLst>
                    <a:ext uri="{FF2B5EF4-FFF2-40B4-BE49-F238E27FC236}">
                      <a16:creationId xmlns:a16="http://schemas.microsoft.com/office/drawing/2014/main" id="{D14CED7C-2884-47E3-A236-04FA0EDE796B}"/>
                    </a:ext>
                  </a:extLst>
                </p:cNvPr>
                <p:cNvSpPr/>
                <p:nvPr/>
              </p:nvSpPr>
              <p:spPr bwMode="auto">
                <a:xfrm>
                  <a:off x="10401065" y="1376930"/>
                  <a:ext cx="370674" cy="37067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6" name="illegal" title="Icon of a circle with a diagonal line through it">
                  <a:extLst>
                    <a:ext uri="{FF2B5EF4-FFF2-40B4-BE49-F238E27FC236}">
                      <a16:creationId xmlns:a16="http://schemas.microsoft.com/office/drawing/2014/main" id="{227C47FB-42E5-4533-868C-89194463A0E3}"/>
                    </a:ext>
                  </a:extLst>
                </p:cNvPr>
                <p:cNvSpPr>
                  <a:spLocks noChangeAspect="1" noEditPoints="1"/>
                </p:cNvSpPr>
                <p:nvPr/>
              </p:nvSpPr>
              <p:spPr bwMode="auto">
                <a:xfrm>
                  <a:off x="10473775" y="1449948"/>
                  <a:ext cx="225252" cy="224636"/>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sp>
          <p:nvSpPr>
            <p:cNvPr id="191" name="TextBox 190">
              <a:extLst>
                <a:ext uri="{FF2B5EF4-FFF2-40B4-BE49-F238E27FC236}">
                  <a16:creationId xmlns:a16="http://schemas.microsoft.com/office/drawing/2014/main" id="{10C17633-8FB3-40BA-9485-84F7696FD984}"/>
                </a:ext>
              </a:extLst>
            </p:cNvPr>
            <p:cNvSpPr txBox="1"/>
            <p:nvPr/>
          </p:nvSpPr>
          <p:spPr>
            <a:xfrm>
              <a:off x="8975505" y="4294272"/>
              <a:ext cx="1289724" cy="1107996"/>
            </a:xfrm>
            <a:prstGeom prst="rect">
              <a:avLst/>
            </a:prstGeom>
            <a:noFill/>
          </p:spPr>
          <p:txBody>
            <a:bodyPr wrap="square" lIns="0" tIns="0" rIns="0" bIns="0" rtlCol="0">
              <a:spAutoFit/>
            </a:bodyPr>
            <a:lstStyle/>
            <a:p>
              <a:pPr marL="0" indent="0">
                <a:buNone/>
              </a:pPr>
              <a:r>
                <a:rPr lang="en-US" sz="1200" dirty="0">
                  <a:latin typeface="+mj-lt"/>
                  <a:cs typeface="Segoe UI"/>
                </a:rPr>
                <a:t>Make sure access rights are removed when user leaves or stops working with Contoso</a:t>
              </a:r>
              <a:endParaRPr lang="en-US" sz="1200" b="1" dirty="0">
                <a:latin typeface="+mj-lt"/>
              </a:endParaRPr>
            </a:p>
          </p:txBody>
        </p:sp>
      </p:grpSp>
      <p:cxnSp>
        <p:nvCxnSpPr>
          <p:cNvPr id="193" name="Connector: Curved 192">
            <a:extLst>
              <a:ext uri="{FF2B5EF4-FFF2-40B4-BE49-F238E27FC236}">
                <a16:creationId xmlns:a16="http://schemas.microsoft.com/office/drawing/2014/main" id="{AC1A21DB-72C5-4549-A370-9EB5D006C105}"/>
              </a:ext>
            </a:extLst>
          </p:cNvPr>
          <p:cNvCxnSpPr>
            <a:cxnSpLocks/>
            <a:endCxn id="102" idx="0"/>
          </p:cNvCxnSpPr>
          <p:nvPr/>
        </p:nvCxnSpPr>
        <p:spPr>
          <a:xfrm rot="5400000">
            <a:off x="9909976" y="4319717"/>
            <a:ext cx="873323" cy="398252"/>
          </a:xfrm>
          <a:prstGeom prst="curvedConnector3">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8" name="Request access">
            <a:extLst>
              <a:ext uri="{FF2B5EF4-FFF2-40B4-BE49-F238E27FC236}">
                <a16:creationId xmlns:a16="http://schemas.microsoft.com/office/drawing/2014/main" id="{4C40EB30-99F9-48DC-B836-A6E7630A0877}"/>
              </a:ext>
            </a:extLst>
          </p:cNvPr>
          <p:cNvGrpSpPr/>
          <p:nvPr/>
        </p:nvGrpSpPr>
        <p:grpSpPr>
          <a:xfrm>
            <a:off x="2746245" y="3742809"/>
            <a:ext cx="3131859" cy="1945927"/>
            <a:chOff x="2746245" y="3742809"/>
            <a:chExt cx="3131859" cy="1945927"/>
          </a:xfrm>
        </p:grpSpPr>
        <p:sp>
          <p:nvSpPr>
            <p:cNvPr id="188" name="TextBox 187">
              <a:extLst>
                <a:ext uri="{FF2B5EF4-FFF2-40B4-BE49-F238E27FC236}">
                  <a16:creationId xmlns:a16="http://schemas.microsoft.com/office/drawing/2014/main" id="{49C8AD39-7AEE-4245-A1A8-A1B3BD7F0A2B}"/>
                </a:ext>
              </a:extLst>
            </p:cNvPr>
            <p:cNvSpPr txBox="1"/>
            <p:nvPr/>
          </p:nvSpPr>
          <p:spPr>
            <a:xfrm>
              <a:off x="2746245" y="3742809"/>
              <a:ext cx="1960570" cy="553998"/>
            </a:xfrm>
            <a:prstGeom prst="rect">
              <a:avLst/>
            </a:prstGeom>
            <a:noFill/>
          </p:spPr>
          <p:txBody>
            <a:bodyPr wrap="square" lIns="0" tIns="0" rIns="0" bIns="0" rtlCol="0">
              <a:spAutoFit/>
            </a:bodyPr>
            <a:lstStyle/>
            <a:p>
              <a:pPr algn="l"/>
              <a:r>
                <a:rPr lang="en-US" sz="1200" dirty="0">
                  <a:latin typeface="+mj-lt"/>
                </a:rPr>
                <a:t>Self-Service access request when additional access is needed</a:t>
              </a:r>
            </a:p>
          </p:txBody>
        </p:sp>
        <p:grpSp>
          <p:nvGrpSpPr>
            <p:cNvPr id="17" name="Group 16">
              <a:extLst>
                <a:ext uri="{FF2B5EF4-FFF2-40B4-BE49-F238E27FC236}">
                  <a16:creationId xmlns:a16="http://schemas.microsoft.com/office/drawing/2014/main" id="{DAC82AFC-E367-496A-97ED-52B80105F25B}"/>
                </a:ext>
              </a:extLst>
            </p:cNvPr>
            <p:cNvGrpSpPr/>
            <p:nvPr/>
          </p:nvGrpSpPr>
          <p:grpSpPr>
            <a:xfrm>
              <a:off x="3735099" y="4348068"/>
              <a:ext cx="2143005" cy="1340668"/>
              <a:chOff x="3520685" y="4114800"/>
              <a:chExt cx="2143005" cy="1340668"/>
            </a:xfrm>
          </p:grpSpPr>
          <p:pic>
            <p:nvPicPr>
              <p:cNvPr id="116" name="Picture 115">
                <a:extLst>
                  <a:ext uri="{FF2B5EF4-FFF2-40B4-BE49-F238E27FC236}">
                    <a16:creationId xmlns:a16="http://schemas.microsoft.com/office/drawing/2014/main" id="{92CD809A-7585-4AC0-B83E-56983CB9C701}"/>
                  </a:ext>
                </a:extLst>
              </p:cNvPr>
              <p:cNvPicPr>
                <a:picLocks noChangeAspect="1"/>
              </p:cNvPicPr>
              <p:nvPr/>
            </p:nvPicPr>
            <p:blipFill>
              <a:blip r:embed="rId30" cstate="hqprint">
                <a:extLst>
                  <a:ext uri="{28A0092B-C50C-407E-A947-70E740481C1C}">
                    <a14:useLocalDpi xmlns:a14="http://schemas.microsoft.com/office/drawing/2010/main" val="0"/>
                  </a:ext>
                </a:extLst>
              </a:blip>
              <a:stretch>
                <a:fillRect/>
              </a:stretch>
            </p:blipFill>
            <p:spPr>
              <a:xfrm>
                <a:off x="4814326" y="4244529"/>
                <a:ext cx="770800" cy="256004"/>
              </a:xfrm>
              <a:prstGeom prst="rect">
                <a:avLst/>
              </a:prstGeom>
            </p:spPr>
          </p:pic>
          <p:grpSp>
            <p:nvGrpSpPr>
              <p:cNvPr id="117" name="Group 116">
                <a:extLst>
                  <a:ext uri="{FF2B5EF4-FFF2-40B4-BE49-F238E27FC236}">
                    <a16:creationId xmlns:a16="http://schemas.microsoft.com/office/drawing/2014/main" id="{3243F8E0-A73B-48AC-8EF7-E0F89B199B2C}"/>
                  </a:ext>
                </a:extLst>
              </p:cNvPr>
              <p:cNvGrpSpPr/>
              <p:nvPr/>
            </p:nvGrpSpPr>
            <p:grpSpPr>
              <a:xfrm>
                <a:off x="4831819" y="4635676"/>
                <a:ext cx="461120" cy="236554"/>
                <a:chOff x="10788478" y="2276711"/>
                <a:chExt cx="452150" cy="227837"/>
              </a:xfrm>
            </p:grpSpPr>
            <p:sp>
              <p:nvSpPr>
                <p:cNvPr id="125" name="Freeform 299">
                  <a:extLst>
                    <a:ext uri="{FF2B5EF4-FFF2-40B4-BE49-F238E27FC236}">
                      <a16:creationId xmlns:a16="http://schemas.microsoft.com/office/drawing/2014/main" id="{E592ACB0-9D8C-4A78-9798-B113349980A6}"/>
                    </a:ext>
                  </a:extLst>
                </p:cNvPr>
                <p:cNvSpPr/>
                <p:nvPr/>
              </p:nvSpPr>
              <p:spPr bwMode="auto">
                <a:xfrm>
                  <a:off x="10788478" y="2289155"/>
                  <a:ext cx="374248" cy="197582"/>
                </a:xfrm>
                <a:custGeom>
                  <a:avLst/>
                  <a:gdLst>
                    <a:gd name="connsiteX0" fmla="*/ 0 w 374248"/>
                    <a:gd name="connsiteY0" fmla="*/ 0 h 197582"/>
                    <a:gd name="connsiteX1" fmla="*/ 374248 w 374248"/>
                    <a:gd name="connsiteY1" fmla="*/ 0 h 197582"/>
                    <a:gd name="connsiteX2" fmla="*/ 374248 w 374248"/>
                    <a:gd name="connsiteY2" fmla="*/ 56976 h 197582"/>
                    <a:gd name="connsiteX3" fmla="*/ 233820 w 374248"/>
                    <a:gd name="connsiteY3" fmla="*/ 197582 h 197582"/>
                    <a:gd name="connsiteX4" fmla="*/ 0 w 374248"/>
                    <a:gd name="connsiteY4" fmla="*/ 197582 h 197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248" h="197582">
                      <a:moveTo>
                        <a:pt x="0" y="0"/>
                      </a:moveTo>
                      <a:lnTo>
                        <a:pt x="374248" y="0"/>
                      </a:lnTo>
                      <a:lnTo>
                        <a:pt x="374248" y="56976"/>
                      </a:lnTo>
                      <a:lnTo>
                        <a:pt x="233820" y="197582"/>
                      </a:lnTo>
                      <a:lnTo>
                        <a:pt x="0" y="197582"/>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6" name="Picture 125">
                  <a:extLst>
                    <a:ext uri="{FF2B5EF4-FFF2-40B4-BE49-F238E27FC236}">
                      <a16:creationId xmlns:a16="http://schemas.microsoft.com/office/drawing/2014/main" id="{5C4048D2-67F4-4363-A0FA-E7E2ACB882A4}"/>
                    </a:ext>
                  </a:extLst>
                </p:cNvPr>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88739" y="2276711"/>
                  <a:ext cx="451889" cy="227837"/>
                </a:xfrm>
                <a:prstGeom prst="rect">
                  <a:avLst/>
                </a:prstGeom>
              </p:spPr>
            </p:pic>
          </p:grpSp>
          <p:pic>
            <p:nvPicPr>
              <p:cNvPr id="118" name="Picture 117">
                <a:extLst>
                  <a:ext uri="{FF2B5EF4-FFF2-40B4-BE49-F238E27FC236}">
                    <a16:creationId xmlns:a16="http://schemas.microsoft.com/office/drawing/2014/main" id="{27CC0ADA-A968-4B53-B8B0-FBC59A50C485}"/>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653187" y="5113529"/>
                <a:ext cx="709677" cy="193469"/>
              </a:xfrm>
              <a:prstGeom prst="rect">
                <a:avLst/>
              </a:prstGeom>
            </p:spPr>
          </p:pic>
          <p:pic>
            <p:nvPicPr>
              <p:cNvPr id="119" name="Picture 118">
                <a:extLst>
                  <a:ext uri="{FF2B5EF4-FFF2-40B4-BE49-F238E27FC236}">
                    <a16:creationId xmlns:a16="http://schemas.microsoft.com/office/drawing/2014/main" id="{10372AD8-39D0-4D25-8E33-633B0DB1E94A}"/>
                  </a:ext>
                </a:extLst>
              </p:cNvPr>
              <p:cNvPicPr>
                <a:picLocks noChangeAspect="1"/>
              </p:cNvPicPr>
              <p:nvPr/>
            </p:nvPicPr>
            <p:blipFill>
              <a:blip r:embed="rId33" cstate="hqprint">
                <a:extLst>
                  <a:ext uri="{28A0092B-C50C-407E-A947-70E740481C1C}">
                    <a14:useLocalDpi xmlns:a14="http://schemas.microsoft.com/office/drawing/2010/main" val="0"/>
                  </a:ext>
                </a:extLst>
              </a:blip>
              <a:stretch>
                <a:fillRect/>
              </a:stretch>
            </p:blipFill>
            <p:spPr>
              <a:xfrm>
                <a:off x="4769937" y="4992824"/>
                <a:ext cx="611752" cy="142101"/>
              </a:xfrm>
              <a:prstGeom prst="rect">
                <a:avLst/>
              </a:prstGeom>
              <a:noFill/>
            </p:spPr>
          </p:pic>
          <p:sp>
            <p:nvSpPr>
              <p:cNvPr id="121" name="Rectangle: Rounded Corners 120">
                <a:extLst>
                  <a:ext uri="{FF2B5EF4-FFF2-40B4-BE49-F238E27FC236}">
                    <a16:creationId xmlns:a16="http://schemas.microsoft.com/office/drawing/2014/main" id="{DCE4C307-32CB-4A67-9724-A58535A353D1}"/>
                  </a:ext>
                </a:extLst>
              </p:cNvPr>
              <p:cNvSpPr/>
              <p:nvPr/>
            </p:nvSpPr>
            <p:spPr bwMode="auto">
              <a:xfrm>
                <a:off x="3520685" y="4114800"/>
                <a:ext cx="2143005" cy="1340668"/>
              </a:xfrm>
              <a:prstGeom prst="round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122" name="Picture 4" descr="Zoom Video Conferencing - Shining Waters">
                <a:extLst>
                  <a:ext uri="{FF2B5EF4-FFF2-40B4-BE49-F238E27FC236}">
                    <a16:creationId xmlns:a16="http://schemas.microsoft.com/office/drawing/2014/main" id="{F4BBACEB-6879-46B1-A49B-239DD8F4CE6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38893" y="5092114"/>
                <a:ext cx="355866" cy="355867"/>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6" descr="Icon request: facebook-workplace · Issue #10185 · FortAwesome/Font-Awesome  · GitHub">
                <a:extLst>
                  <a:ext uri="{FF2B5EF4-FFF2-40B4-BE49-F238E27FC236}">
                    <a16:creationId xmlns:a16="http://schemas.microsoft.com/office/drawing/2014/main" id="{793B4EEB-D0D9-4065-9C2A-FBC985E4A46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13013" y="4571017"/>
                <a:ext cx="280579" cy="298536"/>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a:extLst>
                  <a:ext uri="{FF2B5EF4-FFF2-40B4-BE49-F238E27FC236}">
                    <a16:creationId xmlns:a16="http://schemas.microsoft.com/office/drawing/2014/main" id="{1AAC2782-3B4F-46F5-ADC8-D1D1CB050B36}"/>
                  </a:ext>
                  <a:ext uri="{C183D7F6-B498-43B3-948B-1728B52AA6E4}">
                    <adec:decorative xmlns:adec="http://schemas.microsoft.com/office/drawing/2017/decorative" val="1"/>
                  </a:ext>
                </a:extLst>
              </p:cNvPr>
              <p:cNvPicPr>
                <a:picLocks noChangeAspect="1"/>
              </p:cNvPicPr>
              <p:nvPr/>
            </p:nvPicPr>
            <p:blipFill rotWithShape="1">
              <a:blip r:embed="rId34"/>
              <a:srcRect l="17702" t="36300" r="14211" b="39506"/>
              <a:stretch/>
            </p:blipFill>
            <p:spPr>
              <a:xfrm>
                <a:off x="4507293" y="5213671"/>
                <a:ext cx="525288" cy="186653"/>
              </a:xfrm>
              <a:prstGeom prst="rect">
                <a:avLst/>
              </a:prstGeom>
            </p:spPr>
          </p:pic>
          <p:grpSp>
            <p:nvGrpSpPr>
              <p:cNvPr id="196" name="Group 195">
                <a:extLst>
                  <a:ext uri="{FF2B5EF4-FFF2-40B4-BE49-F238E27FC236}">
                    <a16:creationId xmlns:a16="http://schemas.microsoft.com/office/drawing/2014/main" id="{DAB2ADDC-0EEC-4667-9D6B-C056C390A62D}"/>
                  </a:ext>
                </a:extLst>
              </p:cNvPr>
              <p:cNvGrpSpPr/>
              <p:nvPr/>
            </p:nvGrpSpPr>
            <p:grpSpPr>
              <a:xfrm>
                <a:off x="3559543" y="4192019"/>
                <a:ext cx="1261695" cy="836746"/>
                <a:chOff x="4756640" y="4241601"/>
                <a:chExt cx="1475932" cy="1017698"/>
              </a:xfrm>
            </p:grpSpPr>
            <p:sp>
              <p:nvSpPr>
                <p:cNvPr id="197" name="Freeform 5">
                  <a:extLst>
                    <a:ext uri="{FF2B5EF4-FFF2-40B4-BE49-F238E27FC236}">
                      <a16:creationId xmlns:a16="http://schemas.microsoft.com/office/drawing/2014/main" id="{69D1ECE4-3577-4B0F-85B8-678EEA655810}"/>
                    </a:ext>
                  </a:extLst>
                </p:cNvPr>
                <p:cNvSpPr>
                  <a:spLocks noChangeAspect="1" noEditPoints="1"/>
                </p:cNvSpPr>
                <p:nvPr/>
              </p:nvSpPr>
              <p:spPr bwMode="black">
                <a:xfrm>
                  <a:off x="4932926" y="4300181"/>
                  <a:ext cx="1034259" cy="232824"/>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83B01"/>
                </a:solidFill>
                <a:ln>
                  <a:no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a:ln>
                      <a:noFill/>
                    </a:ln>
                    <a:solidFill>
                      <a:srgbClr val="505050"/>
                    </a:solidFill>
                    <a:effectLst/>
                    <a:uLnTx/>
                    <a:uFillTx/>
                    <a:latin typeface="Segoe UI"/>
                    <a:ea typeface="+mn-ea"/>
                    <a:cs typeface="+mn-cs"/>
                  </a:endParaRPr>
                </a:p>
              </p:txBody>
            </p:sp>
            <p:grpSp>
              <p:nvGrpSpPr>
                <p:cNvPr id="198" name="Group 197">
                  <a:extLst>
                    <a:ext uri="{FF2B5EF4-FFF2-40B4-BE49-F238E27FC236}">
                      <a16:creationId xmlns:a16="http://schemas.microsoft.com/office/drawing/2014/main" id="{B00F1F84-802C-465C-96A2-DC2C20C8A16C}"/>
                    </a:ext>
                  </a:extLst>
                </p:cNvPr>
                <p:cNvGrpSpPr/>
                <p:nvPr/>
              </p:nvGrpSpPr>
              <p:grpSpPr>
                <a:xfrm>
                  <a:off x="4756640" y="4458537"/>
                  <a:ext cx="817685" cy="696416"/>
                  <a:chOff x="3037743" y="598714"/>
                  <a:chExt cx="817685" cy="696416"/>
                </a:xfrm>
              </p:grpSpPr>
              <p:pic>
                <p:nvPicPr>
                  <p:cNvPr id="203" name="Picture 202" descr="Icon&#10;&#10;Description automatically generated">
                    <a:extLst>
                      <a:ext uri="{FF2B5EF4-FFF2-40B4-BE49-F238E27FC236}">
                        <a16:creationId xmlns:a16="http://schemas.microsoft.com/office/drawing/2014/main" id="{BCCEB84B-EEA7-463E-B30D-C103CE141BCD}"/>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071676" y="598714"/>
                    <a:ext cx="609600" cy="609600"/>
                  </a:xfrm>
                  <a:prstGeom prst="rect">
                    <a:avLst/>
                  </a:prstGeom>
                </p:spPr>
              </p:pic>
              <p:sp>
                <p:nvSpPr>
                  <p:cNvPr id="204" name="TextBox 203">
                    <a:extLst>
                      <a:ext uri="{FF2B5EF4-FFF2-40B4-BE49-F238E27FC236}">
                        <a16:creationId xmlns:a16="http://schemas.microsoft.com/office/drawing/2014/main" id="{8B72D9A5-AFFC-4731-93E6-5CF675EE078F}"/>
                      </a:ext>
                    </a:extLst>
                  </p:cNvPr>
                  <p:cNvSpPr txBox="1"/>
                  <p:nvPr/>
                </p:nvSpPr>
                <p:spPr>
                  <a:xfrm>
                    <a:off x="3037743" y="1033095"/>
                    <a:ext cx="817685" cy="262035"/>
                  </a:xfrm>
                  <a:prstGeom prst="rect">
                    <a:avLst/>
                  </a:prstGeom>
                  <a:noFill/>
                </p:spPr>
                <p:txBody>
                  <a:bodyPr wrap="square" rtlCol="0">
                    <a:spAutoFit/>
                  </a:bodyPr>
                  <a:lstStyle/>
                  <a:p>
                    <a:r>
                      <a:rPr lang="en-US" sz="800" dirty="0"/>
                      <a:t>Teams sites</a:t>
                    </a:r>
                    <a:endParaRPr lang="en-NL" sz="800" dirty="0"/>
                  </a:p>
                </p:txBody>
              </p:sp>
            </p:grpSp>
            <p:grpSp>
              <p:nvGrpSpPr>
                <p:cNvPr id="199" name="Group 198">
                  <a:extLst>
                    <a:ext uri="{FF2B5EF4-FFF2-40B4-BE49-F238E27FC236}">
                      <a16:creationId xmlns:a16="http://schemas.microsoft.com/office/drawing/2014/main" id="{64EEA8E5-4B0B-4CBE-99DC-B7017F774351}"/>
                    </a:ext>
                  </a:extLst>
                </p:cNvPr>
                <p:cNvGrpSpPr/>
                <p:nvPr/>
              </p:nvGrpSpPr>
              <p:grpSpPr>
                <a:xfrm>
                  <a:off x="5414887" y="4458537"/>
                  <a:ext cx="817685" cy="800762"/>
                  <a:chOff x="5985153" y="2209800"/>
                  <a:chExt cx="817685" cy="800762"/>
                </a:xfrm>
              </p:grpSpPr>
              <p:pic>
                <p:nvPicPr>
                  <p:cNvPr id="201" name="Picture 200" descr="Logo&#10;&#10;Description automatically generated">
                    <a:extLst>
                      <a:ext uri="{FF2B5EF4-FFF2-40B4-BE49-F238E27FC236}">
                        <a16:creationId xmlns:a16="http://schemas.microsoft.com/office/drawing/2014/main" id="{AE49CFD3-40BE-47C9-8DB3-9E7DE25A66B5}"/>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089196" y="2209800"/>
                    <a:ext cx="609600" cy="609600"/>
                  </a:xfrm>
                  <a:prstGeom prst="rect">
                    <a:avLst/>
                  </a:prstGeom>
                </p:spPr>
              </p:pic>
              <p:sp>
                <p:nvSpPr>
                  <p:cNvPr id="202" name="TextBox 201">
                    <a:extLst>
                      <a:ext uri="{FF2B5EF4-FFF2-40B4-BE49-F238E27FC236}">
                        <a16:creationId xmlns:a16="http://schemas.microsoft.com/office/drawing/2014/main" id="{90854480-E370-4534-9EFE-B8D73832A966}"/>
                      </a:ext>
                    </a:extLst>
                  </p:cNvPr>
                  <p:cNvSpPr txBox="1"/>
                  <p:nvPr/>
                </p:nvSpPr>
                <p:spPr>
                  <a:xfrm>
                    <a:off x="5985153" y="2636226"/>
                    <a:ext cx="817685" cy="374336"/>
                  </a:xfrm>
                  <a:prstGeom prst="rect">
                    <a:avLst/>
                  </a:prstGeom>
                  <a:noFill/>
                </p:spPr>
                <p:txBody>
                  <a:bodyPr wrap="square" rtlCol="0">
                    <a:spAutoFit/>
                  </a:bodyPr>
                  <a:lstStyle/>
                  <a:p>
                    <a:pPr algn="ctr"/>
                    <a:r>
                      <a:rPr lang="en-US" sz="700" dirty="0"/>
                      <a:t>SharePoint Libraries</a:t>
                    </a:r>
                    <a:endParaRPr lang="en-NL" sz="700" dirty="0"/>
                  </a:p>
                </p:txBody>
              </p:sp>
            </p:grpSp>
            <p:sp>
              <p:nvSpPr>
                <p:cNvPr id="200" name="Rectangle: Rounded Corners 199">
                  <a:extLst>
                    <a:ext uri="{FF2B5EF4-FFF2-40B4-BE49-F238E27FC236}">
                      <a16:creationId xmlns:a16="http://schemas.microsoft.com/office/drawing/2014/main" id="{40E29278-AB21-42FD-8412-2EFF17E6A0A5}"/>
                    </a:ext>
                  </a:extLst>
                </p:cNvPr>
                <p:cNvSpPr/>
                <p:nvPr/>
              </p:nvSpPr>
              <p:spPr>
                <a:xfrm>
                  <a:off x="4790573" y="4241601"/>
                  <a:ext cx="1337957" cy="1011803"/>
                </a:xfrm>
                <a:prstGeom prst="round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grpSp>
      <p:sp>
        <p:nvSpPr>
          <p:cNvPr id="3" name="Rectangle 2">
            <a:extLst>
              <a:ext uri="{FF2B5EF4-FFF2-40B4-BE49-F238E27FC236}">
                <a16:creationId xmlns:a16="http://schemas.microsoft.com/office/drawing/2014/main" id="{C80DF167-513B-4E97-A0C6-3A3FE5815C6F}"/>
              </a:ext>
            </a:extLst>
          </p:cNvPr>
          <p:cNvSpPr/>
          <p:nvPr/>
        </p:nvSpPr>
        <p:spPr bwMode="auto">
          <a:xfrm>
            <a:off x="1573101" y="1289967"/>
            <a:ext cx="1047433" cy="1558210"/>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51EFBE58-3779-4CFD-A62C-0BACFDA23764}"/>
              </a:ext>
            </a:extLst>
          </p:cNvPr>
          <p:cNvSpPr/>
          <p:nvPr/>
        </p:nvSpPr>
        <p:spPr bwMode="auto">
          <a:xfrm>
            <a:off x="2619871" y="1197142"/>
            <a:ext cx="9572129" cy="5660858"/>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BB096FD-7141-4093-AB62-05B47D6697EA}"/>
              </a:ext>
            </a:extLst>
          </p:cNvPr>
          <p:cNvSpPr/>
          <p:nvPr/>
        </p:nvSpPr>
        <p:spPr bwMode="auto">
          <a:xfrm>
            <a:off x="33051" y="4780386"/>
            <a:ext cx="2592209" cy="2057413"/>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6929805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6D9A6-4F73-4744-A13F-03B38A92D5DE}"/>
              </a:ext>
            </a:extLst>
          </p:cNvPr>
          <p:cNvSpPr>
            <a:spLocks noGrp="1"/>
          </p:cNvSpPr>
          <p:nvPr>
            <p:ph type="title"/>
          </p:nvPr>
        </p:nvSpPr>
        <p:spPr>
          <a:xfrm>
            <a:off x="588263" y="175333"/>
            <a:ext cx="11018520" cy="923330"/>
          </a:xfrm>
        </p:spPr>
        <p:txBody>
          <a:bodyPr/>
          <a:lstStyle/>
          <a:p>
            <a:r>
              <a:rPr lang="en-US"/>
              <a:t>Onboard any user</a:t>
            </a:r>
            <a:br>
              <a:rPr lang="en-US"/>
            </a:br>
            <a:r>
              <a:rPr lang="en-US" sz="2400">
                <a:solidFill>
                  <a:schemeClr val="tx2"/>
                </a:solidFill>
              </a:rPr>
              <a:t>Inbound provisioning</a:t>
            </a:r>
            <a:endParaRPr lang="en-US">
              <a:solidFill>
                <a:schemeClr val="tx2"/>
              </a:solidFill>
            </a:endParaRPr>
          </a:p>
        </p:txBody>
      </p:sp>
      <p:sp>
        <p:nvSpPr>
          <p:cNvPr id="3" name="Rectangle 2">
            <a:extLst>
              <a:ext uri="{FF2B5EF4-FFF2-40B4-BE49-F238E27FC236}">
                <a16:creationId xmlns:a16="http://schemas.microsoft.com/office/drawing/2014/main" id="{29777D35-DC79-479A-B7A2-3E7738E438CA}"/>
              </a:ext>
              <a:ext uri="{C183D7F6-B498-43B3-948B-1728B52AA6E4}">
                <adec:decorative xmlns:adec="http://schemas.microsoft.com/office/drawing/2017/decorative" val="1"/>
              </a:ext>
            </a:extLst>
          </p:cNvPr>
          <p:cNvSpPr/>
          <p:nvPr/>
        </p:nvSpPr>
        <p:spPr bwMode="auto">
          <a:xfrm rot="5400000">
            <a:off x="1903440" y="4545636"/>
            <a:ext cx="333777" cy="2040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915BE917-3604-4629-B619-0CDFBF911A85}"/>
              </a:ext>
              <a:ext uri="{C183D7F6-B498-43B3-948B-1728B52AA6E4}">
                <adec:decorative xmlns:adec="http://schemas.microsoft.com/office/drawing/2017/decorative" val="1"/>
              </a:ext>
            </a:extLst>
          </p:cNvPr>
          <p:cNvSpPr/>
          <p:nvPr/>
        </p:nvSpPr>
        <p:spPr bwMode="auto">
          <a:xfrm>
            <a:off x="3075053" y="3064178"/>
            <a:ext cx="333777" cy="2264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B45467D7-4939-4D6D-86E8-01243B18B80A}"/>
              </a:ext>
              <a:ext uri="{C183D7F6-B498-43B3-948B-1728B52AA6E4}">
                <adec:decorative xmlns:adec="http://schemas.microsoft.com/office/drawing/2017/decorative" val="1"/>
              </a:ext>
            </a:extLst>
          </p:cNvPr>
          <p:cNvCxnSpPr>
            <a:cxnSpLocks/>
          </p:cNvCxnSpPr>
          <p:nvPr/>
        </p:nvCxnSpPr>
        <p:spPr>
          <a:xfrm>
            <a:off x="6982453" y="3589169"/>
            <a:ext cx="0" cy="365760"/>
          </a:xfrm>
          <a:prstGeom prst="line">
            <a:avLst/>
          </a:prstGeom>
          <a:noFill/>
          <a:ln w="15875" cap="rnd" cmpd="sng" algn="ctr">
            <a:solidFill>
              <a:srgbClr val="F2F2F2">
                <a:lumMod val="90000"/>
              </a:srgbClr>
            </a:solidFill>
            <a:prstDash val="solid"/>
            <a:headEnd type="none"/>
            <a:tailEnd type="arrow" w="med" len="sm"/>
          </a:ln>
          <a:effectLst/>
        </p:spPr>
      </p:cxnSp>
      <p:cxnSp>
        <p:nvCxnSpPr>
          <p:cNvPr id="6" name="Straight Connector 5">
            <a:extLst>
              <a:ext uri="{FF2B5EF4-FFF2-40B4-BE49-F238E27FC236}">
                <a16:creationId xmlns:a16="http://schemas.microsoft.com/office/drawing/2014/main" id="{3D8833D1-971F-4308-998B-F6984E4575A3}"/>
              </a:ext>
              <a:ext uri="{C183D7F6-B498-43B3-948B-1728B52AA6E4}">
                <adec:decorative xmlns:adec="http://schemas.microsoft.com/office/drawing/2017/decorative" val="1"/>
              </a:ext>
            </a:extLst>
          </p:cNvPr>
          <p:cNvCxnSpPr>
            <a:cxnSpLocks/>
          </p:cNvCxnSpPr>
          <p:nvPr/>
        </p:nvCxnSpPr>
        <p:spPr>
          <a:xfrm>
            <a:off x="9958701" y="3589169"/>
            <a:ext cx="0" cy="365760"/>
          </a:xfrm>
          <a:prstGeom prst="line">
            <a:avLst/>
          </a:prstGeom>
          <a:noFill/>
          <a:ln w="15875" cap="rnd" cmpd="sng" algn="ctr">
            <a:solidFill>
              <a:srgbClr val="F2F2F2">
                <a:lumMod val="90000"/>
              </a:srgbClr>
            </a:solidFill>
            <a:prstDash val="solid"/>
            <a:headEnd type="none"/>
            <a:tailEnd type="arrow" w="med" len="sm"/>
          </a:ln>
          <a:effectLst/>
        </p:spPr>
      </p:cxnSp>
      <p:sp>
        <p:nvSpPr>
          <p:cNvPr id="7" name="Arc 6">
            <a:extLst>
              <a:ext uri="{FF2B5EF4-FFF2-40B4-BE49-F238E27FC236}">
                <a16:creationId xmlns:a16="http://schemas.microsoft.com/office/drawing/2014/main" id="{040FC418-2750-4B2C-80F9-33A6B4AEE8BD}"/>
              </a:ext>
              <a:ext uri="{C183D7F6-B498-43B3-948B-1728B52AA6E4}">
                <adec:decorative xmlns:adec="http://schemas.microsoft.com/office/drawing/2017/decorative" val="1"/>
              </a:ext>
            </a:extLst>
          </p:cNvPr>
          <p:cNvSpPr/>
          <p:nvPr/>
        </p:nvSpPr>
        <p:spPr>
          <a:xfrm>
            <a:off x="8855827" y="4364152"/>
            <a:ext cx="1096749" cy="1096749"/>
          </a:xfrm>
          <a:prstGeom prst="arc">
            <a:avLst>
              <a:gd name="adj1" fmla="val 21484747"/>
              <a:gd name="adj2" fmla="val 3226241"/>
            </a:avLst>
          </a:prstGeom>
          <a:noFill/>
          <a:ln w="15875" cap="rnd" cmpd="sng" algn="ctr">
            <a:solidFill>
              <a:srgbClr val="F2F2F2">
                <a:lumMod val="90000"/>
              </a:srgbClr>
            </a:solidFill>
            <a:prstDash val="solid"/>
            <a:headEnd type="none"/>
            <a:tailEnd type="arrow" w="med" len="sm"/>
          </a:ln>
          <a:effectLst/>
        </p:spPr>
        <p:txBody>
          <a:bodyPr rtlCol="0" anchor="ctr"/>
          <a:lstStyle/>
          <a:p>
            <a:pPr marL="0" marR="0" lvl="0" indent="0" algn="ctr"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 name="Arc 7">
            <a:extLst>
              <a:ext uri="{FF2B5EF4-FFF2-40B4-BE49-F238E27FC236}">
                <a16:creationId xmlns:a16="http://schemas.microsoft.com/office/drawing/2014/main" id="{63150983-6F70-4A44-B2E1-26FAD46AA093}"/>
              </a:ext>
              <a:ext uri="{C183D7F6-B498-43B3-948B-1728B52AA6E4}">
                <adec:decorative xmlns:adec="http://schemas.microsoft.com/office/drawing/2017/decorative" val="1"/>
              </a:ext>
            </a:extLst>
          </p:cNvPr>
          <p:cNvSpPr/>
          <p:nvPr/>
        </p:nvSpPr>
        <p:spPr>
          <a:xfrm rot="18279488" flipV="1">
            <a:off x="6970588" y="4364152"/>
            <a:ext cx="1096749" cy="1096749"/>
          </a:xfrm>
          <a:prstGeom prst="arc">
            <a:avLst>
              <a:gd name="adj1" fmla="val 7293995"/>
              <a:gd name="adj2" fmla="val 10820873"/>
            </a:avLst>
          </a:prstGeom>
          <a:noFill/>
          <a:ln w="15875" cap="rnd" cmpd="sng" algn="ctr">
            <a:solidFill>
              <a:srgbClr val="F2F2F2">
                <a:lumMod val="90000"/>
              </a:srgbClr>
            </a:solidFill>
            <a:prstDash val="solid"/>
            <a:headEnd type="none"/>
            <a:tailEnd type="arrow" w="med" len="sm"/>
          </a:ln>
          <a:effectLst/>
        </p:spPr>
        <p:txBody>
          <a:bodyPr rtlCol="0" anchor="ctr"/>
          <a:lstStyle/>
          <a:p>
            <a:pPr marL="0" marR="0" lvl="0" indent="0" algn="ctr"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cxnSp>
        <p:nvCxnSpPr>
          <p:cNvPr id="9" name="Straight Connector 8">
            <a:extLst>
              <a:ext uri="{FF2B5EF4-FFF2-40B4-BE49-F238E27FC236}">
                <a16:creationId xmlns:a16="http://schemas.microsoft.com/office/drawing/2014/main" id="{76430969-BFE6-4BF1-B3E2-23E6764AC56D}"/>
              </a:ext>
              <a:ext uri="{C183D7F6-B498-43B3-948B-1728B52AA6E4}">
                <adec:decorative xmlns:adec="http://schemas.microsoft.com/office/drawing/2017/decorative" val="1"/>
              </a:ext>
            </a:extLst>
          </p:cNvPr>
          <p:cNvCxnSpPr>
            <a:cxnSpLocks/>
          </p:cNvCxnSpPr>
          <p:nvPr/>
        </p:nvCxnSpPr>
        <p:spPr>
          <a:xfrm>
            <a:off x="2269873" y="2994711"/>
            <a:ext cx="807899" cy="0"/>
          </a:xfrm>
          <a:prstGeom prst="line">
            <a:avLst/>
          </a:prstGeom>
          <a:noFill/>
          <a:ln w="15875" cap="rnd" cmpd="sng" algn="ctr">
            <a:solidFill>
              <a:srgbClr val="F2F2F2">
                <a:lumMod val="90000"/>
              </a:srgbClr>
            </a:solidFill>
            <a:prstDash val="solid"/>
            <a:headEnd type="none"/>
            <a:tailEnd type="arrow" w="med" len="sm"/>
          </a:ln>
          <a:effectLst/>
        </p:spPr>
      </p:cxnSp>
      <p:cxnSp>
        <p:nvCxnSpPr>
          <p:cNvPr id="10" name="Connector: Elbow 9">
            <a:extLst>
              <a:ext uri="{FF2B5EF4-FFF2-40B4-BE49-F238E27FC236}">
                <a16:creationId xmlns:a16="http://schemas.microsoft.com/office/drawing/2014/main" id="{78A14E40-2404-443A-ADB7-31C6EE5B1CE5}"/>
              </a:ext>
              <a:ext uri="{C183D7F6-B498-43B3-948B-1728B52AA6E4}">
                <adec:decorative xmlns:adec="http://schemas.microsoft.com/office/drawing/2017/decorative" val="1"/>
              </a:ext>
            </a:extLst>
          </p:cNvPr>
          <p:cNvCxnSpPr>
            <a:cxnSpLocks/>
          </p:cNvCxnSpPr>
          <p:nvPr/>
        </p:nvCxnSpPr>
        <p:spPr>
          <a:xfrm>
            <a:off x="5447698" y="2970487"/>
            <a:ext cx="4513529" cy="619596"/>
          </a:xfrm>
          <a:prstGeom prst="bentConnector3">
            <a:avLst>
              <a:gd name="adj1" fmla="val 13451"/>
            </a:avLst>
          </a:prstGeom>
          <a:noFill/>
          <a:ln w="15875" cap="rnd" cmpd="sng" algn="ctr">
            <a:solidFill>
              <a:srgbClr val="F2F2F2">
                <a:lumMod val="90000"/>
              </a:srgbClr>
            </a:solidFill>
            <a:prstDash val="solid"/>
            <a:headEnd type="none"/>
            <a:tailEnd type="none" w="med" len="med"/>
          </a:ln>
          <a:effectLst/>
        </p:spPr>
      </p:cxnSp>
      <p:cxnSp>
        <p:nvCxnSpPr>
          <p:cNvPr id="11" name="Connector: Elbow 10">
            <a:extLst>
              <a:ext uri="{FF2B5EF4-FFF2-40B4-BE49-F238E27FC236}">
                <a16:creationId xmlns:a16="http://schemas.microsoft.com/office/drawing/2014/main" id="{E07840F8-59A7-4E67-8965-AC2D9D76A4AB}"/>
              </a:ext>
              <a:ext uri="{C183D7F6-B498-43B3-948B-1728B52AA6E4}">
                <adec:decorative xmlns:adec="http://schemas.microsoft.com/office/drawing/2017/decorative" val="1"/>
              </a:ext>
            </a:extLst>
          </p:cNvPr>
          <p:cNvCxnSpPr>
            <a:cxnSpLocks/>
          </p:cNvCxnSpPr>
          <p:nvPr/>
        </p:nvCxnSpPr>
        <p:spPr>
          <a:xfrm flipV="1">
            <a:off x="5469805" y="2341540"/>
            <a:ext cx="1348263" cy="628949"/>
          </a:xfrm>
          <a:prstGeom prst="bentConnector3">
            <a:avLst>
              <a:gd name="adj1" fmla="val 43272"/>
            </a:avLst>
          </a:prstGeom>
          <a:noFill/>
          <a:ln w="15875" cap="rnd" cmpd="sng" algn="ctr">
            <a:solidFill>
              <a:srgbClr val="F2F2F2">
                <a:lumMod val="90000"/>
              </a:srgbClr>
            </a:solidFill>
            <a:prstDash val="solid"/>
            <a:headEnd type="none"/>
            <a:tailEnd type="arrow" w="med" len="sm"/>
          </a:ln>
          <a:effectLst/>
        </p:spPr>
      </p:cxnSp>
      <p:sp>
        <p:nvSpPr>
          <p:cNvPr id="12" name="Rectangle 11">
            <a:extLst>
              <a:ext uri="{FF2B5EF4-FFF2-40B4-BE49-F238E27FC236}">
                <a16:creationId xmlns:a16="http://schemas.microsoft.com/office/drawing/2014/main" id="{26B97256-D224-4F65-BF6D-BA7654AE4527}"/>
              </a:ext>
              <a:ext uri="{C183D7F6-B498-43B3-948B-1728B52AA6E4}">
                <adec:decorative xmlns:adec="http://schemas.microsoft.com/office/drawing/2017/decorative" val="1"/>
              </a:ext>
            </a:extLst>
          </p:cNvPr>
          <p:cNvSpPr/>
          <p:nvPr/>
        </p:nvSpPr>
        <p:spPr bwMode="auto">
          <a:xfrm>
            <a:off x="8420686" y="4008097"/>
            <a:ext cx="3081081" cy="975360"/>
          </a:xfrm>
          <a:prstGeom prst="rect">
            <a:avLst/>
          </a:prstGeom>
          <a:solidFill>
            <a:srgbClr val="FFFFFF"/>
          </a:solidFill>
          <a:ln w="19050" cap="flat" cmpd="sng" algn="ctr">
            <a:solidFill>
              <a:schemeClr val="bg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Rectangle 12">
            <a:extLst>
              <a:ext uri="{FF2B5EF4-FFF2-40B4-BE49-F238E27FC236}">
                <a16:creationId xmlns:a16="http://schemas.microsoft.com/office/drawing/2014/main" id="{D385B9A6-0F33-4FB2-9651-932AFC7A5B03}"/>
              </a:ext>
              <a:ext uri="{C183D7F6-B498-43B3-948B-1728B52AA6E4}">
                <adec:decorative xmlns:adec="http://schemas.microsoft.com/office/drawing/2017/decorative" val="1"/>
              </a:ext>
            </a:extLst>
          </p:cNvPr>
          <p:cNvSpPr/>
          <p:nvPr/>
        </p:nvSpPr>
        <p:spPr bwMode="auto">
          <a:xfrm>
            <a:off x="6014707" y="4008097"/>
            <a:ext cx="1935495" cy="975360"/>
          </a:xfrm>
          <a:prstGeom prst="rect">
            <a:avLst/>
          </a:prstGeom>
          <a:solidFill>
            <a:srgbClr val="FFFFFF"/>
          </a:solidFill>
          <a:ln w="19050" cap="flat" cmpd="sng" algn="ctr">
            <a:solidFill>
              <a:schemeClr val="bg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45246B42-E9AD-4F5D-B011-4089C53129B6}"/>
              </a:ext>
            </a:extLst>
          </p:cNvPr>
          <p:cNvSpPr txBox="1"/>
          <p:nvPr/>
        </p:nvSpPr>
        <p:spPr>
          <a:xfrm>
            <a:off x="786189" y="3238841"/>
            <a:ext cx="1178145" cy="246221"/>
          </a:xfrm>
          <a:prstGeom prst="rect">
            <a:avLst/>
          </a:prstGeom>
          <a:noFill/>
        </p:spPr>
        <p:txBody>
          <a:bodyPr wrap="square" lIns="0" tIns="0" rIns="0" bIns="0" rtlCol="0">
            <a:sp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Segoe UI Semilight" panose="020B0402040204020203" pitchFamily="34" charset="0"/>
              </a:rPr>
              <a:t>HR systems</a:t>
            </a:r>
          </a:p>
        </p:txBody>
      </p:sp>
      <p:sp>
        <p:nvSpPr>
          <p:cNvPr id="15" name="TextBox 14">
            <a:extLst>
              <a:ext uri="{FF2B5EF4-FFF2-40B4-BE49-F238E27FC236}">
                <a16:creationId xmlns:a16="http://schemas.microsoft.com/office/drawing/2014/main" id="{B1F7A866-04B1-4465-B1F7-6CCC08B95F22}"/>
              </a:ext>
            </a:extLst>
          </p:cNvPr>
          <p:cNvSpPr txBox="1"/>
          <p:nvPr/>
        </p:nvSpPr>
        <p:spPr>
          <a:xfrm>
            <a:off x="997165" y="5719674"/>
            <a:ext cx="1414271" cy="492443"/>
          </a:xfrm>
          <a:prstGeom prst="rect">
            <a:avLst/>
          </a:prstGeom>
          <a:noFill/>
        </p:spPr>
        <p:txBody>
          <a:bodyPr wrap="square" lIns="0" tIns="0" rIns="0" bIns="0" rtlCol="0">
            <a:sp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Segoe UI Semilight" panose="020B0402040204020203" pitchFamily="34" charset="0"/>
              </a:rPr>
              <a:t>External identities</a:t>
            </a:r>
          </a:p>
        </p:txBody>
      </p:sp>
      <p:sp>
        <p:nvSpPr>
          <p:cNvPr id="16" name="TextBox 15">
            <a:extLst>
              <a:ext uri="{FF2B5EF4-FFF2-40B4-BE49-F238E27FC236}">
                <a16:creationId xmlns:a16="http://schemas.microsoft.com/office/drawing/2014/main" id="{93ECDEC5-41AA-4437-91D6-17CBDCCDF7D9}"/>
              </a:ext>
            </a:extLst>
          </p:cNvPr>
          <p:cNvSpPr txBox="1"/>
          <p:nvPr/>
        </p:nvSpPr>
        <p:spPr>
          <a:xfrm>
            <a:off x="2992795" y="3206183"/>
            <a:ext cx="1591119" cy="246221"/>
          </a:xfrm>
          <a:prstGeom prst="rect">
            <a:avLst/>
          </a:prstGeom>
          <a:noFill/>
        </p:spPr>
        <p:txBody>
          <a:bodyPr wrap="square" lIns="0" tIns="0" rIns="0" bIns="0" rtlCol="0">
            <a:sp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Segoe UI Semilight" panose="020B0402040204020203" pitchFamily="34" charset="0"/>
              </a:rPr>
              <a:t>Azure AD</a:t>
            </a:r>
          </a:p>
        </p:txBody>
      </p:sp>
      <p:sp>
        <p:nvSpPr>
          <p:cNvPr id="17" name="Text">
            <a:extLst>
              <a:ext uri="{FF2B5EF4-FFF2-40B4-BE49-F238E27FC236}">
                <a16:creationId xmlns:a16="http://schemas.microsoft.com/office/drawing/2014/main" id="{BA947CC4-AB4A-472B-B3F8-A341670302A0}"/>
              </a:ext>
            </a:extLst>
          </p:cNvPr>
          <p:cNvSpPr/>
          <p:nvPr/>
        </p:nvSpPr>
        <p:spPr bwMode="auto">
          <a:xfrm>
            <a:off x="3020896" y="5744297"/>
            <a:ext cx="1668699" cy="221599"/>
          </a:xfrm>
          <a:prstGeom prst="rect">
            <a:avLst/>
          </a:prstGeom>
          <a:noFill/>
          <a:ln w="10795" cap="flat" cmpd="sng" algn="ctr">
            <a:noFill/>
            <a:prstDash val="solid"/>
            <a:headEnd type="none" w="med" len="med"/>
            <a:tailEnd type="none" w="med" len="med"/>
          </a:ln>
          <a:effectLst/>
        </p:spPr>
        <p:txBody>
          <a:bodyPr wrap="square" lIns="0" tIns="0" rIns="0" bIns="0">
            <a:spAutoFit/>
          </a:bodyPr>
          <a:lstStyle/>
          <a:p>
            <a:pPr marL="0" marR="0" lvl="0" indent="0" algn="ctr" defTabSz="914344"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Segoe UI Semilight" panose="020B0402040204020203" pitchFamily="34" charset="0"/>
              </a:rPr>
              <a:t>Active Directory</a:t>
            </a:r>
          </a:p>
        </p:txBody>
      </p:sp>
      <p:sp>
        <p:nvSpPr>
          <p:cNvPr id="18" name="TextBox 17">
            <a:extLst>
              <a:ext uri="{FF2B5EF4-FFF2-40B4-BE49-F238E27FC236}">
                <a16:creationId xmlns:a16="http://schemas.microsoft.com/office/drawing/2014/main" id="{81A488E8-E0EA-4667-BED0-25F1A073973B}"/>
              </a:ext>
            </a:extLst>
          </p:cNvPr>
          <p:cNvSpPr txBox="1"/>
          <p:nvPr/>
        </p:nvSpPr>
        <p:spPr>
          <a:xfrm>
            <a:off x="5307250" y="2801993"/>
            <a:ext cx="1697181" cy="361999"/>
          </a:xfrm>
          <a:prstGeom prst="rect">
            <a:avLst/>
          </a:prstGeom>
          <a:solidFill>
            <a:srgbClr val="FFFFFF"/>
          </a:solidFill>
        </p:spPr>
        <p:txBody>
          <a:bodyPr wrap="square" lIns="0" tIns="0" rIns="0" bIns="0" rtlCol="0" anchor="ctr">
            <a:no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600" i="1" u="none" strike="noStrike" kern="0" cap="none" spc="0" normalizeH="0" baseline="0" noProof="0">
                <a:ln>
                  <a:noFill/>
                </a:ln>
                <a:gradFill>
                  <a:gsLst>
                    <a:gs pos="2917">
                      <a:srgbClr val="000000"/>
                    </a:gs>
                    <a:gs pos="100000">
                      <a:srgbClr val="000000"/>
                    </a:gs>
                  </a:gsLst>
                  <a:lin ang="5400000" scaled="0"/>
                </a:gradFill>
                <a:effectLst/>
                <a:uLnTx/>
                <a:uFillTx/>
                <a:ea typeface="+mn-ea"/>
                <a:cs typeface="Segoe UI Semilight" panose="020B0402040204020203" pitchFamily="34" charset="0"/>
              </a:rPr>
              <a:t>Single sign-on and provisioning</a:t>
            </a:r>
          </a:p>
        </p:txBody>
      </p:sp>
      <p:sp>
        <p:nvSpPr>
          <p:cNvPr id="19" name="TextBox 18">
            <a:extLst>
              <a:ext uri="{FF2B5EF4-FFF2-40B4-BE49-F238E27FC236}">
                <a16:creationId xmlns:a16="http://schemas.microsoft.com/office/drawing/2014/main" id="{A5C016C6-ABDF-41DA-8645-54C7E2B32928}"/>
              </a:ext>
            </a:extLst>
          </p:cNvPr>
          <p:cNvSpPr txBox="1"/>
          <p:nvPr/>
        </p:nvSpPr>
        <p:spPr>
          <a:xfrm>
            <a:off x="7599144" y="1336946"/>
            <a:ext cx="1328720" cy="535803"/>
          </a:xfrm>
          <a:prstGeom prst="rect">
            <a:avLst/>
          </a:prstGeom>
          <a:noFill/>
        </p:spPr>
        <p:txBody>
          <a:bodyPr wrap="square"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l" defTabSz="914136"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2917">
                      <a:srgbClr val="000000"/>
                    </a:gs>
                    <a:gs pos="100000">
                      <a:srgbClr val="000000"/>
                    </a:gs>
                  </a:gsLst>
                  <a:lin ang="5400000" scaled="0"/>
                </a:gradFill>
                <a:effectLst/>
                <a:uLnTx/>
                <a:uFillTx/>
                <a:latin typeface="Segoe UI Semibold"/>
                <a:ea typeface="ＭＳ Ｐゴシック"/>
                <a:cs typeface="Segoe UI"/>
              </a:rPr>
              <a:t>SaaS apps</a:t>
            </a:r>
          </a:p>
        </p:txBody>
      </p:sp>
      <p:sp>
        <p:nvSpPr>
          <p:cNvPr id="20" name="TextBox 19">
            <a:extLst>
              <a:ext uri="{FF2B5EF4-FFF2-40B4-BE49-F238E27FC236}">
                <a16:creationId xmlns:a16="http://schemas.microsoft.com/office/drawing/2014/main" id="{8F2F425C-BD84-4953-80B4-95F8BEA0EE1A}"/>
              </a:ext>
            </a:extLst>
          </p:cNvPr>
          <p:cNvSpPr txBox="1"/>
          <p:nvPr/>
        </p:nvSpPr>
        <p:spPr>
          <a:xfrm>
            <a:off x="9574178" y="1311115"/>
            <a:ext cx="2343792" cy="535803"/>
          </a:xfrm>
          <a:prstGeom prst="rect">
            <a:avLst/>
          </a:prstGeom>
          <a:noFill/>
        </p:spPr>
        <p:txBody>
          <a:bodyPr wrap="square"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l" defTabSz="914136"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000000"/>
                    </a:gs>
                    <a:gs pos="100000">
                      <a:srgbClr val="000000"/>
                    </a:gs>
                  </a:gsLst>
                  <a:lin ang="0" scaled="0"/>
                </a:gradFill>
                <a:effectLst/>
                <a:uLnTx/>
                <a:uFillTx/>
                <a:latin typeface="Segoe UI Semibold"/>
                <a:ea typeface="ＭＳ Ｐゴシック"/>
                <a:cs typeface="Segoe UI"/>
              </a:rPr>
              <a:t>Cloud-hosted apps</a:t>
            </a:r>
          </a:p>
        </p:txBody>
      </p:sp>
      <p:sp>
        <p:nvSpPr>
          <p:cNvPr id="21" name="Rectangle 20">
            <a:extLst>
              <a:ext uri="{FF2B5EF4-FFF2-40B4-BE49-F238E27FC236}">
                <a16:creationId xmlns:a16="http://schemas.microsoft.com/office/drawing/2014/main" id="{B6FC22F6-AEE1-46E4-871C-916798859D18}"/>
              </a:ext>
            </a:extLst>
          </p:cNvPr>
          <p:cNvSpPr/>
          <p:nvPr/>
        </p:nvSpPr>
        <p:spPr>
          <a:xfrm>
            <a:off x="6454363" y="4163381"/>
            <a:ext cx="1056183" cy="664797"/>
          </a:xfrm>
          <a:prstGeom prst="rect">
            <a:avLst/>
          </a:prstGeom>
          <a:noFill/>
        </p:spPr>
        <p:txBody>
          <a:bodyPr wrap="square" lIns="0" tIns="0" rIns="0" bIns="0" rtlCol="0" anchor="ctr">
            <a:spAutoFit/>
          </a:bodyPr>
          <a:lstStyle/>
          <a:p>
            <a:pPr marL="0" marR="0" lvl="0" indent="0" algn="ctr" defTabSz="914344"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Azure AD</a:t>
            </a:r>
            <a:br>
              <a:rPr kumimoji="0" lang="en-US" sz="12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2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App Proxy and </a:t>
            </a:r>
          </a:p>
          <a:p>
            <a:pPr marL="0" marR="0" lvl="0" indent="0" algn="ctr" defTabSz="914344" rtl="0" eaLnBrk="1" fontAlgn="auto" latinLnBrk="0" hangingPunct="1">
              <a:lnSpc>
                <a:spcPct val="90000"/>
              </a:lnSpc>
              <a:spcBef>
                <a:spcPts val="0"/>
              </a:spcBef>
              <a:spcAft>
                <a:spcPts val="0"/>
              </a:spcAft>
              <a:buClrTx/>
              <a:buSzTx/>
              <a:buFontTx/>
              <a:buNone/>
              <a:tabLst/>
              <a:defRPr/>
            </a:pPr>
            <a:r>
              <a:rPr lang="en-US" sz="1200" kern="0">
                <a:gradFill>
                  <a:gsLst>
                    <a:gs pos="2917">
                      <a:srgbClr val="000000"/>
                    </a:gs>
                    <a:gs pos="100000">
                      <a:srgbClr val="000000"/>
                    </a:gs>
                  </a:gsLst>
                  <a:lin ang="5400000" scaled="0"/>
                </a:gradFill>
                <a:latin typeface="Segoe UI Semibold"/>
              </a:rPr>
              <a:t>Provisioning agents</a:t>
            </a:r>
            <a:endParaRPr kumimoji="0" lang="en-US" sz="12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endParaRPr>
          </a:p>
        </p:txBody>
      </p:sp>
      <p:sp>
        <p:nvSpPr>
          <p:cNvPr id="22" name="TextBox 21" descr="App delivery controllers &amp; networks&#10;">
            <a:extLst>
              <a:ext uri="{FF2B5EF4-FFF2-40B4-BE49-F238E27FC236}">
                <a16:creationId xmlns:a16="http://schemas.microsoft.com/office/drawing/2014/main" id="{AC1F3C3F-4CF3-41D4-9DFE-EEE58BA9D5BC}"/>
              </a:ext>
            </a:extLst>
          </p:cNvPr>
          <p:cNvSpPr txBox="1"/>
          <p:nvPr/>
        </p:nvSpPr>
        <p:spPr>
          <a:xfrm>
            <a:off x="8605733" y="4181102"/>
            <a:ext cx="2710987" cy="166199"/>
          </a:xfrm>
          <a:prstGeom prst="rect">
            <a:avLst/>
          </a:prstGeom>
          <a:noFill/>
        </p:spPr>
        <p:txBody>
          <a:bodyPr wrap="square" lIns="0" tIns="0" rIns="0" bIns="0" rtlCol="0" anchor="ctr">
            <a:spAutoFit/>
          </a:bodyPr>
          <a:lstStyle/>
          <a:p>
            <a:pPr marL="0" marR="0" lvl="0" indent="0" algn="ctr" defTabSz="914344"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App delivery controllers &amp; networks</a:t>
            </a:r>
          </a:p>
        </p:txBody>
      </p:sp>
      <p:sp>
        <p:nvSpPr>
          <p:cNvPr id="23" name="Text">
            <a:extLst>
              <a:ext uri="{FF2B5EF4-FFF2-40B4-BE49-F238E27FC236}">
                <a16:creationId xmlns:a16="http://schemas.microsoft.com/office/drawing/2014/main" id="{345ECF04-6E51-43C5-8430-C87FDA0E79E3}"/>
              </a:ext>
            </a:extLst>
          </p:cNvPr>
          <p:cNvSpPr/>
          <p:nvPr/>
        </p:nvSpPr>
        <p:spPr bwMode="auto">
          <a:xfrm>
            <a:off x="6231647" y="5957135"/>
            <a:ext cx="4483740" cy="2215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p>
            <a:pPr marL="0" marR="0" lvl="0" indent="0" algn="ctr" defTabSz="671846"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Segoe UI Semilight" panose="020B0402040204020203" pitchFamily="34" charset="0"/>
              </a:rPr>
              <a:t>On-premises applications</a:t>
            </a:r>
          </a:p>
        </p:txBody>
      </p:sp>
      <p:pic>
        <p:nvPicPr>
          <p:cNvPr id="24" name="Picture 2">
            <a:extLst>
              <a:ext uri="{FF2B5EF4-FFF2-40B4-BE49-F238E27FC236}">
                <a16:creationId xmlns:a16="http://schemas.microsoft.com/office/drawing/2014/main" id="{7D6691BC-3442-41ED-8290-17D7D06F26D0}"/>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58253" y="1922238"/>
            <a:ext cx="544751" cy="544751"/>
          </a:xfrm>
          <a:prstGeom prst="rect">
            <a:avLst/>
          </a:prstGeom>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D1F324CE-F5F9-4B46-9C45-4CE1CE5CFA23}"/>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62190" y="5499678"/>
            <a:ext cx="548335" cy="362983"/>
          </a:xfrm>
          <a:prstGeom prst="rect">
            <a:avLst/>
          </a:prstGeom>
        </p:spPr>
      </p:pic>
      <p:pic>
        <p:nvPicPr>
          <p:cNvPr id="26" name="Picture 25">
            <a:extLst>
              <a:ext uri="{FF2B5EF4-FFF2-40B4-BE49-F238E27FC236}">
                <a16:creationId xmlns:a16="http://schemas.microsoft.com/office/drawing/2014/main" id="{3F9C752B-8FBE-483C-80D9-E8591833864E}"/>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15579" y="5011126"/>
            <a:ext cx="879333" cy="582095"/>
          </a:xfrm>
          <a:prstGeom prst="rect">
            <a:avLst/>
          </a:prstGeom>
        </p:spPr>
      </p:pic>
      <p:cxnSp>
        <p:nvCxnSpPr>
          <p:cNvPr id="27" name="Straight Arrow Connector 26">
            <a:extLst>
              <a:ext uri="{FF2B5EF4-FFF2-40B4-BE49-F238E27FC236}">
                <a16:creationId xmlns:a16="http://schemas.microsoft.com/office/drawing/2014/main" id="{32DD5295-8B29-41C1-84EF-8C1D390382DB}"/>
              </a:ext>
              <a:ext uri="{C183D7F6-B498-43B3-948B-1728B52AA6E4}">
                <adec:decorative xmlns:adec="http://schemas.microsoft.com/office/drawing/2017/decorative" val="1"/>
              </a:ext>
            </a:extLst>
          </p:cNvPr>
          <p:cNvCxnSpPr>
            <a:cxnSpLocks/>
          </p:cNvCxnSpPr>
          <p:nvPr/>
        </p:nvCxnSpPr>
        <p:spPr>
          <a:xfrm flipV="1">
            <a:off x="3823396" y="3686333"/>
            <a:ext cx="0" cy="1007505"/>
          </a:xfrm>
          <a:prstGeom prst="straightConnector1">
            <a:avLst/>
          </a:prstGeom>
          <a:noFill/>
          <a:ln w="15875" cap="rnd" cmpd="sng" algn="ctr">
            <a:solidFill>
              <a:srgbClr val="F2F2F2">
                <a:lumMod val="90000"/>
              </a:srgbClr>
            </a:solidFill>
            <a:prstDash val="solid"/>
            <a:headEnd type="arrow" w="med" len="sm"/>
            <a:tailEnd type="arrow" w="med" len="sm"/>
          </a:ln>
          <a:effectLst/>
        </p:spPr>
      </p:cxnSp>
      <p:sp useBgFill="1">
        <p:nvSpPr>
          <p:cNvPr id="28" name="Oval 27">
            <a:extLst>
              <a:ext uri="{FF2B5EF4-FFF2-40B4-BE49-F238E27FC236}">
                <a16:creationId xmlns:a16="http://schemas.microsoft.com/office/drawing/2014/main" id="{EBAE3798-D40B-4E38-AD44-75373CC8636F}"/>
              </a:ext>
              <a:ext uri="{C183D7F6-B498-43B3-948B-1728B52AA6E4}">
                <adec:decorative xmlns:adec="http://schemas.microsoft.com/office/drawing/2017/decorative" val="1"/>
              </a:ext>
            </a:extLst>
          </p:cNvPr>
          <p:cNvSpPr/>
          <p:nvPr/>
        </p:nvSpPr>
        <p:spPr bwMode="auto">
          <a:xfrm rot="2187612">
            <a:off x="3636008" y="3962397"/>
            <a:ext cx="374776" cy="426467"/>
          </a:xfrm>
          <a:prstGeom prst="ellipse">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9" name="Graphic 28">
            <a:extLst>
              <a:ext uri="{FF2B5EF4-FFF2-40B4-BE49-F238E27FC236}">
                <a16:creationId xmlns:a16="http://schemas.microsoft.com/office/drawing/2014/main" id="{AD457E7B-CAAB-494C-9419-C2480283D447}"/>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57525" y="2084954"/>
            <a:ext cx="1061660" cy="1061660"/>
          </a:xfrm>
          <a:prstGeom prst="rect">
            <a:avLst/>
          </a:prstGeom>
        </p:spPr>
      </p:pic>
      <p:pic>
        <p:nvPicPr>
          <p:cNvPr id="30" name="Picture 29">
            <a:extLst>
              <a:ext uri="{FF2B5EF4-FFF2-40B4-BE49-F238E27FC236}">
                <a16:creationId xmlns:a16="http://schemas.microsoft.com/office/drawing/2014/main" id="{7D8C7517-B1AB-4B0A-B1F2-DE3B7DC80DB8}"/>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27541" y="2430995"/>
            <a:ext cx="601184" cy="366619"/>
          </a:xfrm>
          <a:prstGeom prst="rect">
            <a:avLst/>
          </a:prstGeom>
        </p:spPr>
      </p:pic>
      <p:cxnSp>
        <p:nvCxnSpPr>
          <p:cNvPr id="31" name="Straight Connector 30">
            <a:extLst>
              <a:ext uri="{FF2B5EF4-FFF2-40B4-BE49-F238E27FC236}">
                <a16:creationId xmlns:a16="http://schemas.microsoft.com/office/drawing/2014/main" id="{75420253-70F2-4319-AC89-5BC326E5B9BD}"/>
              </a:ext>
              <a:ext uri="{C183D7F6-B498-43B3-948B-1728B52AA6E4}">
                <adec:decorative xmlns:adec="http://schemas.microsoft.com/office/drawing/2017/decorative" val="1"/>
              </a:ext>
            </a:extLst>
          </p:cNvPr>
          <p:cNvCxnSpPr>
            <a:cxnSpLocks/>
          </p:cNvCxnSpPr>
          <p:nvPr/>
        </p:nvCxnSpPr>
        <p:spPr>
          <a:xfrm>
            <a:off x="4562308" y="2990304"/>
            <a:ext cx="699411" cy="0"/>
          </a:xfrm>
          <a:prstGeom prst="line">
            <a:avLst/>
          </a:prstGeom>
          <a:noFill/>
          <a:ln w="15875" cap="rnd" cmpd="sng" algn="ctr">
            <a:solidFill>
              <a:srgbClr val="F2F2F2">
                <a:lumMod val="90000"/>
              </a:srgbClr>
            </a:solidFill>
            <a:prstDash val="solid"/>
            <a:headEnd type="none"/>
            <a:tailEnd type="arrow" w="med" len="sm"/>
          </a:ln>
          <a:effectLst/>
        </p:spPr>
      </p:cxnSp>
      <p:grpSp>
        <p:nvGrpSpPr>
          <p:cNvPr id="32" name="Group 31">
            <a:extLst>
              <a:ext uri="{FF2B5EF4-FFF2-40B4-BE49-F238E27FC236}">
                <a16:creationId xmlns:a16="http://schemas.microsoft.com/office/drawing/2014/main" id="{67612A77-5110-4B60-9095-C7EDD40EA4E0}"/>
              </a:ext>
              <a:ext uri="{C183D7F6-B498-43B3-948B-1728B52AA6E4}">
                <adec:decorative xmlns:adec="http://schemas.microsoft.com/office/drawing/2017/decorative" val="1"/>
              </a:ext>
            </a:extLst>
          </p:cNvPr>
          <p:cNvGrpSpPr/>
          <p:nvPr/>
        </p:nvGrpSpPr>
        <p:grpSpPr>
          <a:xfrm>
            <a:off x="486871" y="4952795"/>
            <a:ext cx="576072" cy="576072"/>
            <a:chOff x="365153" y="3714596"/>
            <a:chExt cx="432054" cy="432054"/>
          </a:xfrm>
        </p:grpSpPr>
        <p:sp>
          <p:nvSpPr>
            <p:cNvPr id="33" name="Oval 32">
              <a:extLst>
                <a:ext uri="{FF2B5EF4-FFF2-40B4-BE49-F238E27FC236}">
                  <a16:creationId xmlns:a16="http://schemas.microsoft.com/office/drawing/2014/main" id="{DCA2C783-3D4F-44A9-B41D-31E29F6CA1B6}"/>
                </a:ext>
              </a:extLst>
            </p:cNvPr>
            <p:cNvSpPr/>
            <p:nvPr/>
          </p:nvSpPr>
          <p:spPr bwMode="auto">
            <a:xfrm>
              <a:off x="365153" y="3714596"/>
              <a:ext cx="432054" cy="432054"/>
            </a:xfrm>
            <a:prstGeom prst="ellipse">
              <a:avLst/>
            </a:prstGeom>
            <a:solidFill>
              <a:srgbClr val="FFFFFF"/>
            </a:solidFill>
            <a:ln w="10795" cap="flat" cmpd="sng" algn="ctr">
              <a:noFill/>
              <a:prstDash val="solid"/>
              <a:headEnd type="none" w="med" len="med"/>
              <a:tailEnd type="none" w="med" len="med"/>
            </a:ln>
            <a:effectLst>
              <a:outerShdw blurRad="152400" dist="38100" dir="2700000" algn="ctr" rotWithShape="0">
                <a:prstClr val="black">
                  <a:alpha val="19000"/>
                </a:prstClr>
              </a:outerShdw>
            </a:effectLst>
          </p:spPr>
          <p:txBody>
            <a:bodyPr vert="horz" wrap="square" lIns="134464" tIns="134464" rIns="134464" bIns="46616" numCol="1" rtlCol="0" anchor="t" anchorCtr="0" compatLnSpc="1">
              <a:prstTxWarp prst="textNoShape">
                <a:avLst/>
              </a:prstTxWarp>
            </a:bodyPr>
            <a:lstStyle/>
            <a:p>
              <a:pPr marL="0" marR="0" lvl="0" indent="0" algn="l" defTabSz="914136"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endParaRPr>
            </a:p>
          </p:txBody>
        </p:sp>
        <p:pic>
          <p:nvPicPr>
            <p:cNvPr id="34" name="Graphic 33">
              <a:extLst>
                <a:ext uri="{FF2B5EF4-FFF2-40B4-BE49-F238E27FC236}">
                  <a16:creationId xmlns:a16="http://schemas.microsoft.com/office/drawing/2014/main" id="{673C9F63-37BD-4C13-AF7F-37D0C067C3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887" y="3801076"/>
              <a:ext cx="252587" cy="259095"/>
            </a:xfrm>
            <a:prstGeom prst="rect">
              <a:avLst/>
            </a:prstGeom>
          </p:spPr>
        </p:pic>
      </p:grpSp>
      <p:grpSp>
        <p:nvGrpSpPr>
          <p:cNvPr id="35" name="Group 34">
            <a:extLst>
              <a:ext uri="{FF2B5EF4-FFF2-40B4-BE49-F238E27FC236}">
                <a16:creationId xmlns:a16="http://schemas.microsoft.com/office/drawing/2014/main" id="{1A8EC432-C54D-4365-B6C1-CCF893C17DEC}"/>
              </a:ext>
              <a:ext uri="{C183D7F6-B498-43B3-948B-1728B52AA6E4}">
                <adec:decorative xmlns:adec="http://schemas.microsoft.com/office/drawing/2017/decorative" val="1"/>
              </a:ext>
            </a:extLst>
          </p:cNvPr>
          <p:cNvGrpSpPr/>
          <p:nvPr/>
        </p:nvGrpSpPr>
        <p:grpSpPr>
          <a:xfrm>
            <a:off x="1099313" y="4952795"/>
            <a:ext cx="576072" cy="576072"/>
            <a:chOff x="824485" y="3714596"/>
            <a:chExt cx="432054" cy="432054"/>
          </a:xfrm>
        </p:grpSpPr>
        <p:sp>
          <p:nvSpPr>
            <p:cNvPr id="36" name="Oval 35">
              <a:extLst>
                <a:ext uri="{FF2B5EF4-FFF2-40B4-BE49-F238E27FC236}">
                  <a16:creationId xmlns:a16="http://schemas.microsoft.com/office/drawing/2014/main" id="{ABB19D17-4658-4EB6-B700-A2F56BC51CD2}"/>
                </a:ext>
              </a:extLst>
            </p:cNvPr>
            <p:cNvSpPr/>
            <p:nvPr/>
          </p:nvSpPr>
          <p:spPr bwMode="auto">
            <a:xfrm>
              <a:off x="824485" y="3714596"/>
              <a:ext cx="432054" cy="432054"/>
            </a:xfrm>
            <a:prstGeom prst="ellipse">
              <a:avLst/>
            </a:prstGeom>
            <a:solidFill>
              <a:srgbClr val="FFFFFF"/>
            </a:solidFill>
            <a:ln w="10795" cap="flat" cmpd="sng" algn="ctr">
              <a:noFill/>
              <a:prstDash val="solid"/>
              <a:headEnd type="none" w="med" len="med"/>
              <a:tailEnd type="none" w="med" len="med"/>
            </a:ln>
            <a:effectLst>
              <a:outerShdw blurRad="152400" dist="38100" dir="2700000" algn="ctr" rotWithShape="0">
                <a:prstClr val="black">
                  <a:alpha val="19000"/>
                </a:prstClr>
              </a:outerShdw>
            </a:effectLst>
          </p:spPr>
          <p:txBody>
            <a:bodyPr vert="horz" wrap="square" lIns="134464" tIns="134464" rIns="134464" bIns="46616" numCol="1" rtlCol="0" anchor="t" anchorCtr="0" compatLnSpc="1">
              <a:prstTxWarp prst="textNoShape">
                <a:avLst/>
              </a:prstTxWarp>
            </a:bodyPr>
            <a:lstStyle/>
            <a:p>
              <a:pPr marL="0" marR="0" lvl="0" indent="0" algn="l" defTabSz="914136"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err="1">
                <a:ln w="3175">
                  <a:noFill/>
                </a:ln>
                <a:gradFill>
                  <a:gsLst>
                    <a:gs pos="0">
                      <a:srgbClr val="282828"/>
                    </a:gs>
                    <a:gs pos="100000">
                      <a:srgbClr val="282828"/>
                    </a:gs>
                  </a:gsLst>
                  <a:lin ang="0" scaled="0"/>
                </a:gradFill>
                <a:effectLst/>
                <a:uLnTx/>
                <a:uFillTx/>
                <a:latin typeface="Segoe UI Semibold"/>
                <a:ea typeface="ＭＳ Ｐゴシック"/>
                <a:cs typeface="Segoe UI"/>
              </a:endParaRPr>
            </a:p>
          </p:txBody>
        </p:sp>
        <p:pic>
          <p:nvPicPr>
            <p:cNvPr id="37" name="Picture 36">
              <a:extLst>
                <a:ext uri="{FF2B5EF4-FFF2-40B4-BE49-F238E27FC236}">
                  <a16:creationId xmlns:a16="http://schemas.microsoft.com/office/drawing/2014/main" id="{7613C1C0-8C99-41EB-8BE6-FDEBFDC1782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86333" y="3776443"/>
              <a:ext cx="308359" cy="308360"/>
            </a:xfrm>
            <a:prstGeom prst="rect">
              <a:avLst/>
            </a:prstGeom>
          </p:spPr>
        </p:pic>
      </p:grpSp>
      <p:pic>
        <p:nvPicPr>
          <p:cNvPr id="38" name="Picture 37">
            <a:extLst>
              <a:ext uri="{FF2B5EF4-FFF2-40B4-BE49-F238E27FC236}">
                <a16:creationId xmlns:a16="http://schemas.microsoft.com/office/drawing/2014/main" id="{4D716BB3-99B5-4FE0-B65D-D2F36131AEFF}"/>
              </a:ext>
              <a:ext uri="{C183D7F6-B498-43B3-948B-1728B52AA6E4}">
                <adec:decorative xmlns:adec="http://schemas.microsoft.com/office/drawing/2017/decorative" val="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9659891" y="4409980"/>
            <a:ext cx="602671" cy="25302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9A9E7E7D-9954-45C8-831E-697ADEE2CB27}"/>
              </a:ext>
              <a:ext uri="{C183D7F6-B498-43B3-948B-1728B52AA6E4}">
                <adec:decorative xmlns:adec="http://schemas.microsoft.com/office/drawing/2017/decorative" val="1"/>
              </a:ext>
            </a:extLst>
          </p:cNvPr>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a:ext>
            </a:extLst>
          </a:blip>
          <a:srcRect/>
          <a:stretch/>
        </p:blipFill>
        <p:spPr>
          <a:xfrm>
            <a:off x="8699071" y="4438193"/>
            <a:ext cx="505484" cy="190568"/>
          </a:xfrm>
          <a:prstGeom prst="rect">
            <a:avLst/>
          </a:prstGeom>
        </p:spPr>
      </p:pic>
      <p:pic>
        <p:nvPicPr>
          <p:cNvPr id="40" name="Graphic 39">
            <a:extLst>
              <a:ext uri="{FF2B5EF4-FFF2-40B4-BE49-F238E27FC236}">
                <a16:creationId xmlns:a16="http://schemas.microsoft.com/office/drawing/2014/main" id="{F78FB381-D37C-424D-9CA7-5C7259A652AC}"/>
              </a:ext>
              <a:ext uri="{C183D7F6-B498-43B3-948B-1728B52AA6E4}">
                <adec:decorative xmlns:adec="http://schemas.microsoft.com/office/drawing/2017/decorative" val="1"/>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915741" y="4391933"/>
            <a:ext cx="283089" cy="283089"/>
          </a:xfrm>
          <a:prstGeom prst="rect">
            <a:avLst/>
          </a:prstGeom>
        </p:spPr>
      </p:pic>
      <p:sp>
        <p:nvSpPr>
          <p:cNvPr id="41" name="Freeform 13">
            <a:extLst>
              <a:ext uri="{FF2B5EF4-FFF2-40B4-BE49-F238E27FC236}">
                <a16:creationId xmlns:a16="http://schemas.microsoft.com/office/drawing/2014/main" id="{DF592827-2115-41A9-A71F-BAB175AECFDD}"/>
              </a:ext>
              <a:ext uri="{C183D7F6-B498-43B3-948B-1728B52AA6E4}">
                <adec:decorative xmlns:adec="http://schemas.microsoft.com/office/drawing/2017/decorative" val="1"/>
              </a:ext>
            </a:extLst>
          </p:cNvPr>
          <p:cNvSpPr>
            <a:spLocks noChangeAspect="1"/>
          </p:cNvSpPr>
          <p:nvPr/>
        </p:nvSpPr>
        <p:spPr bwMode="auto">
          <a:xfrm flipH="1">
            <a:off x="7004432" y="1758843"/>
            <a:ext cx="2191395" cy="116081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9050" cap="flat" cmpd="sng" algn="ctr">
            <a:solidFill>
              <a:schemeClr val="bg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2" name="Connector: Elbow 41">
            <a:extLst>
              <a:ext uri="{FF2B5EF4-FFF2-40B4-BE49-F238E27FC236}">
                <a16:creationId xmlns:a16="http://schemas.microsoft.com/office/drawing/2014/main" id="{7836879A-2299-4471-9F85-326F268B72B2}"/>
              </a:ext>
              <a:ext uri="{C183D7F6-B498-43B3-948B-1728B52AA6E4}">
                <adec:decorative xmlns:adec="http://schemas.microsoft.com/office/drawing/2017/decorative" val="1"/>
              </a:ext>
            </a:extLst>
          </p:cNvPr>
          <p:cNvCxnSpPr>
            <a:cxnSpLocks/>
            <a:stCxn id="3" idx="0"/>
            <a:endCxn id="4" idx="1"/>
          </p:cNvCxnSpPr>
          <p:nvPr/>
        </p:nvCxnSpPr>
        <p:spPr>
          <a:xfrm flipV="1">
            <a:off x="2172369" y="3177420"/>
            <a:ext cx="902684" cy="1470256"/>
          </a:xfrm>
          <a:prstGeom prst="bentConnector3">
            <a:avLst>
              <a:gd name="adj1" fmla="val 50000"/>
            </a:avLst>
          </a:prstGeom>
          <a:noFill/>
          <a:ln w="15875" cap="rnd" cmpd="sng" algn="ctr">
            <a:solidFill>
              <a:srgbClr val="F2F2F2">
                <a:lumMod val="90000"/>
              </a:srgbClr>
            </a:solidFill>
            <a:prstDash val="solid"/>
            <a:headEnd type="none"/>
            <a:tailEnd type="arrow" w="med" len="sm"/>
          </a:ln>
          <a:effectLst/>
        </p:spPr>
      </p:cxnSp>
      <p:pic>
        <p:nvPicPr>
          <p:cNvPr id="43" name="Picture 2">
            <a:extLst>
              <a:ext uri="{FF2B5EF4-FFF2-40B4-BE49-F238E27FC236}">
                <a16:creationId xmlns:a16="http://schemas.microsoft.com/office/drawing/2014/main" id="{247E3F1B-94C0-48E7-93A9-3E6EB695F306}"/>
              </a:ext>
              <a:ext uri="{C183D7F6-B498-43B3-948B-1728B52AA6E4}">
                <adec:decorative xmlns:adec="http://schemas.microsoft.com/office/drawing/2017/decorative" val="1"/>
              </a:ext>
            </a:extLst>
          </p:cNvPr>
          <p:cNvPicPr>
            <a:picLocks noChangeAspect="1" noChangeArrowheads="1"/>
          </p:cNvPicPr>
          <p:nvPr/>
        </p:nvPicPr>
        <p:blipFill>
          <a:blip r:embed="rId14"/>
          <a:srcRect/>
          <a:stretch/>
        </p:blipFill>
        <p:spPr bwMode="auto">
          <a:xfrm>
            <a:off x="9087954" y="4722536"/>
            <a:ext cx="688538" cy="16619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1F150975-3739-4F9E-B440-C2164FCAA123}"/>
              </a:ext>
              <a:ext uri="{C183D7F6-B498-43B3-948B-1728B52AA6E4}">
                <adec:decorative xmlns:adec="http://schemas.microsoft.com/office/drawing/2017/decorative" val="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03939" y="4722536"/>
            <a:ext cx="570425" cy="164999"/>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067CE13A-4C7B-4476-B8CF-CF453853E597}"/>
              </a:ext>
              <a:ext uri="{C183D7F6-B498-43B3-948B-1728B52AA6E4}">
                <adec:decorative xmlns:adec="http://schemas.microsoft.com/office/drawing/2017/decorative" val="1"/>
              </a:ext>
            </a:extLst>
          </p:cNvPr>
          <p:cNvGrpSpPr/>
          <p:nvPr/>
        </p:nvGrpSpPr>
        <p:grpSpPr>
          <a:xfrm>
            <a:off x="9393674" y="1788980"/>
            <a:ext cx="2172793" cy="1150957"/>
            <a:chOff x="9393674" y="1788980"/>
            <a:chExt cx="2172793" cy="1150957"/>
          </a:xfrm>
        </p:grpSpPr>
        <p:sp>
          <p:nvSpPr>
            <p:cNvPr id="46" name="Freeform 13" title="Icon of a cloud">
              <a:extLst>
                <a:ext uri="{FF2B5EF4-FFF2-40B4-BE49-F238E27FC236}">
                  <a16:creationId xmlns:a16="http://schemas.microsoft.com/office/drawing/2014/main" id="{E5FF15FC-24D4-49F5-88E6-6076F5295642}"/>
                </a:ext>
              </a:extLst>
            </p:cNvPr>
            <p:cNvSpPr>
              <a:spLocks noChangeAspect="1"/>
            </p:cNvSpPr>
            <p:nvPr/>
          </p:nvSpPr>
          <p:spPr bwMode="auto">
            <a:xfrm flipH="1">
              <a:off x="9393674" y="1788980"/>
              <a:ext cx="2172793" cy="115095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9050" cap="flat" cmpd="sng" algn="ctr">
              <a:solidFill>
                <a:schemeClr val="bg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7" name="Group 46">
              <a:extLst>
                <a:ext uri="{FF2B5EF4-FFF2-40B4-BE49-F238E27FC236}">
                  <a16:creationId xmlns:a16="http://schemas.microsoft.com/office/drawing/2014/main" id="{122868D0-5515-4D90-AC78-12FF1FD132E5}"/>
                </a:ext>
              </a:extLst>
            </p:cNvPr>
            <p:cNvGrpSpPr/>
            <p:nvPr/>
          </p:nvGrpSpPr>
          <p:grpSpPr>
            <a:xfrm>
              <a:off x="9595902" y="1971325"/>
              <a:ext cx="1721345" cy="861111"/>
              <a:chOff x="9595902" y="1971325"/>
              <a:chExt cx="1721345" cy="861111"/>
            </a:xfrm>
          </p:grpSpPr>
          <p:sp>
            <p:nvSpPr>
              <p:cNvPr id="48" name="TextBox 47">
                <a:extLst>
                  <a:ext uri="{FF2B5EF4-FFF2-40B4-BE49-F238E27FC236}">
                    <a16:creationId xmlns:a16="http://schemas.microsoft.com/office/drawing/2014/main" id="{D682CA98-E280-4062-A0D0-25F92DF7C61B}"/>
                  </a:ext>
                </a:extLst>
              </p:cNvPr>
              <p:cNvSpPr txBox="1"/>
              <p:nvPr/>
            </p:nvSpPr>
            <p:spPr>
              <a:xfrm>
                <a:off x="9595902" y="2656675"/>
                <a:ext cx="652764" cy="175761"/>
              </a:xfrm>
              <a:prstGeom prst="rect">
                <a:avLst/>
              </a:prstGeom>
              <a:solidFill>
                <a:srgbClr val="FFFFFF"/>
              </a:solid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ctr" defTabSz="896127" rtl="0" eaLnBrk="1" fontAlgn="base" latinLnBrk="0" hangingPunct="1">
                  <a:lnSpc>
                    <a:spcPct val="90000"/>
                  </a:lnSpc>
                  <a:spcBef>
                    <a:spcPct val="0"/>
                  </a:spcBef>
                  <a:spcAft>
                    <a:spcPct val="0"/>
                  </a:spcAft>
                  <a:buClrTx/>
                  <a:buSzTx/>
                  <a:buFontTx/>
                  <a:buNone/>
                  <a:tabLst/>
                  <a:defRPr/>
                </a:pPr>
                <a:r>
                  <a:rPr kumimoji="0" lang="en-US" sz="687" b="0" i="0" u="none" strike="noStrike" kern="1200" cap="none" spc="-20" normalizeH="0" baseline="0" noProof="0">
                    <a:ln w="3175">
                      <a:noFill/>
                    </a:ln>
                    <a:gradFill>
                      <a:gsLst>
                        <a:gs pos="0">
                          <a:srgbClr val="000000"/>
                        </a:gs>
                        <a:gs pos="100000">
                          <a:srgbClr val="000000"/>
                        </a:gs>
                      </a:gsLst>
                      <a:lin ang="0" scaled="0"/>
                    </a:gradFill>
                    <a:effectLst/>
                    <a:uLnTx/>
                    <a:uFillTx/>
                    <a:latin typeface="Segoe UI Semibold"/>
                    <a:ea typeface="ＭＳ Ｐゴシック"/>
                    <a:cs typeface="Segoe UI"/>
                  </a:rPr>
                  <a:t>Microsoft </a:t>
                </a:r>
                <a:br>
                  <a:rPr kumimoji="0" lang="en-US" sz="687" b="0" i="0" u="none" strike="noStrike" kern="1200" cap="none" spc="-20" normalizeH="0" baseline="0" noProof="0">
                    <a:ln w="3175">
                      <a:noFill/>
                    </a:ln>
                    <a:gradFill>
                      <a:gsLst>
                        <a:gs pos="0">
                          <a:srgbClr val="000000"/>
                        </a:gs>
                        <a:gs pos="100000">
                          <a:srgbClr val="000000"/>
                        </a:gs>
                      </a:gsLst>
                      <a:lin ang="0" scaled="0"/>
                    </a:gradFill>
                    <a:effectLst/>
                    <a:uLnTx/>
                    <a:uFillTx/>
                    <a:latin typeface="Segoe UI Semibold"/>
                    <a:ea typeface="ＭＳ Ｐゴシック"/>
                    <a:cs typeface="Segoe UI"/>
                  </a:rPr>
                </a:br>
                <a:r>
                  <a:rPr kumimoji="0" lang="en-US" sz="687" b="0" i="0" u="none" strike="noStrike" kern="1200" cap="none" spc="-20" normalizeH="0" baseline="0" noProof="0">
                    <a:ln w="3175">
                      <a:noFill/>
                    </a:ln>
                    <a:gradFill>
                      <a:gsLst>
                        <a:gs pos="0">
                          <a:srgbClr val="000000"/>
                        </a:gs>
                        <a:gs pos="100000">
                          <a:srgbClr val="000000"/>
                        </a:gs>
                      </a:gsLst>
                      <a:lin ang="0" scaled="0"/>
                    </a:gradFill>
                    <a:effectLst/>
                    <a:uLnTx/>
                    <a:uFillTx/>
                    <a:latin typeface="Segoe UI Semibold"/>
                    <a:ea typeface="ＭＳ Ｐゴシック"/>
                    <a:cs typeface="Segoe UI"/>
                  </a:rPr>
                  <a:t>Azure</a:t>
                </a:r>
              </a:p>
            </p:txBody>
          </p:sp>
          <p:grpSp>
            <p:nvGrpSpPr>
              <p:cNvPr id="49" name="Group 48">
                <a:extLst>
                  <a:ext uri="{FF2B5EF4-FFF2-40B4-BE49-F238E27FC236}">
                    <a16:creationId xmlns:a16="http://schemas.microsoft.com/office/drawing/2014/main" id="{5A54C23F-64F4-4F80-B67E-5304A15A36C5}"/>
                  </a:ext>
                </a:extLst>
              </p:cNvPr>
              <p:cNvGrpSpPr/>
              <p:nvPr/>
            </p:nvGrpSpPr>
            <p:grpSpPr>
              <a:xfrm>
                <a:off x="10014598" y="1971325"/>
                <a:ext cx="854106" cy="428431"/>
                <a:chOff x="2407769" y="1765190"/>
                <a:chExt cx="871232" cy="437022"/>
              </a:xfrm>
            </p:grpSpPr>
            <p:sp>
              <p:nvSpPr>
                <p:cNvPr id="53" name="TextBox 52">
                  <a:extLst>
                    <a:ext uri="{FF2B5EF4-FFF2-40B4-BE49-F238E27FC236}">
                      <a16:creationId xmlns:a16="http://schemas.microsoft.com/office/drawing/2014/main" id="{FBCE6F44-B96C-4A93-9B0A-7E5222482C0D}"/>
                    </a:ext>
                  </a:extLst>
                </p:cNvPr>
                <p:cNvSpPr txBox="1"/>
                <p:nvPr/>
              </p:nvSpPr>
              <p:spPr>
                <a:xfrm>
                  <a:off x="2407769" y="2044975"/>
                  <a:ext cx="871232" cy="157237"/>
                </a:xfrm>
                <a:prstGeom prst="rect">
                  <a:avLst/>
                </a:prstGeom>
                <a:solidFill>
                  <a:srgbClr val="FFFFFF"/>
                </a:solid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ctr" defTabSz="896127" rtl="0" eaLnBrk="1" fontAlgn="base" latinLnBrk="0" hangingPunct="1">
                    <a:lnSpc>
                      <a:spcPct val="90000"/>
                    </a:lnSpc>
                    <a:spcBef>
                      <a:spcPct val="0"/>
                    </a:spcBef>
                    <a:spcAft>
                      <a:spcPct val="0"/>
                    </a:spcAft>
                    <a:buClrTx/>
                    <a:buSzTx/>
                    <a:buFontTx/>
                    <a:buNone/>
                    <a:tabLst/>
                    <a:defRPr/>
                  </a:pPr>
                  <a:r>
                    <a:rPr kumimoji="0" lang="en-US" sz="687" b="0" i="0" u="none" strike="noStrike" kern="1200" cap="none" spc="-20" normalizeH="0" baseline="0" noProof="0">
                      <a:ln w="3175">
                        <a:noFill/>
                      </a:ln>
                      <a:gradFill>
                        <a:gsLst>
                          <a:gs pos="0">
                            <a:srgbClr val="000000"/>
                          </a:gs>
                          <a:gs pos="100000">
                            <a:srgbClr val="000000"/>
                          </a:gs>
                        </a:gsLst>
                        <a:lin ang="0" scaled="0"/>
                      </a:gradFill>
                      <a:effectLst/>
                      <a:uLnTx/>
                      <a:uFillTx/>
                      <a:latin typeface="Segoe UI Semibold"/>
                      <a:ea typeface="ＭＳ Ｐゴシック"/>
                      <a:cs typeface="Segoe UI"/>
                    </a:rPr>
                    <a:t>Amazon </a:t>
                  </a:r>
                  <a:br>
                    <a:rPr kumimoji="0" lang="en-US" sz="687" b="0" i="0" u="none" strike="noStrike" kern="1200" cap="none" spc="-20" normalizeH="0" baseline="0" noProof="0">
                      <a:ln w="3175">
                        <a:noFill/>
                      </a:ln>
                      <a:gradFill>
                        <a:gsLst>
                          <a:gs pos="0">
                            <a:srgbClr val="000000"/>
                          </a:gs>
                          <a:gs pos="100000">
                            <a:srgbClr val="000000"/>
                          </a:gs>
                        </a:gsLst>
                        <a:lin ang="0" scaled="0"/>
                      </a:gradFill>
                      <a:effectLst/>
                      <a:uLnTx/>
                      <a:uFillTx/>
                      <a:latin typeface="Segoe UI Semibold"/>
                      <a:ea typeface="ＭＳ Ｐゴシック"/>
                      <a:cs typeface="Segoe UI"/>
                    </a:rPr>
                  </a:br>
                  <a:r>
                    <a:rPr kumimoji="0" lang="en-US" sz="687" b="0" i="0" u="none" strike="noStrike" kern="1200" cap="none" spc="-20" normalizeH="0" baseline="0" noProof="0">
                      <a:ln w="3175">
                        <a:noFill/>
                      </a:ln>
                      <a:gradFill>
                        <a:gsLst>
                          <a:gs pos="0">
                            <a:srgbClr val="000000"/>
                          </a:gs>
                          <a:gs pos="100000">
                            <a:srgbClr val="000000"/>
                          </a:gs>
                        </a:gsLst>
                        <a:lin ang="0" scaled="0"/>
                      </a:gradFill>
                      <a:effectLst/>
                      <a:uLnTx/>
                      <a:uFillTx/>
                      <a:latin typeface="Segoe UI Semibold"/>
                      <a:ea typeface="ＭＳ Ｐゴシック"/>
                      <a:cs typeface="Segoe UI"/>
                    </a:rPr>
                    <a:t>Web Services</a:t>
                  </a:r>
                </a:p>
              </p:txBody>
            </p:sp>
            <p:pic>
              <p:nvPicPr>
                <p:cNvPr id="54" name="Picture 2">
                  <a:extLst>
                    <a:ext uri="{FF2B5EF4-FFF2-40B4-BE49-F238E27FC236}">
                      <a16:creationId xmlns:a16="http://schemas.microsoft.com/office/drawing/2014/main" id="{2B400258-32DB-4460-8E41-DDEA2F08C7E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76992" y="1765190"/>
                  <a:ext cx="332787" cy="199139"/>
                </a:xfrm>
                <a:prstGeom prst="rect">
                  <a:avLst/>
                </a:prstGeom>
                <a:solidFill>
                  <a:srgbClr val="FFFFFF"/>
                </a:solidFill>
              </p:spPr>
            </p:pic>
          </p:grpSp>
          <p:pic>
            <p:nvPicPr>
              <p:cNvPr id="50" name="Picture 4" descr="See the source image">
                <a:extLst>
                  <a:ext uri="{FF2B5EF4-FFF2-40B4-BE49-F238E27FC236}">
                    <a16:creationId xmlns:a16="http://schemas.microsoft.com/office/drawing/2014/main" id="{28AB3EAE-1BC6-49FA-A9E4-593495B096AF}"/>
                  </a:ext>
                </a:extLst>
              </p:cNvPr>
              <p:cNvPicPr>
                <a:picLocks noChangeAspect="1" noChangeArrowheads="1"/>
              </p:cNvPicPr>
              <p:nvPr/>
            </p:nvPicPr>
            <p:blipFill rotWithShape="1">
              <a:blip r:embed="rId17" cstate="screen">
                <a:extLst>
                  <a:ext uri="{28A0092B-C50C-407E-A947-70E740481C1C}">
                    <a14:useLocalDpi xmlns:a14="http://schemas.microsoft.com/office/drawing/2010/main"/>
                  </a:ext>
                </a:extLst>
              </a:blip>
              <a:srcRect l="27156" t="9388" r="27156" b="39903"/>
              <a:stretch/>
            </p:blipFill>
            <p:spPr bwMode="auto">
              <a:xfrm>
                <a:off x="10782899" y="2346496"/>
                <a:ext cx="415931" cy="259667"/>
              </a:xfrm>
              <a:prstGeom prst="rect">
                <a:avLst/>
              </a:prstGeom>
              <a:solidFill>
                <a:srgbClr val="FFFFFF"/>
              </a:solidFill>
            </p:spPr>
          </p:pic>
          <p:sp>
            <p:nvSpPr>
              <p:cNvPr id="51" name="TextBox 50">
                <a:extLst>
                  <a:ext uri="{FF2B5EF4-FFF2-40B4-BE49-F238E27FC236}">
                    <a16:creationId xmlns:a16="http://schemas.microsoft.com/office/drawing/2014/main" id="{6C263F9B-9084-47A3-8397-E1AEF6D79191}"/>
                  </a:ext>
                </a:extLst>
              </p:cNvPr>
              <p:cNvSpPr txBox="1"/>
              <p:nvPr/>
            </p:nvSpPr>
            <p:spPr>
              <a:xfrm>
                <a:off x="10664482" y="2656672"/>
                <a:ext cx="652765" cy="175760"/>
              </a:xfrm>
              <a:prstGeom prst="rect">
                <a:avLst/>
              </a:prstGeom>
              <a:solidFill>
                <a:srgbClr val="FFFFFF"/>
              </a:solid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ctr" defTabSz="896127" rtl="0" eaLnBrk="1" fontAlgn="base" latinLnBrk="0" hangingPunct="1">
                  <a:lnSpc>
                    <a:spcPct val="90000"/>
                  </a:lnSpc>
                  <a:spcBef>
                    <a:spcPct val="0"/>
                  </a:spcBef>
                  <a:spcAft>
                    <a:spcPct val="0"/>
                  </a:spcAft>
                  <a:buClrTx/>
                  <a:buSzTx/>
                  <a:buFontTx/>
                  <a:buNone/>
                  <a:tabLst/>
                  <a:defRPr/>
                </a:pPr>
                <a:r>
                  <a:rPr kumimoji="0" lang="en-US" sz="687" b="0" i="0" u="none" strike="noStrike" kern="1200" cap="none" spc="-20" normalizeH="0" baseline="0" noProof="0">
                    <a:ln w="3175">
                      <a:noFill/>
                    </a:ln>
                    <a:gradFill>
                      <a:gsLst>
                        <a:gs pos="0">
                          <a:srgbClr val="000000"/>
                        </a:gs>
                        <a:gs pos="100000">
                          <a:srgbClr val="000000"/>
                        </a:gs>
                      </a:gsLst>
                      <a:lin ang="0" scaled="0"/>
                    </a:gradFill>
                    <a:effectLst/>
                    <a:uLnTx/>
                    <a:uFillTx/>
                    <a:latin typeface="Segoe UI Semibold"/>
                    <a:ea typeface="ＭＳ Ｐゴシック"/>
                    <a:cs typeface="Segoe UI"/>
                  </a:rPr>
                  <a:t>Google </a:t>
                </a:r>
                <a:br>
                  <a:rPr kumimoji="0" lang="en-US" sz="687" b="0" i="0" u="none" strike="noStrike" kern="1200" cap="none" spc="-20" normalizeH="0" baseline="0" noProof="0">
                    <a:ln w="3175">
                      <a:noFill/>
                    </a:ln>
                    <a:gradFill>
                      <a:gsLst>
                        <a:gs pos="0">
                          <a:srgbClr val="000000"/>
                        </a:gs>
                        <a:gs pos="100000">
                          <a:srgbClr val="000000"/>
                        </a:gs>
                      </a:gsLst>
                      <a:lin ang="0" scaled="0"/>
                    </a:gradFill>
                    <a:effectLst/>
                    <a:uLnTx/>
                    <a:uFillTx/>
                    <a:latin typeface="Segoe UI Semibold"/>
                    <a:ea typeface="ＭＳ Ｐゴシック"/>
                    <a:cs typeface="Segoe UI"/>
                  </a:rPr>
                </a:br>
                <a:r>
                  <a:rPr kumimoji="0" lang="en-US" sz="687" b="0" i="0" u="none" strike="noStrike" kern="1200" cap="none" spc="-20" normalizeH="0" baseline="0" noProof="0">
                    <a:ln w="3175">
                      <a:noFill/>
                    </a:ln>
                    <a:gradFill>
                      <a:gsLst>
                        <a:gs pos="0">
                          <a:srgbClr val="000000"/>
                        </a:gs>
                        <a:gs pos="100000">
                          <a:srgbClr val="000000"/>
                        </a:gs>
                      </a:gsLst>
                      <a:lin ang="0" scaled="0"/>
                    </a:gradFill>
                    <a:effectLst/>
                    <a:uLnTx/>
                    <a:uFillTx/>
                    <a:latin typeface="Segoe UI Semibold"/>
                    <a:ea typeface="ＭＳ Ｐゴシック"/>
                    <a:cs typeface="Segoe UI"/>
                  </a:rPr>
                  <a:t>Cloud</a:t>
                </a:r>
              </a:p>
            </p:txBody>
          </p:sp>
          <p:pic>
            <p:nvPicPr>
              <p:cNvPr id="52" name="Graphic 51">
                <a:extLst>
                  <a:ext uri="{FF2B5EF4-FFF2-40B4-BE49-F238E27FC236}">
                    <a16:creationId xmlns:a16="http://schemas.microsoft.com/office/drawing/2014/main" id="{FCB067D0-8BDD-44AF-A4CE-51FFCED1844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09351" y="2366662"/>
                <a:ext cx="219335" cy="219335"/>
              </a:xfrm>
              <a:prstGeom prst="rect">
                <a:avLst/>
              </a:prstGeom>
            </p:spPr>
          </p:pic>
        </p:grpSp>
      </p:grpSp>
      <p:sp>
        <p:nvSpPr>
          <p:cNvPr id="55" name="people_12">
            <a:extLst>
              <a:ext uri="{FF2B5EF4-FFF2-40B4-BE49-F238E27FC236}">
                <a16:creationId xmlns:a16="http://schemas.microsoft.com/office/drawing/2014/main" id="{41AC0797-FD11-4E0C-99CA-9E4FFC3B1E9D}"/>
              </a:ext>
              <a:ext uri="{C183D7F6-B498-43B3-948B-1728B52AA6E4}">
                <adec:decorative xmlns:adec="http://schemas.microsoft.com/office/drawing/2017/decorative" val="1"/>
              </a:ext>
            </a:extLst>
          </p:cNvPr>
          <p:cNvSpPr>
            <a:spLocks noChangeAspect="1" noEditPoints="1"/>
          </p:cNvSpPr>
          <p:nvPr/>
        </p:nvSpPr>
        <p:spPr bwMode="auto">
          <a:xfrm>
            <a:off x="1387469" y="4324243"/>
            <a:ext cx="616161" cy="52569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56" name="Graphic 7">
            <a:extLst>
              <a:ext uri="{FF2B5EF4-FFF2-40B4-BE49-F238E27FC236}">
                <a16:creationId xmlns:a16="http://schemas.microsoft.com/office/drawing/2014/main" id="{B5D8ADD6-7DD3-4696-A088-FE71776A1E2E}"/>
              </a:ext>
              <a:ext uri="{C183D7F6-B498-43B3-948B-1728B52AA6E4}">
                <adec:decorative xmlns:adec="http://schemas.microsoft.com/office/drawing/2017/decorative" val="1"/>
              </a:ext>
            </a:extLst>
          </p:cNvPr>
          <p:cNvSpPr/>
          <p:nvPr/>
        </p:nvSpPr>
        <p:spPr>
          <a:xfrm>
            <a:off x="8339139" y="5493296"/>
            <a:ext cx="355988" cy="355844"/>
          </a:xfrm>
          <a:custGeom>
            <a:avLst/>
            <a:gdLst>
              <a:gd name="connsiteX0" fmla="*/ 99128 w 363126"/>
              <a:gd name="connsiteY0" fmla="*/ 45152 h 362979"/>
              <a:gd name="connsiteX1" fmla="*/ 99128 w 363126"/>
              <a:gd name="connsiteY1" fmla="*/ 0 h 362979"/>
              <a:gd name="connsiteX2" fmla="*/ 363126 w 363126"/>
              <a:gd name="connsiteY2" fmla="*/ 0 h 362979"/>
              <a:gd name="connsiteX3" fmla="*/ 363126 w 363126"/>
              <a:gd name="connsiteY3" fmla="*/ 166194 h 362979"/>
              <a:gd name="connsiteX4" fmla="*/ 326211 w 363126"/>
              <a:gd name="connsiteY4" fmla="*/ 166194 h 362979"/>
              <a:gd name="connsiteX5" fmla="*/ 268116 w 363126"/>
              <a:gd name="connsiteY5" fmla="*/ 226053 h 362979"/>
              <a:gd name="connsiteX6" fmla="*/ 268116 w 363126"/>
              <a:gd name="connsiteY6" fmla="*/ 168841 h 362979"/>
              <a:gd name="connsiteX7" fmla="*/ 239143 w 363126"/>
              <a:gd name="connsiteY7" fmla="*/ 168841 h 362979"/>
              <a:gd name="connsiteX8" fmla="*/ 121483 w 363126"/>
              <a:gd name="connsiteY8" fmla="*/ 94275 h 362979"/>
              <a:gd name="connsiteX9" fmla="*/ 50152 w 363126"/>
              <a:gd name="connsiteY9" fmla="*/ 167370 h 362979"/>
              <a:gd name="connsiteX10" fmla="*/ 121483 w 363126"/>
              <a:gd name="connsiteY10" fmla="*/ 240466 h 362979"/>
              <a:gd name="connsiteX11" fmla="*/ 194138 w 363126"/>
              <a:gd name="connsiteY11" fmla="*/ 167370 h 362979"/>
              <a:gd name="connsiteX12" fmla="*/ 121483 w 363126"/>
              <a:gd name="connsiteY12" fmla="*/ 94275 h 362979"/>
              <a:gd name="connsiteX13" fmla="*/ 121483 w 363126"/>
              <a:gd name="connsiteY13" fmla="*/ 94275 h 362979"/>
              <a:gd name="connsiteX14" fmla="*/ 244290 w 363126"/>
              <a:gd name="connsiteY14" fmla="*/ 362979 h 362979"/>
              <a:gd name="connsiteX15" fmla="*/ 121483 w 363126"/>
              <a:gd name="connsiteY15" fmla="*/ 240613 h 362979"/>
              <a:gd name="connsiteX16" fmla="*/ 0 w 363126"/>
              <a:gd name="connsiteY16" fmla="*/ 362979 h 362979"/>
              <a:gd name="connsiteX0" fmla="*/ 99128 w 363126"/>
              <a:gd name="connsiteY0" fmla="*/ 45152 h 362979"/>
              <a:gd name="connsiteX1" fmla="*/ 99128 w 363126"/>
              <a:gd name="connsiteY1" fmla="*/ 0 h 362979"/>
              <a:gd name="connsiteX2" fmla="*/ 363126 w 363126"/>
              <a:gd name="connsiteY2" fmla="*/ 0 h 362979"/>
              <a:gd name="connsiteX3" fmla="*/ 363126 w 363126"/>
              <a:gd name="connsiteY3" fmla="*/ 166194 h 362979"/>
              <a:gd name="connsiteX4" fmla="*/ 326211 w 363126"/>
              <a:gd name="connsiteY4" fmla="*/ 166194 h 362979"/>
              <a:gd name="connsiteX5" fmla="*/ 268116 w 363126"/>
              <a:gd name="connsiteY5" fmla="*/ 226053 h 362979"/>
              <a:gd name="connsiteX6" fmla="*/ 268116 w 363126"/>
              <a:gd name="connsiteY6" fmla="*/ 168841 h 362979"/>
              <a:gd name="connsiteX7" fmla="*/ 239143 w 363126"/>
              <a:gd name="connsiteY7" fmla="*/ 168841 h 362979"/>
              <a:gd name="connsiteX8" fmla="*/ 121483 w 363126"/>
              <a:gd name="connsiteY8" fmla="*/ 94275 h 362979"/>
              <a:gd name="connsiteX9" fmla="*/ 50152 w 363126"/>
              <a:gd name="connsiteY9" fmla="*/ 167370 h 362979"/>
              <a:gd name="connsiteX10" fmla="*/ 121483 w 363126"/>
              <a:gd name="connsiteY10" fmla="*/ 240466 h 362979"/>
              <a:gd name="connsiteX11" fmla="*/ 194138 w 363126"/>
              <a:gd name="connsiteY11" fmla="*/ 167370 h 362979"/>
              <a:gd name="connsiteX12" fmla="*/ 121483 w 363126"/>
              <a:gd name="connsiteY12" fmla="*/ 94275 h 362979"/>
              <a:gd name="connsiteX13" fmla="*/ 121483 w 363126"/>
              <a:gd name="connsiteY13" fmla="*/ 94275 h 362979"/>
              <a:gd name="connsiteX14" fmla="*/ 244290 w 363126"/>
              <a:gd name="connsiteY14" fmla="*/ 362979 h 362979"/>
              <a:gd name="connsiteX15" fmla="*/ 121483 w 363126"/>
              <a:gd name="connsiteY15" fmla="*/ 240613 h 362979"/>
              <a:gd name="connsiteX16" fmla="*/ 0 w 363126"/>
              <a:gd name="connsiteY16" fmla="*/ 362979 h 36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126" h="362979">
                <a:moveTo>
                  <a:pt x="99128" y="45152"/>
                </a:moveTo>
                <a:lnTo>
                  <a:pt x="99128" y="0"/>
                </a:lnTo>
                <a:lnTo>
                  <a:pt x="363126" y="0"/>
                </a:lnTo>
                <a:lnTo>
                  <a:pt x="363126" y="166194"/>
                </a:lnTo>
                <a:lnTo>
                  <a:pt x="326211" y="166194"/>
                </a:lnTo>
                <a:lnTo>
                  <a:pt x="268116" y="226053"/>
                </a:lnTo>
                <a:lnTo>
                  <a:pt x="268116" y="168841"/>
                </a:lnTo>
                <a:lnTo>
                  <a:pt x="239143" y="168841"/>
                </a:lnTo>
                <a:moveTo>
                  <a:pt x="121483" y="94275"/>
                </a:moveTo>
                <a:cubicBezTo>
                  <a:pt x="81920" y="94275"/>
                  <a:pt x="50152" y="127513"/>
                  <a:pt x="50152" y="167370"/>
                </a:cubicBezTo>
                <a:cubicBezTo>
                  <a:pt x="50152" y="207228"/>
                  <a:pt x="81773" y="240466"/>
                  <a:pt x="121483" y="240466"/>
                </a:cubicBezTo>
                <a:cubicBezTo>
                  <a:pt x="162370" y="240466"/>
                  <a:pt x="194138" y="207228"/>
                  <a:pt x="194138" y="167370"/>
                </a:cubicBezTo>
                <a:cubicBezTo>
                  <a:pt x="194138" y="127513"/>
                  <a:pt x="162517" y="94275"/>
                  <a:pt x="121483" y="94275"/>
                </a:cubicBezTo>
                <a:lnTo>
                  <a:pt x="121483" y="94275"/>
                </a:lnTo>
                <a:close/>
                <a:moveTo>
                  <a:pt x="244290" y="362979"/>
                </a:moveTo>
                <a:cubicBezTo>
                  <a:pt x="244290" y="295178"/>
                  <a:pt x="190167" y="240613"/>
                  <a:pt x="121483" y="240613"/>
                </a:cubicBezTo>
                <a:cubicBezTo>
                  <a:pt x="54123" y="240613"/>
                  <a:pt x="0" y="295178"/>
                  <a:pt x="0" y="362979"/>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7" name="Graphic 10">
            <a:extLst>
              <a:ext uri="{FF2B5EF4-FFF2-40B4-BE49-F238E27FC236}">
                <a16:creationId xmlns:a16="http://schemas.microsoft.com/office/drawing/2014/main" id="{C3E6D9DF-77A1-4948-B7DB-BBABC97A10E4}"/>
              </a:ext>
              <a:ext uri="{C183D7F6-B498-43B3-948B-1728B52AA6E4}">
                <adec:decorative xmlns:adec="http://schemas.microsoft.com/office/drawing/2017/decorative" val="1"/>
              </a:ext>
            </a:extLst>
          </p:cNvPr>
          <p:cNvSpPr/>
          <p:nvPr/>
        </p:nvSpPr>
        <p:spPr>
          <a:xfrm>
            <a:off x="7684200" y="5315551"/>
            <a:ext cx="478639" cy="547110"/>
          </a:xfrm>
          <a:custGeom>
            <a:avLst/>
            <a:gdLst>
              <a:gd name="connsiteX0" fmla="*/ 183583 w 303862"/>
              <a:gd name="connsiteY0" fmla="*/ 142084 h 347331"/>
              <a:gd name="connsiteX1" fmla="*/ 217205 w 303862"/>
              <a:gd name="connsiteY1" fmla="*/ 142084 h 347331"/>
              <a:gd name="connsiteX2" fmla="*/ 303862 w 303862"/>
              <a:gd name="connsiteY2" fmla="*/ 227334 h 347331"/>
              <a:gd name="connsiteX3" fmla="*/ 303862 w 303862"/>
              <a:gd name="connsiteY3" fmla="*/ 347331 h 347331"/>
              <a:gd name="connsiteX4" fmla="*/ 183583 w 303862"/>
              <a:gd name="connsiteY4" fmla="*/ 121404 h 347331"/>
              <a:gd name="connsiteX5" fmla="*/ 183583 w 303862"/>
              <a:gd name="connsiteY5" fmla="*/ 92987 h 347331"/>
              <a:gd name="connsiteX6" fmla="*/ 0 w 303862"/>
              <a:gd name="connsiteY6" fmla="*/ 92987 h 347331"/>
              <a:gd name="connsiteX7" fmla="*/ 0 w 303862"/>
              <a:gd name="connsiteY7" fmla="*/ 347331 h 347331"/>
              <a:gd name="connsiteX8" fmla="*/ 69776 w 303862"/>
              <a:gd name="connsiteY8" fmla="*/ 347331 h 347331"/>
              <a:gd name="connsiteX9" fmla="*/ 69776 w 303862"/>
              <a:gd name="connsiteY9" fmla="*/ 277556 h 347331"/>
              <a:gd name="connsiteX10" fmla="*/ 117606 w 303862"/>
              <a:gd name="connsiteY10" fmla="*/ 277556 h 347331"/>
              <a:gd name="connsiteX11" fmla="*/ 117606 w 303862"/>
              <a:gd name="connsiteY11" fmla="*/ 347331 h 347331"/>
              <a:gd name="connsiteX12" fmla="*/ 183583 w 303862"/>
              <a:gd name="connsiteY12" fmla="*/ 347331 h 347331"/>
              <a:gd name="connsiteX13" fmla="*/ 183583 w 303862"/>
              <a:gd name="connsiteY13" fmla="*/ 142084 h 347331"/>
              <a:gd name="connsiteX14" fmla="*/ 183583 w 303862"/>
              <a:gd name="connsiteY14" fmla="*/ 121404 h 347331"/>
              <a:gd name="connsiteX15" fmla="*/ 183583 w 303862"/>
              <a:gd name="connsiteY15" fmla="*/ 121404 h 347331"/>
              <a:gd name="connsiteX16" fmla="*/ 183583 w 303862"/>
              <a:gd name="connsiteY16" fmla="*/ 121404 h 347331"/>
              <a:gd name="connsiteX17" fmla="*/ 164170 w 303862"/>
              <a:gd name="connsiteY17" fmla="*/ 92987 h 347331"/>
              <a:gd name="connsiteX18" fmla="*/ 164170 w 303862"/>
              <a:gd name="connsiteY18" fmla="*/ 47830 h 347331"/>
              <a:gd name="connsiteX19" fmla="*/ 20680 w 303862"/>
              <a:gd name="connsiteY19" fmla="*/ 47830 h 347331"/>
              <a:gd name="connsiteX20" fmla="*/ 20680 w 303862"/>
              <a:gd name="connsiteY20" fmla="*/ 92987 h 347331"/>
              <a:gd name="connsiteX21" fmla="*/ 116340 w 303862"/>
              <a:gd name="connsiteY21" fmla="*/ 47830 h 347331"/>
              <a:gd name="connsiteX22" fmla="*/ 116340 w 303862"/>
              <a:gd name="connsiteY22" fmla="*/ 0 h 347331"/>
              <a:gd name="connsiteX23" fmla="*/ 68510 w 303862"/>
              <a:gd name="connsiteY23" fmla="*/ 0 h 347331"/>
              <a:gd name="connsiteX24" fmla="*/ 68510 w 303862"/>
              <a:gd name="connsiteY24" fmla="*/ 47830 h 347331"/>
              <a:gd name="connsiteX25" fmla="*/ 46423 w 303862"/>
              <a:gd name="connsiteY25" fmla="*/ 136879 h 347331"/>
              <a:gd name="connsiteX26" fmla="*/ 46423 w 303862"/>
              <a:gd name="connsiteY26" fmla="*/ 166561 h 347331"/>
              <a:gd name="connsiteX27" fmla="*/ 91721 w 303862"/>
              <a:gd name="connsiteY27" fmla="*/ 136879 h 347331"/>
              <a:gd name="connsiteX28" fmla="*/ 91721 w 303862"/>
              <a:gd name="connsiteY28" fmla="*/ 166561 h 347331"/>
              <a:gd name="connsiteX29" fmla="*/ 139552 w 303862"/>
              <a:gd name="connsiteY29" fmla="*/ 136879 h 347331"/>
              <a:gd name="connsiteX30" fmla="*/ 139552 w 303862"/>
              <a:gd name="connsiteY30" fmla="*/ 166561 h 347331"/>
              <a:gd name="connsiteX31" fmla="*/ 46423 w 303862"/>
              <a:gd name="connsiteY31" fmla="*/ 206654 h 347331"/>
              <a:gd name="connsiteX32" fmla="*/ 46423 w 303862"/>
              <a:gd name="connsiteY32" fmla="*/ 237603 h 347331"/>
              <a:gd name="connsiteX33" fmla="*/ 91721 w 303862"/>
              <a:gd name="connsiteY33" fmla="*/ 206654 h 347331"/>
              <a:gd name="connsiteX34" fmla="*/ 91721 w 303862"/>
              <a:gd name="connsiteY34" fmla="*/ 237603 h 347331"/>
              <a:gd name="connsiteX35" fmla="*/ 139552 w 303862"/>
              <a:gd name="connsiteY35" fmla="*/ 206654 h 347331"/>
              <a:gd name="connsiteX36" fmla="*/ 139552 w 303862"/>
              <a:gd name="connsiteY36" fmla="*/ 237603 h 347331"/>
              <a:gd name="connsiteX37" fmla="*/ 226209 w 303862"/>
              <a:gd name="connsiteY37" fmla="*/ 347331 h 347331"/>
              <a:gd name="connsiteX38" fmla="*/ 259830 w 303862"/>
              <a:gd name="connsiteY38" fmla="*/ 347331 h 347331"/>
              <a:gd name="connsiteX39" fmla="*/ 226209 w 303862"/>
              <a:gd name="connsiteY39" fmla="*/ 303440 h 347331"/>
              <a:gd name="connsiteX40" fmla="*/ 259830 w 303862"/>
              <a:gd name="connsiteY40" fmla="*/ 303440 h 347331"/>
              <a:gd name="connsiteX41" fmla="*/ 226209 w 303862"/>
              <a:gd name="connsiteY41" fmla="*/ 258283 h 347331"/>
              <a:gd name="connsiteX42" fmla="*/ 259830 w 303862"/>
              <a:gd name="connsiteY42" fmla="*/ 258283 h 347331"/>
              <a:gd name="connsiteX43" fmla="*/ 226209 w 303862"/>
              <a:gd name="connsiteY43" fmla="*/ 214392 h 347331"/>
              <a:gd name="connsiteX44" fmla="*/ 259830 w 303862"/>
              <a:gd name="connsiteY44" fmla="*/ 214392 h 347331"/>
              <a:gd name="connsiteX0" fmla="*/ 183583 w 303862"/>
              <a:gd name="connsiteY0" fmla="*/ 142084 h 347331"/>
              <a:gd name="connsiteX1" fmla="*/ 217205 w 303862"/>
              <a:gd name="connsiteY1" fmla="*/ 142084 h 347331"/>
              <a:gd name="connsiteX2" fmla="*/ 303862 w 303862"/>
              <a:gd name="connsiteY2" fmla="*/ 227334 h 347331"/>
              <a:gd name="connsiteX3" fmla="*/ 303862 w 303862"/>
              <a:gd name="connsiteY3" fmla="*/ 347331 h 347331"/>
              <a:gd name="connsiteX4" fmla="*/ 183583 w 303862"/>
              <a:gd name="connsiteY4" fmla="*/ 121404 h 347331"/>
              <a:gd name="connsiteX5" fmla="*/ 183583 w 303862"/>
              <a:gd name="connsiteY5" fmla="*/ 92987 h 347331"/>
              <a:gd name="connsiteX6" fmla="*/ 0 w 303862"/>
              <a:gd name="connsiteY6" fmla="*/ 92987 h 347331"/>
              <a:gd name="connsiteX7" fmla="*/ 0 w 303862"/>
              <a:gd name="connsiteY7" fmla="*/ 347331 h 347331"/>
              <a:gd name="connsiteX8" fmla="*/ 69776 w 303862"/>
              <a:gd name="connsiteY8" fmla="*/ 347331 h 347331"/>
              <a:gd name="connsiteX9" fmla="*/ 69776 w 303862"/>
              <a:gd name="connsiteY9" fmla="*/ 277556 h 347331"/>
              <a:gd name="connsiteX10" fmla="*/ 117606 w 303862"/>
              <a:gd name="connsiteY10" fmla="*/ 277556 h 347331"/>
              <a:gd name="connsiteX11" fmla="*/ 117606 w 303862"/>
              <a:gd name="connsiteY11" fmla="*/ 347331 h 347331"/>
              <a:gd name="connsiteX12" fmla="*/ 183583 w 303862"/>
              <a:gd name="connsiteY12" fmla="*/ 347331 h 347331"/>
              <a:gd name="connsiteX13" fmla="*/ 183583 w 303862"/>
              <a:gd name="connsiteY13" fmla="*/ 142084 h 347331"/>
              <a:gd name="connsiteX14" fmla="*/ 183583 w 303862"/>
              <a:gd name="connsiteY14" fmla="*/ 121404 h 347331"/>
              <a:gd name="connsiteX15" fmla="*/ 183583 w 303862"/>
              <a:gd name="connsiteY15" fmla="*/ 121404 h 347331"/>
              <a:gd name="connsiteX16" fmla="*/ 183583 w 303862"/>
              <a:gd name="connsiteY16" fmla="*/ 121404 h 347331"/>
              <a:gd name="connsiteX17" fmla="*/ 164170 w 303862"/>
              <a:gd name="connsiteY17" fmla="*/ 92987 h 347331"/>
              <a:gd name="connsiteX18" fmla="*/ 164170 w 303862"/>
              <a:gd name="connsiteY18" fmla="*/ 47830 h 347331"/>
              <a:gd name="connsiteX19" fmla="*/ 20680 w 303862"/>
              <a:gd name="connsiteY19" fmla="*/ 47830 h 347331"/>
              <a:gd name="connsiteX20" fmla="*/ 20680 w 303862"/>
              <a:gd name="connsiteY20" fmla="*/ 92987 h 347331"/>
              <a:gd name="connsiteX21" fmla="*/ 116340 w 303862"/>
              <a:gd name="connsiteY21" fmla="*/ 47830 h 347331"/>
              <a:gd name="connsiteX22" fmla="*/ 116340 w 303862"/>
              <a:gd name="connsiteY22" fmla="*/ 0 h 347331"/>
              <a:gd name="connsiteX23" fmla="*/ 68510 w 303862"/>
              <a:gd name="connsiteY23" fmla="*/ 0 h 347331"/>
              <a:gd name="connsiteX24" fmla="*/ 68510 w 303862"/>
              <a:gd name="connsiteY24" fmla="*/ 47830 h 347331"/>
              <a:gd name="connsiteX25" fmla="*/ 46423 w 303862"/>
              <a:gd name="connsiteY25" fmla="*/ 136879 h 347331"/>
              <a:gd name="connsiteX26" fmla="*/ 46423 w 303862"/>
              <a:gd name="connsiteY26" fmla="*/ 166561 h 347331"/>
              <a:gd name="connsiteX27" fmla="*/ 91721 w 303862"/>
              <a:gd name="connsiteY27" fmla="*/ 136879 h 347331"/>
              <a:gd name="connsiteX28" fmla="*/ 91721 w 303862"/>
              <a:gd name="connsiteY28" fmla="*/ 166561 h 347331"/>
              <a:gd name="connsiteX29" fmla="*/ 139552 w 303862"/>
              <a:gd name="connsiteY29" fmla="*/ 136879 h 347331"/>
              <a:gd name="connsiteX30" fmla="*/ 139552 w 303862"/>
              <a:gd name="connsiteY30" fmla="*/ 166561 h 347331"/>
              <a:gd name="connsiteX31" fmla="*/ 46423 w 303862"/>
              <a:gd name="connsiteY31" fmla="*/ 206654 h 347331"/>
              <a:gd name="connsiteX32" fmla="*/ 46423 w 303862"/>
              <a:gd name="connsiteY32" fmla="*/ 237603 h 347331"/>
              <a:gd name="connsiteX33" fmla="*/ 91721 w 303862"/>
              <a:gd name="connsiteY33" fmla="*/ 206654 h 347331"/>
              <a:gd name="connsiteX34" fmla="*/ 91721 w 303862"/>
              <a:gd name="connsiteY34" fmla="*/ 237603 h 347331"/>
              <a:gd name="connsiteX35" fmla="*/ 139552 w 303862"/>
              <a:gd name="connsiteY35" fmla="*/ 206654 h 347331"/>
              <a:gd name="connsiteX36" fmla="*/ 139552 w 303862"/>
              <a:gd name="connsiteY36" fmla="*/ 237603 h 347331"/>
              <a:gd name="connsiteX37" fmla="*/ 226209 w 303862"/>
              <a:gd name="connsiteY37" fmla="*/ 347331 h 347331"/>
              <a:gd name="connsiteX38" fmla="*/ 259830 w 303862"/>
              <a:gd name="connsiteY38" fmla="*/ 347331 h 347331"/>
              <a:gd name="connsiteX39" fmla="*/ 226209 w 303862"/>
              <a:gd name="connsiteY39" fmla="*/ 303440 h 347331"/>
              <a:gd name="connsiteX40" fmla="*/ 259830 w 303862"/>
              <a:gd name="connsiteY40" fmla="*/ 303440 h 347331"/>
              <a:gd name="connsiteX41" fmla="*/ 226209 w 303862"/>
              <a:gd name="connsiteY41" fmla="*/ 258283 h 347331"/>
              <a:gd name="connsiteX42" fmla="*/ 259830 w 303862"/>
              <a:gd name="connsiteY42" fmla="*/ 258283 h 347331"/>
              <a:gd name="connsiteX43" fmla="*/ 226209 w 303862"/>
              <a:gd name="connsiteY43" fmla="*/ 214392 h 347331"/>
              <a:gd name="connsiteX44" fmla="*/ 259830 w 303862"/>
              <a:gd name="connsiteY44" fmla="*/ 214392 h 34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3862" h="347331">
                <a:moveTo>
                  <a:pt x="183583" y="142084"/>
                </a:moveTo>
                <a:lnTo>
                  <a:pt x="217205" y="142084"/>
                </a:lnTo>
                <a:cubicBezTo>
                  <a:pt x="265035" y="142084"/>
                  <a:pt x="303862" y="180770"/>
                  <a:pt x="303862" y="227334"/>
                </a:cubicBezTo>
                <a:lnTo>
                  <a:pt x="303862" y="347331"/>
                </a:lnTo>
                <a:moveTo>
                  <a:pt x="183583" y="121404"/>
                </a:moveTo>
                <a:lnTo>
                  <a:pt x="183583" y="92987"/>
                </a:lnTo>
                <a:lnTo>
                  <a:pt x="0" y="92987"/>
                </a:lnTo>
                <a:lnTo>
                  <a:pt x="0" y="347331"/>
                </a:lnTo>
                <a:lnTo>
                  <a:pt x="69776" y="347331"/>
                </a:lnTo>
                <a:lnTo>
                  <a:pt x="69776" y="277556"/>
                </a:lnTo>
                <a:lnTo>
                  <a:pt x="117606" y="277556"/>
                </a:lnTo>
                <a:lnTo>
                  <a:pt x="117606" y="347331"/>
                </a:lnTo>
                <a:lnTo>
                  <a:pt x="183583" y="347331"/>
                </a:lnTo>
                <a:lnTo>
                  <a:pt x="183583" y="142084"/>
                </a:lnTo>
                <a:lnTo>
                  <a:pt x="183583" y="121404"/>
                </a:lnTo>
                <a:lnTo>
                  <a:pt x="183583" y="121404"/>
                </a:lnTo>
                <a:lnTo>
                  <a:pt x="183583" y="121404"/>
                </a:lnTo>
                <a:close/>
                <a:moveTo>
                  <a:pt x="164170" y="92987"/>
                </a:moveTo>
                <a:lnTo>
                  <a:pt x="164170" y="47830"/>
                </a:lnTo>
                <a:lnTo>
                  <a:pt x="20680" y="47830"/>
                </a:lnTo>
                <a:lnTo>
                  <a:pt x="20680" y="92987"/>
                </a:lnTo>
                <a:moveTo>
                  <a:pt x="116340" y="47830"/>
                </a:moveTo>
                <a:lnTo>
                  <a:pt x="116340" y="0"/>
                </a:lnTo>
                <a:lnTo>
                  <a:pt x="68510" y="0"/>
                </a:lnTo>
                <a:lnTo>
                  <a:pt x="68510" y="47830"/>
                </a:lnTo>
                <a:moveTo>
                  <a:pt x="46423" y="136879"/>
                </a:moveTo>
                <a:lnTo>
                  <a:pt x="46423" y="166561"/>
                </a:lnTo>
                <a:moveTo>
                  <a:pt x="91721" y="136879"/>
                </a:moveTo>
                <a:lnTo>
                  <a:pt x="91721" y="166561"/>
                </a:lnTo>
                <a:moveTo>
                  <a:pt x="139552" y="136879"/>
                </a:moveTo>
                <a:lnTo>
                  <a:pt x="139552" y="166561"/>
                </a:lnTo>
                <a:moveTo>
                  <a:pt x="46423" y="206654"/>
                </a:moveTo>
                <a:lnTo>
                  <a:pt x="46423" y="237603"/>
                </a:lnTo>
                <a:moveTo>
                  <a:pt x="91721" y="206654"/>
                </a:moveTo>
                <a:lnTo>
                  <a:pt x="91721" y="237603"/>
                </a:lnTo>
                <a:moveTo>
                  <a:pt x="139552" y="206654"/>
                </a:moveTo>
                <a:lnTo>
                  <a:pt x="139552" y="237603"/>
                </a:lnTo>
                <a:moveTo>
                  <a:pt x="226209" y="347331"/>
                </a:moveTo>
                <a:lnTo>
                  <a:pt x="259830" y="347331"/>
                </a:lnTo>
                <a:moveTo>
                  <a:pt x="226209" y="303440"/>
                </a:moveTo>
                <a:lnTo>
                  <a:pt x="259830" y="303440"/>
                </a:lnTo>
                <a:moveTo>
                  <a:pt x="226209" y="258283"/>
                </a:moveTo>
                <a:lnTo>
                  <a:pt x="259830" y="258283"/>
                </a:lnTo>
                <a:moveTo>
                  <a:pt x="226209" y="214392"/>
                </a:moveTo>
                <a:lnTo>
                  <a:pt x="259830" y="214392"/>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8" name="Group 57">
            <a:extLst>
              <a:ext uri="{FF2B5EF4-FFF2-40B4-BE49-F238E27FC236}">
                <a16:creationId xmlns:a16="http://schemas.microsoft.com/office/drawing/2014/main" id="{F655621C-EF03-429C-9AA2-4BCE415F6923}"/>
              </a:ext>
              <a:ext uri="{C183D7F6-B498-43B3-948B-1728B52AA6E4}">
                <adec:decorative xmlns:adec="http://schemas.microsoft.com/office/drawing/2017/decorative" val="1"/>
              </a:ext>
            </a:extLst>
          </p:cNvPr>
          <p:cNvGrpSpPr/>
          <p:nvPr/>
        </p:nvGrpSpPr>
        <p:grpSpPr>
          <a:xfrm>
            <a:off x="1711755" y="4952795"/>
            <a:ext cx="580031" cy="580028"/>
            <a:chOff x="1711755" y="4952795"/>
            <a:chExt cx="580031" cy="580028"/>
          </a:xfrm>
        </p:grpSpPr>
        <p:sp>
          <p:nvSpPr>
            <p:cNvPr id="59" name="Oval 58">
              <a:extLst>
                <a:ext uri="{FF2B5EF4-FFF2-40B4-BE49-F238E27FC236}">
                  <a16:creationId xmlns:a16="http://schemas.microsoft.com/office/drawing/2014/main" id="{769E2185-E17B-4D78-99E2-6E47E3603318}"/>
                </a:ext>
              </a:extLst>
            </p:cNvPr>
            <p:cNvSpPr/>
            <p:nvPr/>
          </p:nvSpPr>
          <p:spPr bwMode="auto">
            <a:xfrm>
              <a:off x="1711755" y="4952795"/>
              <a:ext cx="580031" cy="580028"/>
            </a:xfrm>
            <a:prstGeom prst="ellipse">
              <a:avLst/>
            </a:prstGeom>
            <a:solidFill>
              <a:srgbClr val="FFFFFF"/>
            </a:solidFill>
            <a:ln w="10795" cap="flat" cmpd="sng" algn="ctr">
              <a:noFill/>
              <a:prstDash val="solid"/>
              <a:headEnd type="none" w="med" len="med"/>
              <a:tailEnd type="none" w="med" len="med"/>
            </a:ln>
            <a:effectLst>
              <a:outerShdw blurRad="152400" dist="38100" dir="2700000" algn="ctr" rotWithShape="0">
                <a:prstClr val="black">
                  <a:alpha val="19000"/>
                </a:prstClr>
              </a:outerShdw>
            </a:effectLst>
          </p:spPr>
          <p:txBody>
            <a:bodyPr vert="horz" wrap="square" lIns="134464" tIns="134464" rIns="134464" bIns="46616" numCol="1" rtlCol="0" anchor="t" anchorCtr="0" compatLnSpc="1">
              <a:prstTxWarp prst="textNoShape">
                <a:avLst/>
              </a:prstTxWarp>
            </a:bodyPr>
            <a:lstStyle/>
            <a:p>
              <a:pPr marL="0" marR="0" lvl="0" indent="0" algn="l" defTabSz="914136"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endParaRPr>
            </a:p>
          </p:txBody>
        </p:sp>
        <p:sp>
          <p:nvSpPr>
            <p:cNvPr id="60" name="mail">
              <a:extLst>
                <a:ext uri="{FF2B5EF4-FFF2-40B4-BE49-F238E27FC236}">
                  <a16:creationId xmlns:a16="http://schemas.microsoft.com/office/drawing/2014/main" id="{4B0BCE1C-392D-4258-BA03-323FFAC37B0D}"/>
                </a:ext>
              </a:extLst>
            </p:cNvPr>
            <p:cNvSpPr>
              <a:spLocks noChangeAspect="1" noEditPoints="1"/>
            </p:cNvSpPr>
            <p:nvPr/>
          </p:nvSpPr>
          <p:spPr bwMode="auto">
            <a:xfrm>
              <a:off x="1837254" y="5144099"/>
              <a:ext cx="329033" cy="197420"/>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C28CAB60-9AD5-46EE-965E-13620CC77A65}"/>
              </a:ext>
              <a:ext uri="{C183D7F6-B498-43B3-948B-1728B52AA6E4}">
                <adec:decorative xmlns:adec="http://schemas.microsoft.com/office/drawing/2017/decorative" val="1"/>
              </a:ext>
            </a:extLst>
          </p:cNvPr>
          <p:cNvGrpSpPr/>
          <p:nvPr/>
        </p:nvGrpSpPr>
        <p:grpSpPr>
          <a:xfrm>
            <a:off x="1203270" y="2561544"/>
            <a:ext cx="612015" cy="626786"/>
            <a:chOff x="1203270" y="2561544"/>
            <a:chExt cx="612015" cy="626786"/>
          </a:xfrm>
        </p:grpSpPr>
        <p:sp>
          <p:nvSpPr>
            <p:cNvPr id="62" name="people_4">
              <a:extLst>
                <a:ext uri="{FF2B5EF4-FFF2-40B4-BE49-F238E27FC236}">
                  <a16:creationId xmlns:a16="http://schemas.microsoft.com/office/drawing/2014/main" id="{BD0950FA-8A28-4C1D-B96A-3B908AA20FCE}"/>
                </a:ext>
              </a:extLst>
            </p:cNvPr>
            <p:cNvSpPr>
              <a:spLocks noChangeAspect="1" noEditPoints="1"/>
            </p:cNvSpPr>
            <p:nvPr/>
          </p:nvSpPr>
          <p:spPr bwMode="auto">
            <a:xfrm>
              <a:off x="1203270" y="2561544"/>
              <a:ext cx="449590" cy="50263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86F88035-A76E-47CA-955A-D09AA3B1F3D6}"/>
                </a:ext>
              </a:extLst>
            </p:cNvPr>
            <p:cNvGrpSpPr/>
            <p:nvPr/>
          </p:nvGrpSpPr>
          <p:grpSpPr>
            <a:xfrm>
              <a:off x="1536951" y="2912333"/>
              <a:ext cx="278334" cy="275997"/>
              <a:chOff x="7919361" y="6258105"/>
              <a:chExt cx="349409" cy="346475"/>
            </a:xfrm>
          </p:grpSpPr>
          <p:sp>
            <p:nvSpPr>
              <p:cNvPr id="64" name="Oval 63">
                <a:extLst>
                  <a:ext uri="{FF2B5EF4-FFF2-40B4-BE49-F238E27FC236}">
                    <a16:creationId xmlns:a16="http://schemas.microsoft.com/office/drawing/2014/main" id="{7C996922-B2AE-48F1-A34D-4B7988D4E3B4}"/>
                  </a:ext>
                </a:extLst>
              </p:cNvPr>
              <p:cNvSpPr/>
              <p:nvPr/>
            </p:nvSpPr>
            <p:spPr bwMode="auto">
              <a:xfrm>
                <a:off x="7919361" y="6258105"/>
                <a:ext cx="346450" cy="3464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check 3">
                <a:extLst>
                  <a:ext uri="{FF2B5EF4-FFF2-40B4-BE49-F238E27FC236}">
                    <a16:creationId xmlns:a16="http://schemas.microsoft.com/office/drawing/2014/main" id="{9671B25D-ADC7-4AFD-9387-91321AD09E66}"/>
                  </a:ext>
                </a:extLst>
              </p:cNvPr>
              <p:cNvSpPr>
                <a:spLocks noChangeAspect="1" noEditPoints="1"/>
              </p:cNvSpPr>
              <p:nvPr/>
            </p:nvSpPr>
            <p:spPr bwMode="auto">
              <a:xfrm>
                <a:off x="7951141" y="6288793"/>
                <a:ext cx="317629" cy="315787"/>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66" name="Group 65">
            <a:extLst>
              <a:ext uri="{FF2B5EF4-FFF2-40B4-BE49-F238E27FC236}">
                <a16:creationId xmlns:a16="http://schemas.microsoft.com/office/drawing/2014/main" id="{512C95C2-EC53-4083-AC63-C20050E8AA6C}"/>
              </a:ext>
              <a:ext uri="{C183D7F6-B498-43B3-948B-1728B52AA6E4}">
                <adec:decorative xmlns:adec="http://schemas.microsoft.com/office/drawing/2017/decorative" val="1"/>
              </a:ext>
            </a:extLst>
          </p:cNvPr>
          <p:cNvGrpSpPr/>
          <p:nvPr/>
        </p:nvGrpSpPr>
        <p:grpSpPr>
          <a:xfrm>
            <a:off x="804181" y="2409030"/>
            <a:ext cx="290192" cy="476842"/>
            <a:chOff x="804181" y="2409030"/>
            <a:chExt cx="290192" cy="476842"/>
          </a:xfrm>
        </p:grpSpPr>
        <p:sp>
          <p:nvSpPr>
            <p:cNvPr id="67" name="Freeform: Shape 66">
              <a:extLst>
                <a:ext uri="{FF2B5EF4-FFF2-40B4-BE49-F238E27FC236}">
                  <a16:creationId xmlns:a16="http://schemas.microsoft.com/office/drawing/2014/main" id="{0248B6B5-B646-4EE8-B95C-AF613807A247}"/>
                </a:ext>
              </a:extLst>
            </p:cNvPr>
            <p:cNvSpPr>
              <a:spLocks noChangeAspect="1"/>
            </p:cNvSpPr>
            <p:nvPr/>
          </p:nvSpPr>
          <p:spPr bwMode="auto">
            <a:xfrm>
              <a:off x="804181" y="2409030"/>
              <a:ext cx="290192" cy="476842"/>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bg1"/>
            </a:solid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00"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a:extLst>
                <a:ext uri="{FF2B5EF4-FFF2-40B4-BE49-F238E27FC236}">
                  <a16:creationId xmlns:a16="http://schemas.microsoft.com/office/drawing/2014/main" id="{E7178B0F-71FB-4DEA-BD8F-3DB3E03B6403}"/>
                </a:ext>
              </a:extLst>
            </p:cNvPr>
            <p:cNvSpPr/>
            <p:nvPr/>
          </p:nvSpPr>
          <p:spPr bwMode="auto">
            <a:xfrm>
              <a:off x="834669" y="2501341"/>
              <a:ext cx="229217" cy="229218"/>
            </a:xfrm>
            <a:prstGeom prst="ellipse">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00"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785BCE39-CAAD-4500-9DDC-63D00E9A1F8C}"/>
                </a:ext>
              </a:extLst>
            </p:cNvPr>
            <p:cNvCxnSpPr>
              <a:cxnSpLocks/>
            </p:cNvCxnSpPr>
            <p:nvPr/>
          </p:nvCxnSpPr>
          <p:spPr>
            <a:xfrm>
              <a:off x="845220" y="2797151"/>
              <a:ext cx="208114" cy="0"/>
            </a:xfrm>
            <a:prstGeom prst="line">
              <a:avLst/>
            </a:prstGeom>
            <a:noFill/>
            <a:ln w="9525" cap="flat" cmpd="sng" algn="ctr">
              <a:solidFill>
                <a:schemeClr val="tx1"/>
              </a:solidFill>
              <a:prstDash val="solid"/>
              <a:headEnd type="none"/>
              <a:tailEnd type="none"/>
            </a:ln>
            <a:effectLst/>
          </p:spPr>
        </p:cxnSp>
        <p:cxnSp>
          <p:nvCxnSpPr>
            <p:cNvPr id="70" name="Straight Connector 69">
              <a:extLst>
                <a:ext uri="{FF2B5EF4-FFF2-40B4-BE49-F238E27FC236}">
                  <a16:creationId xmlns:a16="http://schemas.microsoft.com/office/drawing/2014/main" id="{0E83E6A8-233D-4939-97A6-3E11EB8480C8}"/>
                </a:ext>
              </a:extLst>
            </p:cNvPr>
            <p:cNvCxnSpPr>
              <a:cxnSpLocks/>
            </p:cNvCxnSpPr>
            <p:nvPr/>
          </p:nvCxnSpPr>
          <p:spPr>
            <a:xfrm>
              <a:off x="857837" y="2832432"/>
              <a:ext cx="182880" cy="0"/>
            </a:xfrm>
            <a:prstGeom prst="line">
              <a:avLst/>
            </a:prstGeom>
            <a:noFill/>
            <a:ln w="9525" cap="flat" cmpd="sng" algn="ctr">
              <a:solidFill>
                <a:schemeClr val="tx1"/>
              </a:solidFill>
              <a:prstDash val="solid"/>
              <a:headEnd type="none"/>
              <a:tailEnd type="none"/>
            </a:ln>
            <a:effectLst/>
          </p:spPr>
        </p:cxnSp>
        <p:sp>
          <p:nvSpPr>
            <p:cNvPr id="71" name="people_4">
              <a:extLst>
                <a:ext uri="{FF2B5EF4-FFF2-40B4-BE49-F238E27FC236}">
                  <a16:creationId xmlns:a16="http://schemas.microsoft.com/office/drawing/2014/main" id="{391710DF-2039-421E-8EAF-598E92705DAB}"/>
                </a:ext>
              </a:extLst>
            </p:cNvPr>
            <p:cNvSpPr>
              <a:spLocks noChangeAspect="1" noEditPoints="1"/>
            </p:cNvSpPr>
            <p:nvPr/>
          </p:nvSpPr>
          <p:spPr bwMode="auto">
            <a:xfrm>
              <a:off x="898846" y="2559569"/>
              <a:ext cx="100863" cy="11276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023D8BC9-567C-4A6A-9A09-296F4DA6540E}"/>
              </a:ext>
              <a:ext uri="{C183D7F6-B498-43B3-948B-1728B52AA6E4}">
                <adec:decorative xmlns:adec="http://schemas.microsoft.com/office/drawing/2017/decorative" val="1"/>
              </a:ext>
            </a:extLst>
          </p:cNvPr>
          <p:cNvGrpSpPr/>
          <p:nvPr/>
        </p:nvGrpSpPr>
        <p:grpSpPr>
          <a:xfrm>
            <a:off x="2328155" y="4952795"/>
            <a:ext cx="580031" cy="580028"/>
            <a:chOff x="2328155" y="4952795"/>
            <a:chExt cx="580031" cy="580028"/>
          </a:xfrm>
        </p:grpSpPr>
        <p:sp>
          <p:nvSpPr>
            <p:cNvPr id="73" name="Oval 72">
              <a:extLst>
                <a:ext uri="{FF2B5EF4-FFF2-40B4-BE49-F238E27FC236}">
                  <a16:creationId xmlns:a16="http://schemas.microsoft.com/office/drawing/2014/main" id="{61B529DB-1FB3-4E9A-B61D-DF9B30218DEB}"/>
                </a:ext>
              </a:extLst>
            </p:cNvPr>
            <p:cNvSpPr/>
            <p:nvPr/>
          </p:nvSpPr>
          <p:spPr bwMode="auto">
            <a:xfrm>
              <a:off x="2328155" y="4952795"/>
              <a:ext cx="580031" cy="580028"/>
            </a:xfrm>
            <a:prstGeom prst="ellipse">
              <a:avLst/>
            </a:prstGeom>
            <a:solidFill>
              <a:srgbClr val="FFFFFF"/>
            </a:solidFill>
            <a:ln w="10795" cap="flat" cmpd="sng" algn="ctr">
              <a:noFill/>
              <a:prstDash val="solid"/>
              <a:headEnd type="none" w="med" len="med"/>
              <a:tailEnd type="none" w="med" len="med"/>
            </a:ln>
            <a:effectLst>
              <a:outerShdw blurRad="152400" dist="38100" dir="2700000" algn="ctr" rotWithShape="0">
                <a:prstClr val="black">
                  <a:alpha val="19000"/>
                </a:prstClr>
              </a:outerShdw>
            </a:effectLst>
          </p:spPr>
          <p:txBody>
            <a:bodyPr vert="horz" wrap="square" lIns="134464" tIns="134464" rIns="134464" bIns="46616" numCol="1" rtlCol="0" anchor="t" anchorCtr="0" compatLnSpc="1">
              <a:prstTxWarp prst="textNoShape">
                <a:avLst/>
              </a:prstTxWarp>
            </a:bodyPr>
            <a:lstStyle/>
            <a:p>
              <a:pPr marL="0" marR="0" lvl="0" indent="0" algn="l" defTabSz="914136"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endParaRPr>
            </a:p>
          </p:txBody>
        </p:sp>
        <p:grpSp>
          <p:nvGrpSpPr>
            <p:cNvPr id="74" name="Group 73">
              <a:extLst>
                <a:ext uri="{FF2B5EF4-FFF2-40B4-BE49-F238E27FC236}">
                  <a16:creationId xmlns:a16="http://schemas.microsoft.com/office/drawing/2014/main" id="{AC308A68-323A-472E-88E3-0F7AA59CD387}"/>
                </a:ext>
              </a:extLst>
            </p:cNvPr>
            <p:cNvGrpSpPr/>
            <p:nvPr/>
          </p:nvGrpSpPr>
          <p:grpSpPr>
            <a:xfrm>
              <a:off x="2441840" y="5089992"/>
              <a:ext cx="337046" cy="305635"/>
              <a:chOff x="2441840" y="5053827"/>
              <a:chExt cx="337046" cy="305635"/>
            </a:xfrm>
          </p:grpSpPr>
          <p:grpSp>
            <p:nvGrpSpPr>
              <p:cNvPr id="75" name="Graphic 10">
                <a:extLst>
                  <a:ext uri="{FF2B5EF4-FFF2-40B4-BE49-F238E27FC236}">
                    <a16:creationId xmlns:a16="http://schemas.microsoft.com/office/drawing/2014/main" id="{60D3D177-F0CE-46C5-9E35-133D90A05594}"/>
                  </a:ext>
                </a:extLst>
              </p:cNvPr>
              <p:cNvGrpSpPr/>
              <p:nvPr/>
            </p:nvGrpSpPr>
            <p:grpSpPr>
              <a:xfrm flipV="1">
                <a:off x="2441840" y="5288267"/>
                <a:ext cx="337046" cy="71195"/>
                <a:chOff x="0" y="1551621"/>
                <a:chExt cx="763343" cy="161554"/>
              </a:xfrm>
              <a:solidFill>
                <a:schemeClr val="tx1"/>
              </a:solidFill>
            </p:grpSpPr>
            <p:sp>
              <p:nvSpPr>
                <p:cNvPr id="79" name="Freeform: Shape 78">
                  <a:extLst>
                    <a:ext uri="{FF2B5EF4-FFF2-40B4-BE49-F238E27FC236}">
                      <a16:creationId xmlns:a16="http://schemas.microsoft.com/office/drawing/2014/main" id="{BCA22CD1-41C5-4B21-A26F-26859FDB653B}"/>
                    </a:ext>
                  </a:extLst>
                </p:cNvPr>
                <p:cNvSpPr/>
                <p:nvPr/>
              </p:nvSpPr>
              <p:spPr>
                <a:xfrm>
                  <a:off x="0" y="1551621"/>
                  <a:ext cx="161554" cy="161554"/>
                </a:xfrm>
                <a:custGeom>
                  <a:avLst/>
                  <a:gdLst>
                    <a:gd name="connsiteX0" fmla="*/ 145399 w 161554"/>
                    <a:gd name="connsiteY0" fmla="*/ 16155 h 161554"/>
                    <a:gd name="connsiteX1" fmla="*/ 96932 w 161554"/>
                    <a:gd name="connsiteY1" fmla="*/ 76738 h 161554"/>
                    <a:gd name="connsiteX2" fmla="*/ 96932 w 161554"/>
                    <a:gd name="connsiteY2" fmla="*/ 76738 h 161554"/>
                    <a:gd name="connsiteX3" fmla="*/ 169632 w 161554"/>
                    <a:gd name="connsiteY3" fmla="*/ 68660 h 161554"/>
                    <a:gd name="connsiteX4" fmla="*/ 169632 w 161554"/>
                    <a:gd name="connsiteY4" fmla="*/ 100971 h 161554"/>
                    <a:gd name="connsiteX5" fmla="*/ 96932 w 161554"/>
                    <a:gd name="connsiteY5" fmla="*/ 92894 h 161554"/>
                    <a:gd name="connsiteX6" fmla="*/ 96932 w 161554"/>
                    <a:gd name="connsiteY6" fmla="*/ 92894 h 161554"/>
                    <a:gd name="connsiteX7" fmla="*/ 145399 w 161554"/>
                    <a:gd name="connsiteY7" fmla="*/ 149437 h 161554"/>
                    <a:gd name="connsiteX8" fmla="*/ 113088 w 161554"/>
                    <a:gd name="connsiteY8" fmla="*/ 169632 h 161554"/>
                    <a:gd name="connsiteX9" fmla="*/ 84816 w 161554"/>
                    <a:gd name="connsiteY9" fmla="*/ 100971 h 161554"/>
                    <a:gd name="connsiteX10" fmla="*/ 84816 w 161554"/>
                    <a:gd name="connsiteY10" fmla="*/ 100971 h 161554"/>
                    <a:gd name="connsiteX11" fmla="*/ 52505 w 161554"/>
                    <a:gd name="connsiteY11" fmla="*/ 169632 h 161554"/>
                    <a:gd name="connsiteX12" fmla="*/ 24233 w 161554"/>
                    <a:gd name="connsiteY12" fmla="*/ 153476 h 161554"/>
                    <a:gd name="connsiteX13" fmla="*/ 68660 w 161554"/>
                    <a:gd name="connsiteY13" fmla="*/ 92894 h 161554"/>
                    <a:gd name="connsiteX14" fmla="*/ 68660 w 161554"/>
                    <a:gd name="connsiteY14" fmla="*/ 92894 h 161554"/>
                    <a:gd name="connsiteX15" fmla="*/ 0 w 161554"/>
                    <a:gd name="connsiteY15" fmla="*/ 100971 h 161554"/>
                    <a:gd name="connsiteX16" fmla="*/ 0 w 161554"/>
                    <a:gd name="connsiteY16" fmla="*/ 68660 h 161554"/>
                    <a:gd name="connsiteX17" fmla="*/ 72699 w 161554"/>
                    <a:gd name="connsiteY17" fmla="*/ 76738 h 161554"/>
                    <a:gd name="connsiteX18" fmla="*/ 72699 w 161554"/>
                    <a:gd name="connsiteY18" fmla="*/ 76738 h 161554"/>
                    <a:gd name="connsiteX19" fmla="*/ 24233 w 161554"/>
                    <a:gd name="connsiteY19" fmla="*/ 16155 h 161554"/>
                    <a:gd name="connsiteX20" fmla="*/ 56544 w 161554"/>
                    <a:gd name="connsiteY20" fmla="*/ 0 h 161554"/>
                    <a:gd name="connsiteX21" fmla="*/ 84816 w 161554"/>
                    <a:gd name="connsiteY21" fmla="*/ 68660 h 161554"/>
                    <a:gd name="connsiteX22" fmla="*/ 84816 w 161554"/>
                    <a:gd name="connsiteY22" fmla="*/ 68660 h 161554"/>
                    <a:gd name="connsiteX23" fmla="*/ 117127 w 161554"/>
                    <a:gd name="connsiteY23" fmla="*/ 0 h 161554"/>
                    <a:gd name="connsiteX24" fmla="*/ 145399 w 161554"/>
                    <a:gd name="connsiteY24" fmla="*/ 16155 h 16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1554" h="161554">
                      <a:moveTo>
                        <a:pt x="145399" y="16155"/>
                      </a:moveTo>
                      <a:lnTo>
                        <a:pt x="96932" y="76738"/>
                      </a:lnTo>
                      <a:lnTo>
                        <a:pt x="96932" y="76738"/>
                      </a:lnTo>
                      <a:lnTo>
                        <a:pt x="169632" y="68660"/>
                      </a:lnTo>
                      <a:lnTo>
                        <a:pt x="169632" y="100971"/>
                      </a:lnTo>
                      <a:lnTo>
                        <a:pt x="96932" y="92894"/>
                      </a:lnTo>
                      <a:lnTo>
                        <a:pt x="96932" y="92894"/>
                      </a:lnTo>
                      <a:lnTo>
                        <a:pt x="145399" y="149437"/>
                      </a:lnTo>
                      <a:lnTo>
                        <a:pt x="113088" y="169632"/>
                      </a:lnTo>
                      <a:lnTo>
                        <a:pt x="84816" y="100971"/>
                      </a:lnTo>
                      <a:lnTo>
                        <a:pt x="84816" y="100971"/>
                      </a:lnTo>
                      <a:lnTo>
                        <a:pt x="52505" y="169632"/>
                      </a:lnTo>
                      <a:lnTo>
                        <a:pt x="24233" y="153476"/>
                      </a:lnTo>
                      <a:lnTo>
                        <a:pt x="68660" y="92894"/>
                      </a:lnTo>
                      <a:lnTo>
                        <a:pt x="68660" y="92894"/>
                      </a:lnTo>
                      <a:lnTo>
                        <a:pt x="0" y="100971"/>
                      </a:lnTo>
                      <a:lnTo>
                        <a:pt x="0" y="68660"/>
                      </a:lnTo>
                      <a:lnTo>
                        <a:pt x="72699" y="76738"/>
                      </a:lnTo>
                      <a:lnTo>
                        <a:pt x="72699" y="76738"/>
                      </a:lnTo>
                      <a:lnTo>
                        <a:pt x="24233" y="16155"/>
                      </a:lnTo>
                      <a:lnTo>
                        <a:pt x="56544" y="0"/>
                      </a:lnTo>
                      <a:lnTo>
                        <a:pt x="84816" y="68660"/>
                      </a:lnTo>
                      <a:lnTo>
                        <a:pt x="84816" y="68660"/>
                      </a:lnTo>
                      <a:lnTo>
                        <a:pt x="117127" y="0"/>
                      </a:lnTo>
                      <a:lnTo>
                        <a:pt x="145399" y="16155"/>
                      </a:lnTo>
                      <a:close/>
                    </a:path>
                  </a:pathLst>
                </a:custGeom>
                <a:grpFill/>
                <a:ln w="40071"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2E671B3F-D7CB-49D1-B9D4-BA712E12C558}"/>
                    </a:ext>
                  </a:extLst>
                </p:cNvPr>
                <p:cNvSpPr/>
                <p:nvPr/>
              </p:nvSpPr>
              <p:spPr>
                <a:xfrm>
                  <a:off x="201943" y="1551621"/>
                  <a:ext cx="161554" cy="161554"/>
                </a:xfrm>
                <a:custGeom>
                  <a:avLst/>
                  <a:gdLst>
                    <a:gd name="connsiteX0" fmla="*/ 145399 w 161554"/>
                    <a:gd name="connsiteY0" fmla="*/ 16155 h 161554"/>
                    <a:gd name="connsiteX1" fmla="*/ 96932 w 161554"/>
                    <a:gd name="connsiteY1" fmla="*/ 76738 h 161554"/>
                    <a:gd name="connsiteX2" fmla="*/ 96932 w 161554"/>
                    <a:gd name="connsiteY2" fmla="*/ 76738 h 161554"/>
                    <a:gd name="connsiteX3" fmla="*/ 169632 w 161554"/>
                    <a:gd name="connsiteY3" fmla="*/ 68660 h 161554"/>
                    <a:gd name="connsiteX4" fmla="*/ 169632 w 161554"/>
                    <a:gd name="connsiteY4" fmla="*/ 100971 h 161554"/>
                    <a:gd name="connsiteX5" fmla="*/ 96932 w 161554"/>
                    <a:gd name="connsiteY5" fmla="*/ 92894 h 161554"/>
                    <a:gd name="connsiteX6" fmla="*/ 96932 w 161554"/>
                    <a:gd name="connsiteY6" fmla="*/ 92894 h 161554"/>
                    <a:gd name="connsiteX7" fmla="*/ 145399 w 161554"/>
                    <a:gd name="connsiteY7" fmla="*/ 149437 h 161554"/>
                    <a:gd name="connsiteX8" fmla="*/ 113088 w 161554"/>
                    <a:gd name="connsiteY8" fmla="*/ 169632 h 161554"/>
                    <a:gd name="connsiteX9" fmla="*/ 84816 w 161554"/>
                    <a:gd name="connsiteY9" fmla="*/ 100971 h 161554"/>
                    <a:gd name="connsiteX10" fmla="*/ 84816 w 161554"/>
                    <a:gd name="connsiteY10" fmla="*/ 100971 h 161554"/>
                    <a:gd name="connsiteX11" fmla="*/ 52505 w 161554"/>
                    <a:gd name="connsiteY11" fmla="*/ 169632 h 161554"/>
                    <a:gd name="connsiteX12" fmla="*/ 24233 w 161554"/>
                    <a:gd name="connsiteY12" fmla="*/ 153476 h 161554"/>
                    <a:gd name="connsiteX13" fmla="*/ 68660 w 161554"/>
                    <a:gd name="connsiteY13" fmla="*/ 92894 h 161554"/>
                    <a:gd name="connsiteX14" fmla="*/ 68660 w 161554"/>
                    <a:gd name="connsiteY14" fmla="*/ 92894 h 161554"/>
                    <a:gd name="connsiteX15" fmla="*/ 0 w 161554"/>
                    <a:gd name="connsiteY15" fmla="*/ 100971 h 161554"/>
                    <a:gd name="connsiteX16" fmla="*/ 0 w 161554"/>
                    <a:gd name="connsiteY16" fmla="*/ 68660 h 161554"/>
                    <a:gd name="connsiteX17" fmla="*/ 72699 w 161554"/>
                    <a:gd name="connsiteY17" fmla="*/ 76738 h 161554"/>
                    <a:gd name="connsiteX18" fmla="*/ 72699 w 161554"/>
                    <a:gd name="connsiteY18" fmla="*/ 76738 h 161554"/>
                    <a:gd name="connsiteX19" fmla="*/ 24233 w 161554"/>
                    <a:gd name="connsiteY19" fmla="*/ 16155 h 161554"/>
                    <a:gd name="connsiteX20" fmla="*/ 52505 w 161554"/>
                    <a:gd name="connsiteY20" fmla="*/ 0 h 161554"/>
                    <a:gd name="connsiteX21" fmla="*/ 80777 w 161554"/>
                    <a:gd name="connsiteY21" fmla="*/ 68660 h 161554"/>
                    <a:gd name="connsiteX22" fmla="*/ 80777 w 161554"/>
                    <a:gd name="connsiteY22" fmla="*/ 68660 h 161554"/>
                    <a:gd name="connsiteX23" fmla="*/ 113088 w 161554"/>
                    <a:gd name="connsiteY23" fmla="*/ 0 h 161554"/>
                    <a:gd name="connsiteX24" fmla="*/ 145399 w 161554"/>
                    <a:gd name="connsiteY24" fmla="*/ 16155 h 16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1554" h="161554">
                      <a:moveTo>
                        <a:pt x="145399" y="16155"/>
                      </a:moveTo>
                      <a:lnTo>
                        <a:pt x="96932" y="76738"/>
                      </a:lnTo>
                      <a:lnTo>
                        <a:pt x="96932" y="76738"/>
                      </a:lnTo>
                      <a:lnTo>
                        <a:pt x="169632" y="68660"/>
                      </a:lnTo>
                      <a:lnTo>
                        <a:pt x="169632" y="100971"/>
                      </a:lnTo>
                      <a:lnTo>
                        <a:pt x="96932" y="92894"/>
                      </a:lnTo>
                      <a:lnTo>
                        <a:pt x="96932" y="92894"/>
                      </a:lnTo>
                      <a:lnTo>
                        <a:pt x="145399" y="149437"/>
                      </a:lnTo>
                      <a:lnTo>
                        <a:pt x="113088" y="169632"/>
                      </a:lnTo>
                      <a:lnTo>
                        <a:pt x="84816" y="100971"/>
                      </a:lnTo>
                      <a:lnTo>
                        <a:pt x="84816" y="100971"/>
                      </a:lnTo>
                      <a:lnTo>
                        <a:pt x="52505" y="169632"/>
                      </a:lnTo>
                      <a:lnTo>
                        <a:pt x="24233" y="153476"/>
                      </a:lnTo>
                      <a:lnTo>
                        <a:pt x="68660" y="92894"/>
                      </a:lnTo>
                      <a:lnTo>
                        <a:pt x="68660" y="92894"/>
                      </a:lnTo>
                      <a:lnTo>
                        <a:pt x="0" y="100971"/>
                      </a:lnTo>
                      <a:lnTo>
                        <a:pt x="0" y="68660"/>
                      </a:lnTo>
                      <a:lnTo>
                        <a:pt x="72699" y="76738"/>
                      </a:lnTo>
                      <a:lnTo>
                        <a:pt x="72699" y="76738"/>
                      </a:lnTo>
                      <a:lnTo>
                        <a:pt x="24233" y="16155"/>
                      </a:lnTo>
                      <a:lnTo>
                        <a:pt x="52505" y="0"/>
                      </a:lnTo>
                      <a:lnTo>
                        <a:pt x="80777" y="68660"/>
                      </a:lnTo>
                      <a:lnTo>
                        <a:pt x="80777" y="68660"/>
                      </a:lnTo>
                      <a:lnTo>
                        <a:pt x="113088" y="0"/>
                      </a:lnTo>
                      <a:lnTo>
                        <a:pt x="145399" y="16155"/>
                      </a:lnTo>
                      <a:close/>
                    </a:path>
                  </a:pathLst>
                </a:custGeom>
                <a:grpFill/>
                <a:ln w="40071"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55AEBF83-2D33-46E3-8011-49F7E65545EF}"/>
                    </a:ext>
                  </a:extLst>
                </p:cNvPr>
                <p:cNvSpPr/>
                <p:nvPr/>
              </p:nvSpPr>
              <p:spPr>
                <a:xfrm>
                  <a:off x="403885" y="1551621"/>
                  <a:ext cx="161554" cy="161554"/>
                </a:xfrm>
                <a:custGeom>
                  <a:avLst/>
                  <a:gdLst>
                    <a:gd name="connsiteX0" fmla="*/ 141360 w 161554"/>
                    <a:gd name="connsiteY0" fmla="*/ 16155 h 161554"/>
                    <a:gd name="connsiteX1" fmla="*/ 96932 w 161554"/>
                    <a:gd name="connsiteY1" fmla="*/ 76738 h 161554"/>
                    <a:gd name="connsiteX2" fmla="*/ 96932 w 161554"/>
                    <a:gd name="connsiteY2" fmla="*/ 76738 h 161554"/>
                    <a:gd name="connsiteX3" fmla="*/ 169632 w 161554"/>
                    <a:gd name="connsiteY3" fmla="*/ 68660 h 161554"/>
                    <a:gd name="connsiteX4" fmla="*/ 169632 w 161554"/>
                    <a:gd name="connsiteY4" fmla="*/ 100971 h 161554"/>
                    <a:gd name="connsiteX5" fmla="*/ 96932 w 161554"/>
                    <a:gd name="connsiteY5" fmla="*/ 92894 h 161554"/>
                    <a:gd name="connsiteX6" fmla="*/ 96932 w 161554"/>
                    <a:gd name="connsiteY6" fmla="*/ 92894 h 161554"/>
                    <a:gd name="connsiteX7" fmla="*/ 145399 w 161554"/>
                    <a:gd name="connsiteY7" fmla="*/ 149437 h 161554"/>
                    <a:gd name="connsiteX8" fmla="*/ 113088 w 161554"/>
                    <a:gd name="connsiteY8" fmla="*/ 165593 h 161554"/>
                    <a:gd name="connsiteX9" fmla="*/ 84816 w 161554"/>
                    <a:gd name="connsiteY9" fmla="*/ 96932 h 161554"/>
                    <a:gd name="connsiteX10" fmla="*/ 84816 w 161554"/>
                    <a:gd name="connsiteY10" fmla="*/ 96932 h 161554"/>
                    <a:gd name="connsiteX11" fmla="*/ 52505 w 161554"/>
                    <a:gd name="connsiteY11" fmla="*/ 165593 h 161554"/>
                    <a:gd name="connsiteX12" fmla="*/ 24233 w 161554"/>
                    <a:gd name="connsiteY12" fmla="*/ 149437 h 161554"/>
                    <a:gd name="connsiteX13" fmla="*/ 68660 w 161554"/>
                    <a:gd name="connsiteY13" fmla="*/ 88855 h 161554"/>
                    <a:gd name="connsiteX14" fmla="*/ 68660 w 161554"/>
                    <a:gd name="connsiteY14" fmla="*/ 88855 h 161554"/>
                    <a:gd name="connsiteX15" fmla="*/ 0 w 161554"/>
                    <a:gd name="connsiteY15" fmla="*/ 100971 h 161554"/>
                    <a:gd name="connsiteX16" fmla="*/ 0 w 161554"/>
                    <a:gd name="connsiteY16" fmla="*/ 68660 h 161554"/>
                    <a:gd name="connsiteX17" fmla="*/ 72699 w 161554"/>
                    <a:gd name="connsiteY17" fmla="*/ 76738 h 161554"/>
                    <a:gd name="connsiteX18" fmla="*/ 72699 w 161554"/>
                    <a:gd name="connsiteY18" fmla="*/ 76738 h 161554"/>
                    <a:gd name="connsiteX19" fmla="*/ 28272 w 161554"/>
                    <a:gd name="connsiteY19" fmla="*/ 16155 h 161554"/>
                    <a:gd name="connsiteX20" fmla="*/ 52505 w 161554"/>
                    <a:gd name="connsiteY20" fmla="*/ 0 h 161554"/>
                    <a:gd name="connsiteX21" fmla="*/ 80777 w 161554"/>
                    <a:gd name="connsiteY21" fmla="*/ 68660 h 161554"/>
                    <a:gd name="connsiteX22" fmla="*/ 80777 w 161554"/>
                    <a:gd name="connsiteY22" fmla="*/ 68660 h 161554"/>
                    <a:gd name="connsiteX23" fmla="*/ 113088 w 161554"/>
                    <a:gd name="connsiteY23" fmla="*/ 0 h 161554"/>
                    <a:gd name="connsiteX24" fmla="*/ 141360 w 161554"/>
                    <a:gd name="connsiteY24" fmla="*/ 16155 h 16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1554" h="161554">
                      <a:moveTo>
                        <a:pt x="141360" y="16155"/>
                      </a:moveTo>
                      <a:lnTo>
                        <a:pt x="96932" y="76738"/>
                      </a:lnTo>
                      <a:lnTo>
                        <a:pt x="96932" y="76738"/>
                      </a:lnTo>
                      <a:lnTo>
                        <a:pt x="169632" y="68660"/>
                      </a:lnTo>
                      <a:lnTo>
                        <a:pt x="169632" y="100971"/>
                      </a:lnTo>
                      <a:lnTo>
                        <a:pt x="96932" y="92894"/>
                      </a:lnTo>
                      <a:lnTo>
                        <a:pt x="96932" y="92894"/>
                      </a:lnTo>
                      <a:lnTo>
                        <a:pt x="145399" y="149437"/>
                      </a:lnTo>
                      <a:lnTo>
                        <a:pt x="113088" y="165593"/>
                      </a:lnTo>
                      <a:lnTo>
                        <a:pt x="84816" y="96932"/>
                      </a:lnTo>
                      <a:lnTo>
                        <a:pt x="84816" y="96932"/>
                      </a:lnTo>
                      <a:lnTo>
                        <a:pt x="52505" y="165593"/>
                      </a:lnTo>
                      <a:lnTo>
                        <a:pt x="24233" y="149437"/>
                      </a:lnTo>
                      <a:lnTo>
                        <a:pt x="68660" y="88855"/>
                      </a:lnTo>
                      <a:lnTo>
                        <a:pt x="68660" y="88855"/>
                      </a:lnTo>
                      <a:lnTo>
                        <a:pt x="0" y="100971"/>
                      </a:lnTo>
                      <a:lnTo>
                        <a:pt x="0" y="68660"/>
                      </a:lnTo>
                      <a:lnTo>
                        <a:pt x="72699" y="76738"/>
                      </a:lnTo>
                      <a:lnTo>
                        <a:pt x="72699" y="76738"/>
                      </a:lnTo>
                      <a:lnTo>
                        <a:pt x="28272" y="16155"/>
                      </a:lnTo>
                      <a:lnTo>
                        <a:pt x="52505" y="0"/>
                      </a:lnTo>
                      <a:lnTo>
                        <a:pt x="80777" y="68660"/>
                      </a:lnTo>
                      <a:lnTo>
                        <a:pt x="80777" y="68660"/>
                      </a:lnTo>
                      <a:lnTo>
                        <a:pt x="113088" y="0"/>
                      </a:lnTo>
                      <a:lnTo>
                        <a:pt x="141360" y="16155"/>
                      </a:lnTo>
                      <a:close/>
                    </a:path>
                  </a:pathLst>
                </a:custGeom>
                <a:grpFill/>
                <a:ln w="40071"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9CDA7013-08D5-434C-878B-575411E95C0A}"/>
                    </a:ext>
                  </a:extLst>
                </p:cNvPr>
                <p:cNvSpPr/>
                <p:nvPr/>
              </p:nvSpPr>
              <p:spPr>
                <a:xfrm>
                  <a:off x="601789" y="1551621"/>
                  <a:ext cx="161554" cy="161554"/>
                </a:xfrm>
                <a:custGeom>
                  <a:avLst/>
                  <a:gdLst>
                    <a:gd name="connsiteX0" fmla="*/ 145399 w 161554"/>
                    <a:gd name="connsiteY0" fmla="*/ 16155 h 161554"/>
                    <a:gd name="connsiteX1" fmla="*/ 100971 w 161554"/>
                    <a:gd name="connsiteY1" fmla="*/ 76738 h 161554"/>
                    <a:gd name="connsiteX2" fmla="*/ 100971 w 161554"/>
                    <a:gd name="connsiteY2" fmla="*/ 76738 h 161554"/>
                    <a:gd name="connsiteX3" fmla="*/ 173671 w 161554"/>
                    <a:gd name="connsiteY3" fmla="*/ 68660 h 161554"/>
                    <a:gd name="connsiteX4" fmla="*/ 173671 w 161554"/>
                    <a:gd name="connsiteY4" fmla="*/ 100971 h 161554"/>
                    <a:gd name="connsiteX5" fmla="*/ 100971 w 161554"/>
                    <a:gd name="connsiteY5" fmla="*/ 92894 h 161554"/>
                    <a:gd name="connsiteX6" fmla="*/ 100971 w 161554"/>
                    <a:gd name="connsiteY6" fmla="*/ 92894 h 161554"/>
                    <a:gd name="connsiteX7" fmla="*/ 149438 w 161554"/>
                    <a:gd name="connsiteY7" fmla="*/ 149437 h 161554"/>
                    <a:gd name="connsiteX8" fmla="*/ 117127 w 161554"/>
                    <a:gd name="connsiteY8" fmla="*/ 165593 h 161554"/>
                    <a:gd name="connsiteX9" fmla="*/ 88855 w 161554"/>
                    <a:gd name="connsiteY9" fmla="*/ 96932 h 161554"/>
                    <a:gd name="connsiteX10" fmla="*/ 88855 w 161554"/>
                    <a:gd name="connsiteY10" fmla="*/ 96932 h 161554"/>
                    <a:gd name="connsiteX11" fmla="*/ 56544 w 161554"/>
                    <a:gd name="connsiteY11" fmla="*/ 165593 h 161554"/>
                    <a:gd name="connsiteX12" fmla="*/ 28272 w 161554"/>
                    <a:gd name="connsiteY12" fmla="*/ 149437 h 161554"/>
                    <a:gd name="connsiteX13" fmla="*/ 72699 w 161554"/>
                    <a:gd name="connsiteY13" fmla="*/ 88855 h 161554"/>
                    <a:gd name="connsiteX14" fmla="*/ 72699 w 161554"/>
                    <a:gd name="connsiteY14" fmla="*/ 88855 h 161554"/>
                    <a:gd name="connsiteX15" fmla="*/ 0 w 161554"/>
                    <a:gd name="connsiteY15" fmla="*/ 96932 h 161554"/>
                    <a:gd name="connsiteX16" fmla="*/ 0 w 161554"/>
                    <a:gd name="connsiteY16" fmla="*/ 68660 h 161554"/>
                    <a:gd name="connsiteX17" fmla="*/ 72699 w 161554"/>
                    <a:gd name="connsiteY17" fmla="*/ 76738 h 161554"/>
                    <a:gd name="connsiteX18" fmla="*/ 72699 w 161554"/>
                    <a:gd name="connsiteY18" fmla="*/ 76738 h 161554"/>
                    <a:gd name="connsiteX19" fmla="*/ 28272 w 161554"/>
                    <a:gd name="connsiteY19" fmla="*/ 16155 h 161554"/>
                    <a:gd name="connsiteX20" fmla="*/ 56544 w 161554"/>
                    <a:gd name="connsiteY20" fmla="*/ 0 h 161554"/>
                    <a:gd name="connsiteX21" fmla="*/ 84816 w 161554"/>
                    <a:gd name="connsiteY21" fmla="*/ 68660 h 161554"/>
                    <a:gd name="connsiteX22" fmla="*/ 84816 w 161554"/>
                    <a:gd name="connsiteY22" fmla="*/ 68660 h 161554"/>
                    <a:gd name="connsiteX23" fmla="*/ 117127 w 161554"/>
                    <a:gd name="connsiteY23" fmla="*/ 0 h 161554"/>
                    <a:gd name="connsiteX24" fmla="*/ 145399 w 161554"/>
                    <a:gd name="connsiteY24" fmla="*/ 16155 h 16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1554" h="161554">
                      <a:moveTo>
                        <a:pt x="145399" y="16155"/>
                      </a:moveTo>
                      <a:lnTo>
                        <a:pt x="100971" y="76738"/>
                      </a:lnTo>
                      <a:lnTo>
                        <a:pt x="100971" y="76738"/>
                      </a:lnTo>
                      <a:lnTo>
                        <a:pt x="173671" y="68660"/>
                      </a:lnTo>
                      <a:lnTo>
                        <a:pt x="173671" y="100971"/>
                      </a:lnTo>
                      <a:lnTo>
                        <a:pt x="100971" y="92894"/>
                      </a:lnTo>
                      <a:lnTo>
                        <a:pt x="100971" y="92894"/>
                      </a:lnTo>
                      <a:lnTo>
                        <a:pt x="149438" y="149437"/>
                      </a:lnTo>
                      <a:lnTo>
                        <a:pt x="117127" y="165593"/>
                      </a:lnTo>
                      <a:lnTo>
                        <a:pt x="88855" y="96932"/>
                      </a:lnTo>
                      <a:lnTo>
                        <a:pt x="88855" y="96932"/>
                      </a:lnTo>
                      <a:lnTo>
                        <a:pt x="56544" y="165593"/>
                      </a:lnTo>
                      <a:lnTo>
                        <a:pt x="28272" y="149437"/>
                      </a:lnTo>
                      <a:lnTo>
                        <a:pt x="72699" y="88855"/>
                      </a:lnTo>
                      <a:lnTo>
                        <a:pt x="72699" y="88855"/>
                      </a:lnTo>
                      <a:lnTo>
                        <a:pt x="0" y="96932"/>
                      </a:lnTo>
                      <a:lnTo>
                        <a:pt x="0" y="68660"/>
                      </a:lnTo>
                      <a:lnTo>
                        <a:pt x="72699" y="76738"/>
                      </a:lnTo>
                      <a:lnTo>
                        <a:pt x="72699" y="76738"/>
                      </a:lnTo>
                      <a:lnTo>
                        <a:pt x="28272" y="16155"/>
                      </a:lnTo>
                      <a:lnTo>
                        <a:pt x="56544" y="0"/>
                      </a:lnTo>
                      <a:lnTo>
                        <a:pt x="84816" y="68660"/>
                      </a:lnTo>
                      <a:lnTo>
                        <a:pt x="84816" y="68660"/>
                      </a:lnTo>
                      <a:lnTo>
                        <a:pt x="117127" y="0"/>
                      </a:lnTo>
                      <a:lnTo>
                        <a:pt x="145399" y="16155"/>
                      </a:lnTo>
                      <a:close/>
                    </a:path>
                  </a:pathLst>
                </a:custGeom>
                <a:grpFill/>
                <a:ln w="40071"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76" name="Group 75">
                <a:extLst>
                  <a:ext uri="{FF2B5EF4-FFF2-40B4-BE49-F238E27FC236}">
                    <a16:creationId xmlns:a16="http://schemas.microsoft.com/office/drawing/2014/main" id="{253E887A-9493-41D9-9FFD-AEB7B7AC1EF3}"/>
                  </a:ext>
                </a:extLst>
              </p:cNvPr>
              <p:cNvGrpSpPr/>
              <p:nvPr/>
            </p:nvGrpSpPr>
            <p:grpSpPr>
              <a:xfrm>
                <a:off x="2519926" y="5053827"/>
                <a:ext cx="196489" cy="196490"/>
                <a:chOff x="987069" y="2653741"/>
                <a:chExt cx="229217" cy="229218"/>
              </a:xfrm>
            </p:grpSpPr>
            <p:sp>
              <p:nvSpPr>
                <p:cNvPr id="77" name="Oval 76">
                  <a:extLst>
                    <a:ext uri="{FF2B5EF4-FFF2-40B4-BE49-F238E27FC236}">
                      <a16:creationId xmlns:a16="http://schemas.microsoft.com/office/drawing/2014/main" id="{11D06CCF-69CB-4F46-8348-508C2A1EACBC}"/>
                    </a:ext>
                  </a:extLst>
                </p:cNvPr>
                <p:cNvSpPr/>
                <p:nvPr/>
              </p:nvSpPr>
              <p:spPr bwMode="auto">
                <a:xfrm>
                  <a:off x="987069" y="2653741"/>
                  <a:ext cx="229217" cy="229218"/>
                </a:xfrm>
                <a:prstGeom prst="ellipse">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00"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people_4">
                  <a:extLst>
                    <a:ext uri="{FF2B5EF4-FFF2-40B4-BE49-F238E27FC236}">
                      <a16:creationId xmlns:a16="http://schemas.microsoft.com/office/drawing/2014/main" id="{766C7DAA-A4BD-4B79-B70E-9C9DEC5351CA}"/>
                    </a:ext>
                  </a:extLst>
                </p:cNvPr>
                <p:cNvSpPr>
                  <a:spLocks noChangeAspect="1" noEditPoints="1"/>
                </p:cNvSpPr>
                <p:nvPr/>
              </p:nvSpPr>
              <p:spPr bwMode="auto">
                <a:xfrm>
                  <a:off x="1051246" y="2711969"/>
                  <a:ext cx="100863" cy="11276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grpSp>
      </p:grpSp>
      <p:sp>
        <p:nvSpPr>
          <p:cNvPr id="83" name="arrow_11">
            <a:extLst>
              <a:ext uri="{FF2B5EF4-FFF2-40B4-BE49-F238E27FC236}">
                <a16:creationId xmlns:a16="http://schemas.microsoft.com/office/drawing/2014/main" id="{D8467D28-CB90-46E0-83DD-960F577B684F}"/>
              </a:ext>
              <a:ext uri="{C183D7F6-B498-43B3-948B-1728B52AA6E4}">
                <adec:decorative xmlns:adec="http://schemas.microsoft.com/office/drawing/2017/decorative" val="1"/>
              </a:ext>
            </a:extLst>
          </p:cNvPr>
          <p:cNvSpPr>
            <a:spLocks noChangeAspect="1" noEditPoints="1"/>
          </p:cNvSpPr>
          <p:nvPr/>
        </p:nvSpPr>
        <p:spPr bwMode="auto">
          <a:xfrm>
            <a:off x="3696571" y="4020506"/>
            <a:ext cx="265824" cy="277692"/>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84" name="Group 83">
            <a:extLst>
              <a:ext uri="{FF2B5EF4-FFF2-40B4-BE49-F238E27FC236}">
                <a16:creationId xmlns:a16="http://schemas.microsoft.com/office/drawing/2014/main" id="{CC4EE9A1-5D05-46F4-830B-052773650585}"/>
              </a:ext>
              <a:ext uri="{C183D7F6-B498-43B3-948B-1728B52AA6E4}">
                <adec:decorative xmlns:adec="http://schemas.microsoft.com/office/drawing/2017/decorative" val="1"/>
              </a:ext>
            </a:extLst>
          </p:cNvPr>
          <p:cNvGrpSpPr/>
          <p:nvPr/>
        </p:nvGrpSpPr>
        <p:grpSpPr>
          <a:xfrm>
            <a:off x="8909846" y="5479776"/>
            <a:ext cx="382885" cy="382885"/>
            <a:chOff x="10862397" y="5717102"/>
            <a:chExt cx="547109" cy="547109"/>
          </a:xfrm>
        </p:grpSpPr>
        <p:sp>
          <p:nvSpPr>
            <p:cNvPr id="85" name="graph_4">
              <a:extLst>
                <a:ext uri="{FF2B5EF4-FFF2-40B4-BE49-F238E27FC236}">
                  <a16:creationId xmlns:a16="http://schemas.microsoft.com/office/drawing/2014/main" id="{747FF463-85B2-4548-A716-D95209F8426F}"/>
                </a:ext>
              </a:extLst>
            </p:cNvPr>
            <p:cNvSpPr>
              <a:spLocks noChangeAspect="1" noEditPoints="1"/>
            </p:cNvSpPr>
            <p:nvPr/>
          </p:nvSpPr>
          <p:spPr bwMode="auto">
            <a:xfrm>
              <a:off x="10893481" y="6051617"/>
              <a:ext cx="182824" cy="182069"/>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 name="Market_EAFC">
              <a:extLst>
                <a:ext uri="{FF2B5EF4-FFF2-40B4-BE49-F238E27FC236}">
                  <a16:creationId xmlns:a16="http://schemas.microsoft.com/office/drawing/2014/main" id="{D859AC6E-E37A-4B7F-8554-04540774DE00}"/>
                </a:ext>
              </a:extLst>
            </p:cNvPr>
            <p:cNvSpPr>
              <a:spLocks noChangeAspect="1" noEditPoints="1"/>
            </p:cNvSpPr>
            <p:nvPr/>
          </p:nvSpPr>
          <p:spPr bwMode="auto">
            <a:xfrm>
              <a:off x="11181338" y="6077420"/>
              <a:ext cx="226501" cy="137357"/>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952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7" name="plus">
              <a:extLst>
                <a:ext uri="{FF2B5EF4-FFF2-40B4-BE49-F238E27FC236}">
                  <a16:creationId xmlns:a16="http://schemas.microsoft.com/office/drawing/2014/main" id="{70222829-A049-43CE-972E-EAF39C7B7FC5}"/>
                </a:ext>
              </a:extLst>
            </p:cNvPr>
            <p:cNvSpPr>
              <a:spLocks noChangeAspect="1" noEditPoints="1"/>
            </p:cNvSpPr>
            <p:nvPr/>
          </p:nvSpPr>
          <p:spPr bwMode="auto">
            <a:xfrm>
              <a:off x="10862397" y="5717102"/>
              <a:ext cx="547109" cy="547109"/>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88" name="Group 87">
              <a:extLst>
                <a:ext uri="{FF2B5EF4-FFF2-40B4-BE49-F238E27FC236}">
                  <a16:creationId xmlns:a16="http://schemas.microsoft.com/office/drawing/2014/main" id="{365B38AC-C7F7-4A1E-9561-7FA21240D368}"/>
                </a:ext>
              </a:extLst>
            </p:cNvPr>
            <p:cNvGrpSpPr/>
            <p:nvPr/>
          </p:nvGrpSpPr>
          <p:grpSpPr>
            <a:xfrm>
              <a:off x="10920911" y="5744297"/>
              <a:ext cx="150498" cy="199510"/>
              <a:chOff x="10635497" y="5546736"/>
              <a:chExt cx="150498" cy="360223"/>
            </a:xfrm>
          </p:grpSpPr>
          <p:cxnSp>
            <p:nvCxnSpPr>
              <p:cNvPr id="93" name="Straight Connector 92">
                <a:extLst>
                  <a:ext uri="{FF2B5EF4-FFF2-40B4-BE49-F238E27FC236}">
                    <a16:creationId xmlns:a16="http://schemas.microsoft.com/office/drawing/2014/main" id="{49A2A720-D5E3-4588-8278-A899A664C4F5}"/>
                  </a:ext>
                </a:extLst>
              </p:cNvPr>
              <p:cNvCxnSpPr>
                <a:cxnSpLocks/>
              </p:cNvCxnSpPr>
              <p:nvPr/>
            </p:nvCxnSpPr>
            <p:spPr>
              <a:xfrm>
                <a:off x="10635497" y="5632638"/>
                <a:ext cx="0" cy="274321"/>
              </a:xfrm>
              <a:prstGeom prst="line">
                <a:avLst/>
              </a:prstGeom>
              <a:noFill/>
              <a:ln w="9525" cap="flat" cmpd="sng" algn="ctr">
                <a:solidFill>
                  <a:schemeClr val="tx1"/>
                </a:solidFill>
                <a:prstDash val="solid"/>
                <a:headEnd type="none"/>
                <a:tailEnd type="none"/>
              </a:ln>
              <a:effectLst/>
            </p:spPr>
          </p:cxnSp>
          <p:cxnSp>
            <p:nvCxnSpPr>
              <p:cNvPr id="94" name="Straight Connector 93">
                <a:extLst>
                  <a:ext uri="{FF2B5EF4-FFF2-40B4-BE49-F238E27FC236}">
                    <a16:creationId xmlns:a16="http://schemas.microsoft.com/office/drawing/2014/main" id="{66B3CFC3-FD51-4F82-8423-E80EEA704CD4}"/>
                  </a:ext>
                </a:extLst>
              </p:cNvPr>
              <p:cNvCxnSpPr>
                <a:cxnSpLocks/>
              </p:cNvCxnSpPr>
              <p:nvPr/>
            </p:nvCxnSpPr>
            <p:spPr>
              <a:xfrm>
                <a:off x="10710746" y="5724080"/>
                <a:ext cx="0" cy="182879"/>
              </a:xfrm>
              <a:prstGeom prst="line">
                <a:avLst/>
              </a:prstGeom>
              <a:noFill/>
              <a:ln w="9525" cap="flat" cmpd="sng" algn="ctr">
                <a:solidFill>
                  <a:schemeClr val="tx1"/>
                </a:solidFill>
                <a:prstDash val="solid"/>
                <a:headEnd type="none"/>
                <a:tailEnd type="none"/>
              </a:ln>
              <a:effectLst/>
            </p:spPr>
          </p:cxnSp>
          <p:cxnSp>
            <p:nvCxnSpPr>
              <p:cNvPr id="95" name="Straight Connector 94">
                <a:extLst>
                  <a:ext uri="{FF2B5EF4-FFF2-40B4-BE49-F238E27FC236}">
                    <a16:creationId xmlns:a16="http://schemas.microsoft.com/office/drawing/2014/main" id="{74FD3CE6-A065-4AC8-A66F-5690746FDEDA}"/>
                  </a:ext>
                </a:extLst>
              </p:cNvPr>
              <p:cNvCxnSpPr>
                <a:cxnSpLocks/>
              </p:cNvCxnSpPr>
              <p:nvPr/>
            </p:nvCxnSpPr>
            <p:spPr>
              <a:xfrm>
                <a:off x="10785995" y="5546736"/>
                <a:ext cx="0" cy="360223"/>
              </a:xfrm>
              <a:prstGeom prst="line">
                <a:avLst/>
              </a:prstGeom>
              <a:noFill/>
              <a:ln w="9525" cap="flat" cmpd="sng" algn="ctr">
                <a:solidFill>
                  <a:schemeClr val="tx1"/>
                </a:solidFill>
                <a:prstDash val="solid"/>
                <a:headEnd type="none"/>
                <a:tailEnd type="none"/>
              </a:ln>
              <a:effectLst/>
            </p:spPr>
          </p:cxnSp>
        </p:grpSp>
        <p:grpSp>
          <p:nvGrpSpPr>
            <p:cNvPr id="89" name="Group 88">
              <a:extLst>
                <a:ext uri="{FF2B5EF4-FFF2-40B4-BE49-F238E27FC236}">
                  <a16:creationId xmlns:a16="http://schemas.microsoft.com/office/drawing/2014/main" id="{87FAFAF5-AED2-4469-8798-95B414710AE4}"/>
                </a:ext>
              </a:extLst>
            </p:cNvPr>
            <p:cNvGrpSpPr/>
            <p:nvPr/>
          </p:nvGrpSpPr>
          <p:grpSpPr>
            <a:xfrm rot="5400000">
              <a:off x="11207793" y="5748004"/>
              <a:ext cx="150498" cy="199510"/>
              <a:chOff x="10635497" y="5546736"/>
              <a:chExt cx="150498" cy="360223"/>
            </a:xfrm>
          </p:grpSpPr>
          <p:cxnSp>
            <p:nvCxnSpPr>
              <p:cNvPr id="90" name="Straight Connector 89">
                <a:extLst>
                  <a:ext uri="{FF2B5EF4-FFF2-40B4-BE49-F238E27FC236}">
                    <a16:creationId xmlns:a16="http://schemas.microsoft.com/office/drawing/2014/main" id="{2927AA7F-836D-4D43-9FEE-97A664D28C81}"/>
                  </a:ext>
                </a:extLst>
              </p:cNvPr>
              <p:cNvCxnSpPr>
                <a:cxnSpLocks/>
              </p:cNvCxnSpPr>
              <p:nvPr/>
            </p:nvCxnSpPr>
            <p:spPr>
              <a:xfrm>
                <a:off x="10635497" y="5632638"/>
                <a:ext cx="0" cy="274321"/>
              </a:xfrm>
              <a:prstGeom prst="line">
                <a:avLst/>
              </a:prstGeom>
              <a:noFill/>
              <a:ln w="9525" cap="flat" cmpd="sng" algn="ctr">
                <a:solidFill>
                  <a:schemeClr val="tx1"/>
                </a:solidFill>
                <a:prstDash val="solid"/>
                <a:headEnd type="none"/>
                <a:tailEnd type="none"/>
              </a:ln>
              <a:effectLst/>
            </p:spPr>
          </p:cxnSp>
          <p:cxnSp>
            <p:nvCxnSpPr>
              <p:cNvPr id="91" name="Straight Connector 90">
                <a:extLst>
                  <a:ext uri="{FF2B5EF4-FFF2-40B4-BE49-F238E27FC236}">
                    <a16:creationId xmlns:a16="http://schemas.microsoft.com/office/drawing/2014/main" id="{DA8B6B0F-C777-4ADF-AC67-A94B8F5B35E9}"/>
                  </a:ext>
                </a:extLst>
              </p:cNvPr>
              <p:cNvCxnSpPr>
                <a:cxnSpLocks/>
              </p:cNvCxnSpPr>
              <p:nvPr/>
            </p:nvCxnSpPr>
            <p:spPr>
              <a:xfrm>
                <a:off x="10710746" y="5724080"/>
                <a:ext cx="0" cy="182879"/>
              </a:xfrm>
              <a:prstGeom prst="line">
                <a:avLst/>
              </a:prstGeom>
              <a:noFill/>
              <a:ln w="9525" cap="flat" cmpd="sng" algn="ctr">
                <a:solidFill>
                  <a:schemeClr val="tx1"/>
                </a:solidFill>
                <a:prstDash val="solid"/>
                <a:headEnd type="none"/>
                <a:tailEnd type="none"/>
              </a:ln>
              <a:effectLst/>
            </p:spPr>
          </p:cxnSp>
          <p:cxnSp>
            <p:nvCxnSpPr>
              <p:cNvPr id="92" name="Straight Connector 91">
                <a:extLst>
                  <a:ext uri="{FF2B5EF4-FFF2-40B4-BE49-F238E27FC236}">
                    <a16:creationId xmlns:a16="http://schemas.microsoft.com/office/drawing/2014/main" id="{8DE29EFF-3317-4E37-B5F5-11A3648A0EBB}"/>
                  </a:ext>
                </a:extLst>
              </p:cNvPr>
              <p:cNvCxnSpPr>
                <a:cxnSpLocks/>
              </p:cNvCxnSpPr>
              <p:nvPr/>
            </p:nvCxnSpPr>
            <p:spPr>
              <a:xfrm>
                <a:off x="10785995" y="5546736"/>
                <a:ext cx="0" cy="360223"/>
              </a:xfrm>
              <a:prstGeom prst="line">
                <a:avLst/>
              </a:prstGeom>
              <a:noFill/>
              <a:ln w="9525" cap="flat" cmpd="sng" algn="ctr">
                <a:solidFill>
                  <a:schemeClr val="tx1"/>
                </a:solidFill>
                <a:prstDash val="solid"/>
                <a:headEnd type="none"/>
                <a:tailEnd type="none"/>
              </a:ln>
              <a:effectLst/>
            </p:spPr>
          </p:cxnSp>
        </p:grpSp>
      </p:grpSp>
      <p:grpSp>
        <p:nvGrpSpPr>
          <p:cNvPr id="96" name="Group 95">
            <a:extLst>
              <a:ext uri="{FF2B5EF4-FFF2-40B4-BE49-F238E27FC236}">
                <a16:creationId xmlns:a16="http://schemas.microsoft.com/office/drawing/2014/main" id="{4FCD302E-47B4-4811-B187-DDCF2D21E128}"/>
              </a:ext>
              <a:ext uri="{C183D7F6-B498-43B3-948B-1728B52AA6E4}">
                <adec:decorative xmlns:adec="http://schemas.microsoft.com/office/drawing/2017/decorative" val="1"/>
              </a:ext>
            </a:extLst>
          </p:cNvPr>
          <p:cNvGrpSpPr/>
          <p:nvPr/>
        </p:nvGrpSpPr>
        <p:grpSpPr>
          <a:xfrm>
            <a:off x="9523065" y="5540584"/>
            <a:ext cx="323096" cy="261269"/>
            <a:chOff x="10154473" y="5495881"/>
            <a:chExt cx="323096" cy="261269"/>
          </a:xfrm>
        </p:grpSpPr>
        <p:sp>
          <p:nvSpPr>
            <p:cNvPr id="97" name="Freeform 25">
              <a:extLst>
                <a:ext uri="{FF2B5EF4-FFF2-40B4-BE49-F238E27FC236}">
                  <a16:creationId xmlns:a16="http://schemas.microsoft.com/office/drawing/2014/main" id="{8A087C2A-1FF4-492C-AEAC-7E6FD690CAE5}"/>
                </a:ext>
              </a:extLst>
            </p:cNvPr>
            <p:cNvSpPr>
              <a:spLocks/>
            </p:cNvSpPr>
            <p:nvPr/>
          </p:nvSpPr>
          <p:spPr bwMode="auto">
            <a:xfrm>
              <a:off x="10256700" y="5605243"/>
              <a:ext cx="220869" cy="151907"/>
            </a:xfrm>
            <a:custGeom>
              <a:avLst/>
              <a:gdLst>
                <a:gd name="T0" fmla="*/ 169 w 169"/>
                <a:gd name="T1" fmla="*/ 0 h 113"/>
                <a:gd name="T2" fmla="*/ 169 w 169"/>
                <a:gd name="T3" fmla="*/ 0 h 113"/>
                <a:gd name="T4" fmla="*/ 0 w 169"/>
                <a:gd name="T5" fmla="*/ 0 h 113"/>
                <a:gd name="T6" fmla="*/ 0 w 169"/>
                <a:gd name="T7" fmla="*/ 113 h 113"/>
                <a:gd name="T8" fmla="*/ 169 w 169"/>
                <a:gd name="T9" fmla="*/ 113 h 113"/>
                <a:gd name="T10" fmla="*/ 169 w 169"/>
                <a:gd name="T11" fmla="*/ 0 h 113"/>
              </a:gdLst>
              <a:ahLst/>
              <a:cxnLst>
                <a:cxn ang="0">
                  <a:pos x="T0" y="T1"/>
                </a:cxn>
                <a:cxn ang="0">
                  <a:pos x="T2" y="T3"/>
                </a:cxn>
                <a:cxn ang="0">
                  <a:pos x="T4" y="T5"/>
                </a:cxn>
                <a:cxn ang="0">
                  <a:pos x="T6" y="T7"/>
                </a:cxn>
                <a:cxn ang="0">
                  <a:pos x="T8" y="T9"/>
                </a:cxn>
                <a:cxn ang="0">
                  <a:pos x="T10" y="T11"/>
                </a:cxn>
              </a:cxnLst>
              <a:rect l="0" t="0" r="r" b="b"/>
              <a:pathLst>
                <a:path w="169" h="113">
                  <a:moveTo>
                    <a:pt x="169" y="0"/>
                  </a:moveTo>
                  <a:lnTo>
                    <a:pt x="169" y="0"/>
                  </a:lnTo>
                  <a:lnTo>
                    <a:pt x="0" y="0"/>
                  </a:lnTo>
                  <a:lnTo>
                    <a:pt x="0" y="113"/>
                  </a:lnTo>
                  <a:lnTo>
                    <a:pt x="169" y="113"/>
                  </a:lnTo>
                  <a:lnTo>
                    <a:pt x="169" y="0"/>
                  </a:lnTo>
                  <a:close/>
                </a:path>
              </a:pathLst>
            </a:custGeom>
            <a:solidFill>
              <a:schemeClr val="bg1"/>
            </a:solidFill>
            <a:ln w="15875">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a:ea typeface="+mn-ea"/>
                <a:cs typeface="+mn-cs"/>
              </a:endParaRPr>
            </a:p>
          </p:txBody>
        </p:sp>
        <p:sp>
          <p:nvSpPr>
            <p:cNvPr id="98" name="Freeform 25">
              <a:extLst>
                <a:ext uri="{FF2B5EF4-FFF2-40B4-BE49-F238E27FC236}">
                  <a16:creationId xmlns:a16="http://schemas.microsoft.com/office/drawing/2014/main" id="{61976E31-496D-4D4F-80C5-41131A5FE243}"/>
                </a:ext>
              </a:extLst>
            </p:cNvPr>
            <p:cNvSpPr>
              <a:spLocks/>
            </p:cNvSpPr>
            <p:nvPr/>
          </p:nvSpPr>
          <p:spPr bwMode="auto">
            <a:xfrm>
              <a:off x="10205586" y="5550562"/>
              <a:ext cx="220869" cy="151907"/>
            </a:xfrm>
            <a:custGeom>
              <a:avLst/>
              <a:gdLst>
                <a:gd name="T0" fmla="*/ 169 w 169"/>
                <a:gd name="T1" fmla="*/ 0 h 113"/>
                <a:gd name="T2" fmla="*/ 169 w 169"/>
                <a:gd name="T3" fmla="*/ 0 h 113"/>
                <a:gd name="T4" fmla="*/ 0 w 169"/>
                <a:gd name="T5" fmla="*/ 0 h 113"/>
                <a:gd name="T6" fmla="*/ 0 w 169"/>
                <a:gd name="T7" fmla="*/ 113 h 113"/>
                <a:gd name="T8" fmla="*/ 169 w 169"/>
                <a:gd name="T9" fmla="*/ 113 h 113"/>
                <a:gd name="T10" fmla="*/ 169 w 169"/>
                <a:gd name="T11" fmla="*/ 0 h 113"/>
              </a:gdLst>
              <a:ahLst/>
              <a:cxnLst>
                <a:cxn ang="0">
                  <a:pos x="T0" y="T1"/>
                </a:cxn>
                <a:cxn ang="0">
                  <a:pos x="T2" y="T3"/>
                </a:cxn>
                <a:cxn ang="0">
                  <a:pos x="T4" y="T5"/>
                </a:cxn>
                <a:cxn ang="0">
                  <a:pos x="T6" y="T7"/>
                </a:cxn>
                <a:cxn ang="0">
                  <a:pos x="T8" y="T9"/>
                </a:cxn>
                <a:cxn ang="0">
                  <a:pos x="T10" y="T11"/>
                </a:cxn>
              </a:cxnLst>
              <a:rect l="0" t="0" r="r" b="b"/>
              <a:pathLst>
                <a:path w="169" h="113">
                  <a:moveTo>
                    <a:pt x="169" y="0"/>
                  </a:moveTo>
                  <a:lnTo>
                    <a:pt x="169" y="0"/>
                  </a:lnTo>
                  <a:lnTo>
                    <a:pt x="0" y="0"/>
                  </a:lnTo>
                  <a:lnTo>
                    <a:pt x="0" y="113"/>
                  </a:lnTo>
                  <a:lnTo>
                    <a:pt x="169" y="113"/>
                  </a:lnTo>
                  <a:lnTo>
                    <a:pt x="169" y="0"/>
                  </a:lnTo>
                  <a:close/>
                </a:path>
              </a:pathLst>
            </a:custGeom>
            <a:solidFill>
              <a:schemeClr val="bg1"/>
            </a:solidFill>
            <a:ln w="15875">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a:ea typeface="+mn-ea"/>
                <a:cs typeface="+mn-cs"/>
              </a:endParaRPr>
            </a:p>
          </p:txBody>
        </p:sp>
        <p:sp>
          <p:nvSpPr>
            <p:cNvPr id="99" name="Freeform 25">
              <a:extLst>
                <a:ext uri="{FF2B5EF4-FFF2-40B4-BE49-F238E27FC236}">
                  <a16:creationId xmlns:a16="http://schemas.microsoft.com/office/drawing/2014/main" id="{284B5B53-5841-42B6-ABA0-1C47E22181A3}"/>
                </a:ext>
              </a:extLst>
            </p:cNvPr>
            <p:cNvSpPr>
              <a:spLocks/>
            </p:cNvSpPr>
            <p:nvPr/>
          </p:nvSpPr>
          <p:spPr bwMode="auto">
            <a:xfrm>
              <a:off x="10154473" y="5495881"/>
              <a:ext cx="220869" cy="151907"/>
            </a:xfrm>
            <a:custGeom>
              <a:avLst/>
              <a:gdLst>
                <a:gd name="T0" fmla="*/ 169 w 169"/>
                <a:gd name="T1" fmla="*/ 0 h 113"/>
                <a:gd name="T2" fmla="*/ 169 w 169"/>
                <a:gd name="T3" fmla="*/ 0 h 113"/>
                <a:gd name="T4" fmla="*/ 0 w 169"/>
                <a:gd name="T5" fmla="*/ 0 h 113"/>
                <a:gd name="T6" fmla="*/ 0 w 169"/>
                <a:gd name="T7" fmla="*/ 113 h 113"/>
                <a:gd name="T8" fmla="*/ 169 w 169"/>
                <a:gd name="T9" fmla="*/ 113 h 113"/>
                <a:gd name="T10" fmla="*/ 169 w 169"/>
                <a:gd name="T11" fmla="*/ 0 h 113"/>
              </a:gdLst>
              <a:ahLst/>
              <a:cxnLst>
                <a:cxn ang="0">
                  <a:pos x="T0" y="T1"/>
                </a:cxn>
                <a:cxn ang="0">
                  <a:pos x="T2" y="T3"/>
                </a:cxn>
                <a:cxn ang="0">
                  <a:pos x="T4" y="T5"/>
                </a:cxn>
                <a:cxn ang="0">
                  <a:pos x="T6" y="T7"/>
                </a:cxn>
                <a:cxn ang="0">
                  <a:pos x="T8" y="T9"/>
                </a:cxn>
                <a:cxn ang="0">
                  <a:pos x="T10" y="T11"/>
                </a:cxn>
              </a:cxnLst>
              <a:rect l="0" t="0" r="r" b="b"/>
              <a:pathLst>
                <a:path w="169" h="113">
                  <a:moveTo>
                    <a:pt x="169" y="0"/>
                  </a:moveTo>
                  <a:lnTo>
                    <a:pt x="169" y="0"/>
                  </a:lnTo>
                  <a:lnTo>
                    <a:pt x="0" y="0"/>
                  </a:lnTo>
                  <a:lnTo>
                    <a:pt x="0" y="113"/>
                  </a:lnTo>
                  <a:lnTo>
                    <a:pt x="169" y="113"/>
                  </a:lnTo>
                  <a:lnTo>
                    <a:pt x="169" y="0"/>
                  </a:lnTo>
                  <a:close/>
                </a:path>
              </a:pathLst>
            </a:custGeom>
            <a:solidFill>
              <a:schemeClr val="bg1"/>
            </a:solidFill>
            <a:ln w="15875">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00" name="Group 99">
            <a:extLst>
              <a:ext uri="{FF2B5EF4-FFF2-40B4-BE49-F238E27FC236}">
                <a16:creationId xmlns:a16="http://schemas.microsoft.com/office/drawing/2014/main" id="{232D2D1E-DDB6-4D0A-B769-477601F2794D}"/>
              </a:ext>
              <a:ext uri="{C183D7F6-B498-43B3-948B-1728B52AA6E4}">
                <adec:decorative xmlns:adec="http://schemas.microsoft.com/office/drawing/2017/decorative" val="1"/>
              </a:ext>
            </a:extLst>
          </p:cNvPr>
          <p:cNvGrpSpPr/>
          <p:nvPr/>
        </p:nvGrpSpPr>
        <p:grpSpPr>
          <a:xfrm>
            <a:off x="7394786" y="2167234"/>
            <a:ext cx="1400406" cy="657048"/>
            <a:chOff x="9963596" y="2217418"/>
            <a:chExt cx="1400406" cy="657048"/>
          </a:xfrm>
        </p:grpSpPr>
        <p:pic>
          <p:nvPicPr>
            <p:cNvPr id="101" name="Graphic 100">
              <a:extLst>
                <a:ext uri="{FF2B5EF4-FFF2-40B4-BE49-F238E27FC236}">
                  <a16:creationId xmlns:a16="http://schemas.microsoft.com/office/drawing/2014/main" id="{ED61EC36-CCB7-4C1D-BEBA-8B1CCD624B9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963596" y="2545491"/>
              <a:ext cx="302082" cy="302083"/>
            </a:xfrm>
            <a:prstGeom prst="rect">
              <a:avLst/>
            </a:prstGeom>
          </p:spPr>
        </p:pic>
        <p:pic>
          <p:nvPicPr>
            <p:cNvPr id="102" name="Picture 101">
              <a:extLst>
                <a:ext uri="{FF2B5EF4-FFF2-40B4-BE49-F238E27FC236}">
                  <a16:creationId xmlns:a16="http://schemas.microsoft.com/office/drawing/2014/main" id="{AF886BAC-20A4-4192-BBD8-2483D62FA93A}"/>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0196542" y="2245233"/>
              <a:ext cx="373497" cy="261579"/>
            </a:xfrm>
            <a:prstGeom prst="rect">
              <a:avLst/>
            </a:prstGeom>
          </p:spPr>
        </p:pic>
        <p:pic>
          <p:nvPicPr>
            <p:cNvPr id="103" name="Picture 4" descr="Zoom Video Conferencing - Shining Waters">
              <a:extLst>
                <a:ext uri="{FF2B5EF4-FFF2-40B4-BE49-F238E27FC236}">
                  <a16:creationId xmlns:a16="http://schemas.microsoft.com/office/drawing/2014/main" id="{68D50FBA-AB03-4D6A-9DB2-E519E8FA49C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008136" y="2518599"/>
              <a:ext cx="355866" cy="35586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 descr="Icon request: facebook-workplace · Issue #10185 · FortAwesome/Font-Awesome  · GitHub">
              <a:extLst>
                <a:ext uri="{FF2B5EF4-FFF2-40B4-BE49-F238E27FC236}">
                  <a16:creationId xmlns:a16="http://schemas.microsoft.com/office/drawing/2014/main" id="{7E2FA895-38EA-48AD-A3D7-67E138C587B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796692" y="2217418"/>
              <a:ext cx="280579" cy="298536"/>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0BD7C3D5-E960-4717-80C5-F3167C3F46F4}"/>
                </a:ext>
                <a:ext uri="{C183D7F6-B498-43B3-948B-1728B52AA6E4}">
                  <adec:decorative xmlns:adec="http://schemas.microsoft.com/office/drawing/2017/decorative" val="1"/>
                </a:ext>
              </a:extLst>
            </p:cNvPr>
            <p:cNvPicPr>
              <a:picLocks noChangeAspect="1"/>
            </p:cNvPicPr>
            <p:nvPr/>
          </p:nvPicPr>
          <p:blipFill rotWithShape="1">
            <a:blip r:embed="rId25"/>
            <a:srcRect l="17702" t="36300" r="14211" b="39506"/>
            <a:stretch/>
          </p:blipFill>
          <p:spPr>
            <a:xfrm>
              <a:off x="10374263" y="2603206"/>
              <a:ext cx="525288" cy="186653"/>
            </a:xfrm>
            <a:prstGeom prst="rect">
              <a:avLst/>
            </a:prstGeom>
          </p:spPr>
        </p:pic>
      </p:grpSp>
      <p:sp>
        <p:nvSpPr>
          <p:cNvPr id="107" name="Rectangle 106">
            <a:extLst>
              <a:ext uri="{FF2B5EF4-FFF2-40B4-BE49-F238E27FC236}">
                <a16:creationId xmlns:a16="http://schemas.microsoft.com/office/drawing/2014/main" id="{1C2EB0A2-8731-439D-ABAB-4511B8116DC3}"/>
              </a:ext>
            </a:extLst>
          </p:cNvPr>
          <p:cNvSpPr/>
          <p:nvPr/>
        </p:nvSpPr>
        <p:spPr bwMode="auto">
          <a:xfrm>
            <a:off x="4659919" y="1160482"/>
            <a:ext cx="7194853" cy="5660858"/>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06" name="Rectangle 105">
            <a:extLst>
              <a:ext uri="{FF2B5EF4-FFF2-40B4-BE49-F238E27FC236}">
                <a16:creationId xmlns:a16="http://schemas.microsoft.com/office/drawing/2014/main" id="{FED6A74F-DA80-454C-A29F-AD7C2CB3D2B6}"/>
              </a:ext>
            </a:extLst>
          </p:cNvPr>
          <p:cNvSpPr/>
          <p:nvPr/>
        </p:nvSpPr>
        <p:spPr bwMode="auto">
          <a:xfrm>
            <a:off x="4423505" y="1277301"/>
            <a:ext cx="248322" cy="3351460"/>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314766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3A357-5E11-4F25-9B33-C6C483307252}"/>
              </a:ext>
            </a:extLst>
          </p:cNvPr>
          <p:cNvSpPr>
            <a:spLocks noGrp="1"/>
          </p:cNvSpPr>
          <p:nvPr>
            <p:ph type="title"/>
          </p:nvPr>
        </p:nvSpPr>
        <p:spPr>
          <a:xfrm>
            <a:off x="588263" y="360000"/>
            <a:ext cx="11018520" cy="553998"/>
          </a:xfrm>
        </p:spPr>
        <p:txBody>
          <a:bodyPr vert="horz" wrap="square" lIns="0" tIns="0" rIns="0" bIns="0" rtlCol="0" anchor="ctr">
            <a:normAutofit/>
          </a:bodyPr>
          <a:lstStyle/>
          <a:p>
            <a:r>
              <a:rPr lang="en-US" b="0" kern="1200" cap="none" spc="-50" baseline="0" dirty="0">
                <a:ln w="3175">
                  <a:noFill/>
                </a:ln>
                <a:effectLst/>
                <a:latin typeface="+mj-lt"/>
                <a:ea typeface="+mn-ea"/>
                <a:cs typeface="Segoe UI" pitchFamily="34" charset="0"/>
              </a:rPr>
              <a:t>SharePoint Share and Folder Permissions so far..</a:t>
            </a:r>
          </a:p>
        </p:txBody>
      </p:sp>
      <p:sp>
        <p:nvSpPr>
          <p:cNvPr id="70" name="Text Placeholder 3">
            <a:extLst>
              <a:ext uri="{FF2B5EF4-FFF2-40B4-BE49-F238E27FC236}">
                <a16:creationId xmlns:a16="http://schemas.microsoft.com/office/drawing/2014/main" id="{5513F582-E743-4365-8F7F-AE7650E4D1E3}"/>
              </a:ext>
            </a:extLst>
          </p:cNvPr>
          <p:cNvSpPr txBox="1">
            <a:spLocks/>
          </p:cNvSpPr>
          <p:nvPr/>
        </p:nvSpPr>
        <p:spPr>
          <a:xfrm>
            <a:off x="584199" y="1435100"/>
            <a:ext cx="10759661" cy="4833937"/>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buNone/>
            </a:pPr>
            <a:r>
              <a:rPr lang="en-US" dirty="0"/>
              <a:t>For admins steps</a:t>
            </a:r>
          </a:p>
          <a:p>
            <a:pPr marL="742950" lvl="1" indent="-514350">
              <a:buAutoNum type="arabicParenR"/>
            </a:pPr>
            <a:r>
              <a:rPr lang="en-US" dirty="0"/>
              <a:t>Create SharePoint Site for each department external share</a:t>
            </a:r>
          </a:p>
          <a:p>
            <a:pPr marL="742950" lvl="1" indent="-514350">
              <a:buAutoNum type="arabicParenR"/>
            </a:pPr>
            <a:r>
              <a:rPr lang="en-US" dirty="0"/>
              <a:t>Create sub folders for each business partner of the department</a:t>
            </a:r>
          </a:p>
          <a:p>
            <a:pPr marL="742950" lvl="1" indent="-514350">
              <a:buAutoNum type="arabicParenR"/>
            </a:pPr>
            <a:r>
              <a:rPr lang="en-US" dirty="0"/>
              <a:t>Create AAD group for each business partner folder</a:t>
            </a:r>
          </a:p>
          <a:p>
            <a:pPr marL="742950" lvl="1" indent="-514350">
              <a:buAutoNum type="arabicParenR"/>
            </a:pPr>
            <a:r>
              <a:rPr lang="en-US" dirty="0"/>
              <a:t>Add the AAD group to each folder and remove visitor access</a:t>
            </a:r>
          </a:p>
          <a:p>
            <a:pPr marL="742950" lvl="1" indent="-514350">
              <a:buAutoNum type="arabicParenR"/>
            </a:pPr>
            <a:r>
              <a:rPr lang="en-US" dirty="0"/>
              <a:t>Add users / B2B accounts to AAD security groups</a:t>
            </a:r>
          </a:p>
          <a:p>
            <a:pPr marL="742950" lvl="1" indent="-514350">
              <a:buAutoNum type="arabicParenR"/>
            </a:pPr>
            <a:endParaRPr lang="en-US" sz="2800" dirty="0"/>
          </a:p>
          <a:p>
            <a:pPr marL="742950" lvl="1" indent="-514350">
              <a:buAutoNum type="arabicParenR"/>
            </a:pPr>
            <a:endParaRPr lang="en-US" sz="2800" dirty="0"/>
          </a:p>
          <a:p>
            <a:pPr marL="0" indent="0"/>
            <a:endParaRPr lang="en-US" dirty="0"/>
          </a:p>
          <a:p>
            <a:endParaRPr lang="en-US" dirty="0"/>
          </a:p>
          <a:p>
            <a:endParaRPr lang="en-US" dirty="0"/>
          </a:p>
        </p:txBody>
      </p:sp>
    </p:spTree>
    <p:extLst>
      <p:ext uri="{BB962C8B-B14F-4D97-AF65-F5344CB8AC3E}">
        <p14:creationId xmlns:p14="http://schemas.microsoft.com/office/powerpoint/2010/main" val="19953141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E9AD-B866-4688-8520-378F005D8815}"/>
              </a:ext>
            </a:extLst>
          </p:cNvPr>
          <p:cNvSpPr>
            <a:spLocks noGrp="1"/>
          </p:cNvSpPr>
          <p:nvPr>
            <p:ph type="title"/>
          </p:nvPr>
        </p:nvSpPr>
        <p:spPr/>
        <p:txBody>
          <a:bodyPr/>
          <a:lstStyle/>
          <a:p>
            <a:r>
              <a:rPr lang="en-US"/>
              <a:t>Enable HR-driven user provisioning</a:t>
            </a:r>
          </a:p>
        </p:txBody>
      </p:sp>
      <p:grpSp>
        <p:nvGrpSpPr>
          <p:cNvPr id="39" name="Group 38">
            <a:extLst>
              <a:ext uri="{FF2B5EF4-FFF2-40B4-BE49-F238E27FC236}">
                <a16:creationId xmlns:a16="http://schemas.microsoft.com/office/drawing/2014/main" id="{AFD8B9C3-D20E-4838-B154-8487F36B3B83}"/>
              </a:ext>
            </a:extLst>
          </p:cNvPr>
          <p:cNvGrpSpPr/>
          <p:nvPr/>
        </p:nvGrpSpPr>
        <p:grpSpPr>
          <a:xfrm>
            <a:off x="567071" y="1489840"/>
            <a:ext cx="4099927" cy="2985400"/>
            <a:chOff x="2147964" y="1566509"/>
            <a:chExt cx="4099927" cy="2985400"/>
          </a:xfrm>
        </p:grpSpPr>
        <p:grpSp>
          <p:nvGrpSpPr>
            <p:cNvPr id="5" name="Group 4" descr="Icon location">
              <a:extLst>
                <a:ext uri="{FF2B5EF4-FFF2-40B4-BE49-F238E27FC236}">
                  <a16:creationId xmlns:a16="http://schemas.microsoft.com/office/drawing/2014/main" id="{FF20EE1A-FA0F-403E-A305-E8CB93D0722C}"/>
                </a:ext>
              </a:extLst>
            </p:cNvPr>
            <p:cNvGrpSpPr/>
            <p:nvPr/>
          </p:nvGrpSpPr>
          <p:grpSpPr>
            <a:xfrm>
              <a:off x="2149476" y="3072883"/>
              <a:ext cx="658800" cy="658800"/>
              <a:chOff x="6240016" y="4529663"/>
              <a:chExt cx="658800" cy="658800"/>
            </a:xfrm>
          </p:grpSpPr>
          <p:sp>
            <p:nvSpPr>
              <p:cNvPr id="8" name="Oval 7">
                <a:extLst>
                  <a:ext uri="{FF2B5EF4-FFF2-40B4-BE49-F238E27FC236}">
                    <a16:creationId xmlns:a16="http://schemas.microsoft.com/office/drawing/2014/main" id="{D52C3E00-A9BE-4225-9098-0EABE7D8C359}"/>
                  </a:ext>
                </a:extLst>
              </p:cNvPr>
              <p:cNvSpPr/>
              <p:nvPr/>
            </p:nvSpPr>
            <p:spPr bwMode="auto">
              <a:xfrm>
                <a:off x="6240016" y="4529663"/>
                <a:ext cx="658800" cy="65880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7" name="Processing_E9F5" title="Icon of two interlocked gears">
                <a:extLst>
                  <a:ext uri="{FF2B5EF4-FFF2-40B4-BE49-F238E27FC236}">
                    <a16:creationId xmlns:a16="http://schemas.microsoft.com/office/drawing/2014/main" id="{BB834ACE-658E-4CC3-A498-5ED64BAF5631}"/>
                  </a:ext>
                </a:extLst>
              </p:cNvPr>
              <p:cNvSpPr>
                <a:spLocks noChangeAspect="1" noEditPoints="1"/>
              </p:cNvSpPr>
              <p:nvPr/>
            </p:nvSpPr>
            <p:spPr bwMode="auto">
              <a:xfrm>
                <a:off x="6386073" y="4695051"/>
                <a:ext cx="376376" cy="32779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AE08C17C-CCB1-427A-93CF-A5E93650E902}"/>
                </a:ext>
              </a:extLst>
            </p:cNvPr>
            <p:cNvGrpSpPr/>
            <p:nvPr/>
          </p:nvGrpSpPr>
          <p:grpSpPr>
            <a:xfrm>
              <a:off x="2149274" y="1674645"/>
              <a:ext cx="658800" cy="658800"/>
              <a:chOff x="584200" y="2765950"/>
              <a:chExt cx="658800" cy="658800"/>
            </a:xfrm>
          </p:grpSpPr>
          <p:sp>
            <p:nvSpPr>
              <p:cNvPr id="13" name="Oval 12">
                <a:extLst>
                  <a:ext uri="{FF2B5EF4-FFF2-40B4-BE49-F238E27FC236}">
                    <a16:creationId xmlns:a16="http://schemas.microsoft.com/office/drawing/2014/main" id="{C71B99DE-8608-4F12-A2E0-291A4BFF8006}"/>
                  </a:ext>
                </a:extLst>
              </p:cNvPr>
              <p:cNvSpPr/>
              <p:nvPr/>
            </p:nvSpPr>
            <p:spPr bwMode="auto">
              <a:xfrm>
                <a:off x="584200" y="2765950"/>
                <a:ext cx="658800" cy="65880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15" name="plug" title="Icon of a power plug showing an A to B connection">
                <a:extLst>
                  <a:ext uri="{FF2B5EF4-FFF2-40B4-BE49-F238E27FC236}">
                    <a16:creationId xmlns:a16="http://schemas.microsoft.com/office/drawing/2014/main" id="{B996C01E-D6C1-4839-8430-43EAC195AC00}"/>
                  </a:ext>
                </a:extLst>
              </p:cNvPr>
              <p:cNvSpPr>
                <a:spLocks noChangeAspect="1" noEditPoints="1"/>
              </p:cNvSpPr>
              <p:nvPr/>
            </p:nvSpPr>
            <p:spPr bwMode="auto">
              <a:xfrm>
                <a:off x="752840" y="2951169"/>
                <a:ext cx="318901" cy="302281"/>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8" name="Group 17">
              <a:extLst>
                <a:ext uri="{FF2B5EF4-FFF2-40B4-BE49-F238E27FC236}">
                  <a16:creationId xmlns:a16="http://schemas.microsoft.com/office/drawing/2014/main" id="{105B4199-B6A4-4E4A-85D8-92700B2D96C2}"/>
                </a:ext>
              </a:extLst>
            </p:cNvPr>
            <p:cNvGrpSpPr/>
            <p:nvPr/>
          </p:nvGrpSpPr>
          <p:grpSpPr>
            <a:xfrm>
              <a:off x="2150797" y="2373764"/>
              <a:ext cx="658800" cy="658800"/>
              <a:chOff x="3413125" y="2765950"/>
              <a:chExt cx="658800" cy="658800"/>
            </a:xfrm>
          </p:grpSpPr>
          <p:sp>
            <p:nvSpPr>
              <p:cNvPr id="19" name="Oval 18">
                <a:extLst>
                  <a:ext uri="{FF2B5EF4-FFF2-40B4-BE49-F238E27FC236}">
                    <a16:creationId xmlns:a16="http://schemas.microsoft.com/office/drawing/2014/main" id="{7CE8FAEC-EF5C-4F6F-BFA5-8362A8024313}"/>
                  </a:ext>
                </a:extLst>
              </p:cNvPr>
              <p:cNvSpPr/>
              <p:nvPr/>
            </p:nvSpPr>
            <p:spPr bwMode="auto">
              <a:xfrm>
                <a:off x="3413125" y="2765950"/>
                <a:ext cx="658800" cy="65880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21" name="ID" title="Icon of a person with three stacked lines of text to the right of them">
                <a:extLst>
                  <a:ext uri="{FF2B5EF4-FFF2-40B4-BE49-F238E27FC236}">
                    <a16:creationId xmlns:a16="http://schemas.microsoft.com/office/drawing/2014/main" id="{FB63381C-9866-43DF-B833-45BD58A2A3DE}"/>
                  </a:ext>
                </a:extLst>
              </p:cNvPr>
              <p:cNvSpPr>
                <a:spLocks noChangeAspect="1" noEditPoints="1"/>
              </p:cNvSpPr>
              <p:nvPr/>
            </p:nvSpPr>
            <p:spPr bwMode="auto">
              <a:xfrm>
                <a:off x="3570735" y="2986873"/>
                <a:ext cx="316618" cy="182854"/>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2285670A-08CE-4713-8FA3-1ED01E27C1CC}"/>
                </a:ext>
              </a:extLst>
            </p:cNvPr>
            <p:cNvGrpSpPr/>
            <p:nvPr/>
          </p:nvGrpSpPr>
          <p:grpSpPr>
            <a:xfrm>
              <a:off x="2147964" y="3772002"/>
              <a:ext cx="658800" cy="658800"/>
              <a:chOff x="6245225" y="2765950"/>
              <a:chExt cx="658800" cy="658800"/>
            </a:xfrm>
          </p:grpSpPr>
          <p:sp>
            <p:nvSpPr>
              <p:cNvPr id="25" name="Oval 24">
                <a:extLst>
                  <a:ext uri="{FF2B5EF4-FFF2-40B4-BE49-F238E27FC236}">
                    <a16:creationId xmlns:a16="http://schemas.microsoft.com/office/drawing/2014/main" id="{D69DBB16-B26A-48DD-A279-1F487F3EC703}"/>
                  </a:ext>
                </a:extLst>
              </p:cNvPr>
              <p:cNvSpPr/>
              <p:nvPr/>
            </p:nvSpPr>
            <p:spPr bwMode="auto">
              <a:xfrm>
                <a:off x="6245225" y="2765950"/>
                <a:ext cx="658800" cy="65880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27" name="illegal" title="Icon of a circle with a diagonal line through it">
                <a:extLst>
                  <a:ext uri="{FF2B5EF4-FFF2-40B4-BE49-F238E27FC236}">
                    <a16:creationId xmlns:a16="http://schemas.microsoft.com/office/drawing/2014/main" id="{0D4AB785-33CE-44A2-8616-22D2251153A7}"/>
                  </a:ext>
                </a:extLst>
              </p:cNvPr>
              <p:cNvSpPr>
                <a:spLocks noChangeAspect="1" noEditPoints="1"/>
              </p:cNvSpPr>
              <p:nvPr/>
            </p:nvSpPr>
            <p:spPr bwMode="auto">
              <a:xfrm>
                <a:off x="6454947" y="2970762"/>
                <a:ext cx="255060" cy="254361"/>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 name="Text Placeholder 3">
              <a:extLst>
                <a:ext uri="{FF2B5EF4-FFF2-40B4-BE49-F238E27FC236}">
                  <a16:creationId xmlns:a16="http://schemas.microsoft.com/office/drawing/2014/main" id="{C0EA0B51-FB3E-4903-8563-CC7907BDA24D}"/>
                </a:ext>
              </a:extLst>
            </p:cNvPr>
            <p:cNvSpPr txBox="1">
              <a:spLocks/>
            </p:cNvSpPr>
            <p:nvPr/>
          </p:nvSpPr>
          <p:spPr>
            <a:xfrm>
              <a:off x="2932039" y="2978944"/>
              <a:ext cx="3301604" cy="900112"/>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a:t>Automated identity lifecycle between IT and HR user profiles, including writeback from Azure AD to HCM</a:t>
              </a:r>
            </a:p>
          </p:txBody>
        </p:sp>
        <p:sp>
          <p:nvSpPr>
            <p:cNvPr id="10" name="Text Placeholder 3">
              <a:extLst>
                <a:ext uri="{FF2B5EF4-FFF2-40B4-BE49-F238E27FC236}">
                  <a16:creationId xmlns:a16="http://schemas.microsoft.com/office/drawing/2014/main" id="{17D483F7-3302-4452-A266-02779F8F3ED5}"/>
                </a:ext>
              </a:extLst>
            </p:cNvPr>
            <p:cNvSpPr txBox="1">
              <a:spLocks/>
            </p:cNvSpPr>
            <p:nvPr/>
          </p:nvSpPr>
          <p:spPr>
            <a:xfrm>
              <a:off x="2936395" y="1566509"/>
              <a:ext cx="3311496" cy="875070"/>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a:t>Direct API-based integration with Cloud HCM as authoritative identity source</a:t>
              </a:r>
            </a:p>
          </p:txBody>
        </p:sp>
        <p:sp>
          <p:nvSpPr>
            <p:cNvPr id="16" name="Text Placeholder 3">
              <a:extLst>
                <a:ext uri="{FF2B5EF4-FFF2-40B4-BE49-F238E27FC236}">
                  <a16:creationId xmlns:a16="http://schemas.microsoft.com/office/drawing/2014/main" id="{3720C526-52BE-4003-95AB-AA54FD079D66}"/>
                </a:ext>
              </a:extLst>
            </p:cNvPr>
            <p:cNvSpPr txBox="1">
              <a:spLocks/>
            </p:cNvSpPr>
            <p:nvPr/>
          </p:nvSpPr>
          <p:spPr>
            <a:xfrm>
              <a:off x="2934872" y="2242503"/>
              <a:ext cx="3311496" cy="900112"/>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a:t>Automated creation of user accounts in Azure AD and on-premises AD for new employees and contractors</a:t>
              </a:r>
            </a:p>
          </p:txBody>
        </p:sp>
        <p:sp>
          <p:nvSpPr>
            <p:cNvPr id="22" name="Text Placeholder 3">
              <a:extLst>
                <a:ext uri="{FF2B5EF4-FFF2-40B4-BE49-F238E27FC236}">
                  <a16:creationId xmlns:a16="http://schemas.microsoft.com/office/drawing/2014/main" id="{092BD186-C8CE-4455-AD25-EABB15D14C4C}"/>
                </a:ext>
              </a:extLst>
            </p:cNvPr>
            <p:cNvSpPr txBox="1">
              <a:spLocks/>
            </p:cNvSpPr>
            <p:nvPr/>
          </p:nvSpPr>
          <p:spPr>
            <a:xfrm>
              <a:off x="2935563" y="3651797"/>
              <a:ext cx="3301604" cy="900112"/>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a:t>Configurable termination events to automatically disable user account and access to applications</a:t>
              </a:r>
            </a:p>
          </p:txBody>
        </p:sp>
      </p:grpSp>
      <p:grpSp>
        <p:nvGrpSpPr>
          <p:cNvPr id="37" name="Group 36">
            <a:extLst>
              <a:ext uri="{FF2B5EF4-FFF2-40B4-BE49-F238E27FC236}">
                <a16:creationId xmlns:a16="http://schemas.microsoft.com/office/drawing/2014/main" id="{7A2CF6B3-E130-4BDB-8EE2-09E3774F1281}"/>
              </a:ext>
            </a:extLst>
          </p:cNvPr>
          <p:cNvGrpSpPr/>
          <p:nvPr/>
        </p:nvGrpSpPr>
        <p:grpSpPr>
          <a:xfrm>
            <a:off x="7500361" y="1503343"/>
            <a:ext cx="4103375" cy="2343896"/>
            <a:chOff x="7316739" y="2946698"/>
            <a:chExt cx="4103375" cy="2343896"/>
          </a:xfrm>
        </p:grpSpPr>
        <p:grpSp>
          <p:nvGrpSpPr>
            <p:cNvPr id="31" name="Group 30">
              <a:extLst>
                <a:ext uri="{FF2B5EF4-FFF2-40B4-BE49-F238E27FC236}">
                  <a16:creationId xmlns:a16="http://schemas.microsoft.com/office/drawing/2014/main" id="{2C711B32-4A2A-4479-BF96-7D63309D36C0}"/>
                </a:ext>
              </a:extLst>
            </p:cNvPr>
            <p:cNvGrpSpPr/>
            <p:nvPr/>
          </p:nvGrpSpPr>
          <p:grpSpPr>
            <a:xfrm>
              <a:off x="7333744" y="2946698"/>
              <a:ext cx="4086370" cy="900112"/>
              <a:chOff x="2154321" y="4349841"/>
              <a:chExt cx="4086370" cy="900112"/>
            </a:xfrm>
          </p:grpSpPr>
          <p:grpSp>
            <p:nvGrpSpPr>
              <p:cNvPr id="55" name="Group 54">
                <a:extLst>
                  <a:ext uri="{FF2B5EF4-FFF2-40B4-BE49-F238E27FC236}">
                    <a16:creationId xmlns:a16="http://schemas.microsoft.com/office/drawing/2014/main" id="{D8891885-03FA-4846-BF0D-AAA591A3F73A}"/>
                  </a:ext>
                </a:extLst>
              </p:cNvPr>
              <p:cNvGrpSpPr/>
              <p:nvPr/>
            </p:nvGrpSpPr>
            <p:grpSpPr>
              <a:xfrm>
                <a:off x="2154321" y="4471120"/>
                <a:ext cx="658800" cy="658800"/>
                <a:chOff x="8410141" y="2672093"/>
                <a:chExt cx="658800" cy="658800"/>
              </a:xfrm>
            </p:grpSpPr>
            <p:sp>
              <p:nvSpPr>
                <p:cNvPr id="45" name="Oval 44">
                  <a:extLst>
                    <a:ext uri="{FF2B5EF4-FFF2-40B4-BE49-F238E27FC236}">
                      <a16:creationId xmlns:a16="http://schemas.microsoft.com/office/drawing/2014/main" id="{2E6AB198-A110-4265-A727-459F9C85F0C2}"/>
                    </a:ext>
                  </a:extLst>
                </p:cNvPr>
                <p:cNvSpPr/>
                <p:nvPr/>
              </p:nvSpPr>
              <p:spPr bwMode="auto">
                <a:xfrm>
                  <a:off x="8410141" y="2672093"/>
                  <a:ext cx="658800" cy="65880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34" name="circle" title="Icon of a circle with three smaller circles on it">
                  <a:extLst>
                    <a:ext uri="{FF2B5EF4-FFF2-40B4-BE49-F238E27FC236}">
                      <a16:creationId xmlns:a16="http://schemas.microsoft.com/office/drawing/2014/main" id="{FCF88BA0-E9EA-4C6C-803E-1B0880AC2E6B}"/>
                    </a:ext>
                  </a:extLst>
                </p:cNvPr>
                <p:cNvSpPr>
                  <a:spLocks noChangeAspect="1" noEditPoints="1"/>
                </p:cNvSpPr>
                <p:nvPr/>
              </p:nvSpPr>
              <p:spPr bwMode="auto">
                <a:xfrm>
                  <a:off x="8573285" y="2831854"/>
                  <a:ext cx="332509" cy="338032"/>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28" name="Text Placeholder 3">
                <a:extLst>
                  <a:ext uri="{FF2B5EF4-FFF2-40B4-BE49-F238E27FC236}">
                    <a16:creationId xmlns:a16="http://schemas.microsoft.com/office/drawing/2014/main" id="{7DB0C1D9-A27F-40CA-920C-79D394F42521}"/>
                  </a:ext>
                </a:extLst>
              </p:cNvPr>
              <p:cNvSpPr txBox="1">
                <a:spLocks/>
              </p:cNvSpPr>
              <p:nvPr/>
            </p:nvSpPr>
            <p:spPr>
              <a:xfrm>
                <a:off x="2939087" y="4349841"/>
                <a:ext cx="3301604" cy="900112"/>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a:t>Onboarding &amp; offboarding workflows automation</a:t>
                </a:r>
              </a:p>
            </p:txBody>
          </p:sp>
        </p:grpSp>
        <p:grpSp>
          <p:nvGrpSpPr>
            <p:cNvPr id="33" name="Group 32">
              <a:extLst>
                <a:ext uri="{FF2B5EF4-FFF2-40B4-BE49-F238E27FC236}">
                  <a16:creationId xmlns:a16="http://schemas.microsoft.com/office/drawing/2014/main" id="{9B26A58F-8ED7-4CE9-BB8F-FAC106AE1D70}"/>
                </a:ext>
              </a:extLst>
            </p:cNvPr>
            <p:cNvGrpSpPr/>
            <p:nvPr/>
          </p:nvGrpSpPr>
          <p:grpSpPr>
            <a:xfrm>
              <a:off x="7316739" y="4390482"/>
              <a:ext cx="4089798" cy="900112"/>
              <a:chOff x="2143845" y="5759135"/>
              <a:chExt cx="4089798" cy="900112"/>
            </a:xfrm>
          </p:grpSpPr>
          <p:grpSp>
            <p:nvGrpSpPr>
              <p:cNvPr id="56" name="Group 55">
                <a:extLst>
                  <a:ext uri="{FF2B5EF4-FFF2-40B4-BE49-F238E27FC236}">
                    <a16:creationId xmlns:a16="http://schemas.microsoft.com/office/drawing/2014/main" id="{F603CF9B-D422-47AD-9CD7-514953BA4246}"/>
                  </a:ext>
                </a:extLst>
              </p:cNvPr>
              <p:cNvGrpSpPr/>
              <p:nvPr/>
            </p:nvGrpSpPr>
            <p:grpSpPr>
              <a:xfrm>
                <a:off x="2143845" y="5829036"/>
                <a:ext cx="658800" cy="658800"/>
                <a:chOff x="10164833" y="3752893"/>
                <a:chExt cx="658800" cy="658800"/>
              </a:xfrm>
            </p:grpSpPr>
            <p:sp>
              <p:nvSpPr>
                <p:cNvPr id="48" name="Oval 47">
                  <a:extLst>
                    <a:ext uri="{FF2B5EF4-FFF2-40B4-BE49-F238E27FC236}">
                      <a16:creationId xmlns:a16="http://schemas.microsoft.com/office/drawing/2014/main" id="{9DCC033E-5F9B-463C-938C-3E60D43601CF}"/>
                    </a:ext>
                  </a:extLst>
                </p:cNvPr>
                <p:cNvSpPr/>
                <p:nvPr/>
              </p:nvSpPr>
              <p:spPr bwMode="auto">
                <a:xfrm>
                  <a:off x="10164833" y="3752893"/>
                  <a:ext cx="658800" cy="65880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nvGrpSpPr>
                <p:cNvPr id="54" name="Group 53">
                  <a:extLst>
                    <a:ext uri="{FF2B5EF4-FFF2-40B4-BE49-F238E27FC236}">
                      <a16:creationId xmlns:a16="http://schemas.microsoft.com/office/drawing/2014/main" id="{F4B21EE2-85F8-4941-A50C-9D78775FD8CB}"/>
                    </a:ext>
                  </a:extLst>
                </p:cNvPr>
                <p:cNvGrpSpPr/>
                <p:nvPr/>
              </p:nvGrpSpPr>
              <p:grpSpPr>
                <a:xfrm>
                  <a:off x="10338075" y="3916037"/>
                  <a:ext cx="312313" cy="332509"/>
                  <a:chOff x="6845587" y="4800896"/>
                  <a:chExt cx="312313" cy="332509"/>
                </a:xfrm>
              </p:grpSpPr>
              <p:sp>
                <p:nvSpPr>
                  <p:cNvPr id="51" name="Shield_EA18" title="Icon of a shield">
                    <a:extLst>
                      <a:ext uri="{FF2B5EF4-FFF2-40B4-BE49-F238E27FC236}">
                        <a16:creationId xmlns:a16="http://schemas.microsoft.com/office/drawing/2014/main" id="{447137F9-E6D5-4435-BA44-BFE7EC9A35EB}"/>
                      </a:ext>
                    </a:extLst>
                  </p:cNvPr>
                  <p:cNvSpPr>
                    <a:spLocks noChangeAspect="1"/>
                  </p:cNvSpPr>
                  <p:nvPr/>
                </p:nvSpPr>
                <p:spPr bwMode="auto">
                  <a:xfrm>
                    <a:off x="6845587" y="4800896"/>
                    <a:ext cx="312313" cy="332509"/>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3" name="people_4" title="Icon of a person">
                    <a:extLst>
                      <a:ext uri="{FF2B5EF4-FFF2-40B4-BE49-F238E27FC236}">
                        <a16:creationId xmlns:a16="http://schemas.microsoft.com/office/drawing/2014/main" id="{B0DCC762-51D9-4C51-8406-0B421C6CCD0D}"/>
                      </a:ext>
                    </a:extLst>
                  </p:cNvPr>
                  <p:cNvSpPr>
                    <a:spLocks noChangeAspect="1" noEditPoints="1"/>
                  </p:cNvSpPr>
                  <p:nvPr/>
                </p:nvSpPr>
                <p:spPr bwMode="auto">
                  <a:xfrm>
                    <a:off x="6930882" y="4854552"/>
                    <a:ext cx="141722" cy="15844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29" name="Text Placeholder 3">
                <a:extLst>
                  <a:ext uri="{FF2B5EF4-FFF2-40B4-BE49-F238E27FC236}">
                    <a16:creationId xmlns:a16="http://schemas.microsoft.com/office/drawing/2014/main" id="{B8A57B81-7EC3-4DE2-A899-939CB768DB50}"/>
                  </a:ext>
                </a:extLst>
              </p:cNvPr>
              <p:cNvSpPr txBox="1">
                <a:spLocks/>
              </p:cNvSpPr>
              <p:nvPr/>
            </p:nvSpPr>
            <p:spPr>
              <a:xfrm>
                <a:off x="2932039" y="5759135"/>
                <a:ext cx="3301604" cy="900112"/>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1000">
                    <a:gradFill>
                      <a:gsLst>
                        <a:gs pos="2917">
                          <a:schemeClr val="tx1"/>
                        </a:gs>
                        <a:gs pos="30000">
                          <a:schemeClr val="tx1"/>
                        </a:gs>
                      </a:gsLst>
                      <a:lin ang="5400000" scaled="0"/>
                    </a:gradFill>
                  </a:rPr>
                  <a:t>Enhanced security, improved compliance and better productivity</a:t>
                </a:r>
              </a:p>
            </p:txBody>
          </p:sp>
        </p:grpSp>
        <p:grpSp>
          <p:nvGrpSpPr>
            <p:cNvPr id="32" name="Group 31">
              <a:extLst>
                <a:ext uri="{FF2B5EF4-FFF2-40B4-BE49-F238E27FC236}">
                  <a16:creationId xmlns:a16="http://schemas.microsoft.com/office/drawing/2014/main" id="{F3B81EB2-33C6-4CD9-887D-91C92A7234BD}"/>
                </a:ext>
              </a:extLst>
            </p:cNvPr>
            <p:cNvGrpSpPr/>
            <p:nvPr/>
          </p:nvGrpSpPr>
          <p:grpSpPr>
            <a:xfrm>
              <a:off x="7316739" y="3640747"/>
              <a:ext cx="4103375" cy="900112"/>
              <a:chOff x="2137316" y="5043890"/>
              <a:chExt cx="4103375" cy="900112"/>
            </a:xfrm>
          </p:grpSpPr>
          <p:grpSp>
            <p:nvGrpSpPr>
              <p:cNvPr id="57" name="Group 56">
                <a:extLst>
                  <a:ext uri="{FF2B5EF4-FFF2-40B4-BE49-F238E27FC236}">
                    <a16:creationId xmlns:a16="http://schemas.microsoft.com/office/drawing/2014/main" id="{7C9015D4-68FA-4FAE-8C3C-7835A9510FA4}"/>
                  </a:ext>
                </a:extLst>
              </p:cNvPr>
              <p:cNvGrpSpPr/>
              <p:nvPr/>
            </p:nvGrpSpPr>
            <p:grpSpPr>
              <a:xfrm>
                <a:off x="2137316" y="5170238"/>
                <a:ext cx="658800" cy="658800"/>
                <a:chOff x="9068941" y="4529663"/>
                <a:chExt cx="658800" cy="658800"/>
              </a:xfrm>
            </p:grpSpPr>
            <p:sp>
              <p:nvSpPr>
                <p:cNvPr id="42" name="Oval 41">
                  <a:extLst>
                    <a:ext uri="{FF2B5EF4-FFF2-40B4-BE49-F238E27FC236}">
                      <a16:creationId xmlns:a16="http://schemas.microsoft.com/office/drawing/2014/main" id="{DF94C262-7477-44EC-9FFF-F22D9420FA68}"/>
                    </a:ext>
                  </a:extLst>
                </p:cNvPr>
                <p:cNvSpPr/>
                <p:nvPr/>
              </p:nvSpPr>
              <p:spPr bwMode="auto">
                <a:xfrm>
                  <a:off x="9068941" y="4529663"/>
                  <a:ext cx="658800" cy="65880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36" name="Copy_E8C8" title="Icon of two documents stacked together">
                  <a:extLst>
                    <a:ext uri="{FF2B5EF4-FFF2-40B4-BE49-F238E27FC236}">
                      <a16:creationId xmlns:a16="http://schemas.microsoft.com/office/drawing/2014/main" id="{2DF7956F-FD86-4A01-BFCA-772EDF3E2D21}"/>
                    </a:ext>
                  </a:extLst>
                </p:cNvPr>
                <p:cNvSpPr>
                  <a:spLocks noChangeAspect="1" noEditPoints="1"/>
                </p:cNvSpPr>
                <p:nvPr/>
              </p:nvSpPr>
              <p:spPr bwMode="auto">
                <a:xfrm>
                  <a:off x="9260764" y="4692807"/>
                  <a:ext cx="288213" cy="332509"/>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0" name="Text Placeholder 3">
                <a:extLst>
                  <a:ext uri="{FF2B5EF4-FFF2-40B4-BE49-F238E27FC236}">
                    <a16:creationId xmlns:a16="http://schemas.microsoft.com/office/drawing/2014/main" id="{51C39119-200D-4AF1-BC68-88A1656365C0}"/>
                  </a:ext>
                </a:extLst>
              </p:cNvPr>
              <p:cNvSpPr txBox="1">
                <a:spLocks/>
              </p:cNvSpPr>
              <p:nvPr/>
            </p:nvSpPr>
            <p:spPr>
              <a:xfrm>
                <a:off x="2939087" y="5043890"/>
                <a:ext cx="3301604" cy="900112"/>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1000">
                    <a:gradFill>
                      <a:gsLst>
                        <a:gs pos="2917">
                          <a:schemeClr val="tx1"/>
                        </a:gs>
                        <a:gs pos="30000">
                          <a:schemeClr val="tx1"/>
                        </a:gs>
                      </a:gsLst>
                      <a:lin ang="5400000" scaled="0"/>
                    </a:gradFill>
                  </a:rPr>
                  <a:t>Decommission HR flat-file based integrations</a:t>
                </a:r>
              </a:p>
            </p:txBody>
          </p:sp>
        </p:grpSp>
      </p:grpSp>
      <p:sp>
        <p:nvSpPr>
          <p:cNvPr id="41" name="TextBox 40">
            <a:extLst>
              <a:ext uri="{FF2B5EF4-FFF2-40B4-BE49-F238E27FC236}">
                <a16:creationId xmlns:a16="http://schemas.microsoft.com/office/drawing/2014/main" id="{660D5BC0-3F95-4D7A-B413-9C53C86FB1F9}"/>
              </a:ext>
            </a:extLst>
          </p:cNvPr>
          <p:cNvSpPr txBox="1"/>
          <p:nvPr/>
        </p:nvSpPr>
        <p:spPr>
          <a:xfrm>
            <a:off x="588263" y="1254187"/>
            <a:ext cx="4098404" cy="32004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a:t>Key Features</a:t>
            </a:r>
          </a:p>
        </p:txBody>
      </p:sp>
      <p:sp>
        <p:nvSpPr>
          <p:cNvPr id="118" name="TextBox 117">
            <a:extLst>
              <a:ext uri="{FF2B5EF4-FFF2-40B4-BE49-F238E27FC236}">
                <a16:creationId xmlns:a16="http://schemas.microsoft.com/office/drawing/2014/main" id="{EE8BACE3-2E5C-4233-BCB6-4A9C2D32BA4C}"/>
              </a:ext>
            </a:extLst>
          </p:cNvPr>
          <p:cNvSpPr txBox="1"/>
          <p:nvPr/>
        </p:nvSpPr>
        <p:spPr>
          <a:xfrm>
            <a:off x="7525003" y="1256834"/>
            <a:ext cx="4098404" cy="32004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a:t>Customer Benefits</a:t>
            </a:r>
          </a:p>
        </p:txBody>
      </p:sp>
      <p:grpSp>
        <p:nvGrpSpPr>
          <p:cNvPr id="117" name="Group 116">
            <a:extLst>
              <a:ext uri="{FF2B5EF4-FFF2-40B4-BE49-F238E27FC236}">
                <a16:creationId xmlns:a16="http://schemas.microsoft.com/office/drawing/2014/main" id="{64C8F179-4631-4CB9-B29A-B0B14648BC37}"/>
              </a:ext>
            </a:extLst>
          </p:cNvPr>
          <p:cNvGrpSpPr>
            <a:grpSpLocks noChangeAspect="1"/>
          </p:cNvGrpSpPr>
          <p:nvPr/>
        </p:nvGrpSpPr>
        <p:grpSpPr>
          <a:xfrm>
            <a:off x="3095529" y="3792055"/>
            <a:ext cx="6271632" cy="3078928"/>
            <a:chOff x="842972" y="1170343"/>
            <a:chExt cx="7777877" cy="3818388"/>
          </a:xfrm>
        </p:grpSpPr>
        <p:sp>
          <p:nvSpPr>
            <p:cNvPr id="120" name="MS cloud text">
              <a:extLst>
                <a:ext uri="{FF2B5EF4-FFF2-40B4-BE49-F238E27FC236}">
                  <a16:creationId xmlns:a16="http://schemas.microsoft.com/office/drawing/2014/main" id="{7004F3C0-8FEA-4E87-8A1C-BA5404EE5065}"/>
                </a:ext>
              </a:extLst>
            </p:cNvPr>
            <p:cNvSpPr txBox="1">
              <a:spLocks/>
            </p:cNvSpPr>
            <p:nvPr/>
          </p:nvSpPr>
          <p:spPr>
            <a:xfrm>
              <a:off x="4240972" y="2413504"/>
              <a:ext cx="2391524" cy="407768"/>
            </a:xfrm>
            <a:prstGeom prst="rect">
              <a:avLst/>
            </a:prstGeom>
            <a:ln>
              <a:noFill/>
            </a:ln>
          </p:spPr>
          <p:txBody>
            <a:bodyPr vert="horz" wrap="square" lIns="146284" tIns="91427" rIns="146284"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lvl="0">
                <a:defRPr/>
              </a:pPr>
              <a:r>
                <a:rPr lang="en-US" sz="1400" kern="0" spc="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Microsoft Azure </a:t>
              </a:r>
              <a:br>
                <a:rPr lang="en-US" sz="1400" kern="0" spc="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br>
              <a:r>
                <a:rPr lang="en-US" sz="1400" kern="0" spc="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Active Directory (synced with AD)</a:t>
              </a:r>
            </a:p>
          </p:txBody>
        </p:sp>
        <p:sp>
          <p:nvSpPr>
            <p:cNvPr id="121" name="Oval 120">
              <a:extLst>
                <a:ext uri="{FF2B5EF4-FFF2-40B4-BE49-F238E27FC236}">
                  <a16:creationId xmlns:a16="http://schemas.microsoft.com/office/drawing/2014/main" id="{ABEE479D-B1C0-482B-B6D3-3CCAE4893794}"/>
                </a:ext>
              </a:extLst>
            </p:cNvPr>
            <p:cNvSpPr/>
            <p:nvPr/>
          </p:nvSpPr>
          <p:spPr bwMode="auto">
            <a:xfrm>
              <a:off x="4240972" y="2742055"/>
              <a:ext cx="2370699" cy="1338196"/>
            </a:xfrm>
            <a:prstGeom prst="ellipse">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b" anchorCtr="0" compatLnSpc="1">
              <a:prstTxWarp prst="textNoShape">
                <a:avLst/>
              </a:prstTxWarp>
            </a:bodyPr>
            <a:lstStyle/>
            <a:p>
              <a:pPr algn="ctr" defTabSz="913927" fontAlgn="base">
                <a:spcBef>
                  <a:spcPct val="0"/>
                </a:spcBef>
                <a:spcAft>
                  <a:spcPct val="0"/>
                </a:spcAft>
              </a:pPr>
              <a:r>
                <a:rPr lang="en-US" sz="1400">
                  <a:solidFill>
                    <a:schemeClr val="tx2"/>
                  </a:solidFill>
                  <a:latin typeface="+mj-lt"/>
                </a:rPr>
                <a:t>Joiner-Mover-Leaver Process</a:t>
              </a:r>
            </a:p>
          </p:txBody>
        </p:sp>
        <p:sp>
          <p:nvSpPr>
            <p:cNvPr id="122" name="Arc 1">
              <a:extLst>
                <a:ext uri="{FF2B5EF4-FFF2-40B4-BE49-F238E27FC236}">
                  <a16:creationId xmlns:a16="http://schemas.microsoft.com/office/drawing/2014/main" id="{43E97FD4-F4D4-48DB-B6DE-7CA0F8BE558E}"/>
                </a:ext>
              </a:extLst>
            </p:cNvPr>
            <p:cNvSpPr/>
            <p:nvPr/>
          </p:nvSpPr>
          <p:spPr bwMode="auto">
            <a:xfrm>
              <a:off x="4014839" y="1793821"/>
              <a:ext cx="2788854" cy="2788854"/>
            </a:xfrm>
            <a:prstGeom prst="arc">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330" tIns="119464" rIns="149330" bIns="119464" numCol="1" spcCol="0" rtlCol="0" fromWordArt="0" anchor="t" anchorCtr="0" forceAA="0" compatLnSpc="1">
              <a:prstTxWarp prst="textNoShape">
                <a:avLst/>
              </a:prstTxWarp>
              <a:noAutofit/>
            </a:bodyPr>
            <a:lstStyle/>
            <a:p>
              <a:pPr algn="ctr" defTabSz="761301" fontAlgn="base">
                <a:lnSpc>
                  <a:spcPct val="90000"/>
                </a:lnSpc>
                <a:spcBef>
                  <a:spcPct val="0"/>
                </a:spcBef>
                <a:spcAft>
                  <a:spcPct val="0"/>
                </a:spcAft>
              </a:pPr>
              <a:endParaRPr lang="en-US" sz="196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Arc 2">
              <a:extLst>
                <a:ext uri="{FF2B5EF4-FFF2-40B4-BE49-F238E27FC236}">
                  <a16:creationId xmlns:a16="http://schemas.microsoft.com/office/drawing/2014/main" id="{4D9AAC8B-A794-413E-9BDF-F4B8FFB572BA}"/>
                </a:ext>
              </a:extLst>
            </p:cNvPr>
            <p:cNvSpPr/>
            <p:nvPr/>
          </p:nvSpPr>
          <p:spPr bwMode="auto">
            <a:xfrm>
              <a:off x="4014839" y="1793821"/>
              <a:ext cx="2788854" cy="2788854"/>
            </a:xfrm>
            <a:prstGeom prst="arc">
              <a:avLst>
                <a:gd name="adj1" fmla="val 33047"/>
                <a:gd name="adj2" fmla="val 53516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330" tIns="119464" rIns="149330" bIns="119464" numCol="1" spcCol="0" rtlCol="0" fromWordArt="0" anchor="t" anchorCtr="0" forceAA="0" compatLnSpc="1">
              <a:prstTxWarp prst="textNoShape">
                <a:avLst/>
              </a:prstTxWarp>
              <a:noAutofit/>
            </a:bodyPr>
            <a:lstStyle/>
            <a:p>
              <a:pPr algn="ctr" defTabSz="761301" fontAlgn="base">
                <a:lnSpc>
                  <a:spcPct val="90000"/>
                </a:lnSpc>
                <a:spcBef>
                  <a:spcPct val="0"/>
                </a:spcBef>
                <a:spcAft>
                  <a:spcPct val="0"/>
                </a:spcAft>
              </a:pPr>
              <a:endParaRPr lang="en-US" sz="196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Arc 3">
              <a:extLst>
                <a:ext uri="{FF2B5EF4-FFF2-40B4-BE49-F238E27FC236}">
                  <a16:creationId xmlns:a16="http://schemas.microsoft.com/office/drawing/2014/main" id="{2086A5FD-B0ED-4DD5-A66D-36C3345F4741}"/>
                </a:ext>
              </a:extLst>
            </p:cNvPr>
            <p:cNvSpPr/>
            <p:nvPr/>
          </p:nvSpPr>
          <p:spPr bwMode="auto">
            <a:xfrm>
              <a:off x="4014839" y="1793821"/>
              <a:ext cx="2788854" cy="2788854"/>
            </a:xfrm>
            <a:prstGeom prst="arc">
              <a:avLst>
                <a:gd name="adj1" fmla="val 5400001"/>
                <a:gd name="adj2" fmla="val 10791730"/>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330" tIns="119464" rIns="149330" bIns="119464" numCol="1" spcCol="0" rtlCol="0" fromWordArt="0" anchor="t" anchorCtr="0" forceAA="0" compatLnSpc="1">
              <a:prstTxWarp prst="textNoShape">
                <a:avLst/>
              </a:prstTxWarp>
              <a:noAutofit/>
            </a:bodyPr>
            <a:lstStyle/>
            <a:p>
              <a:pPr algn="ctr" defTabSz="761301" fontAlgn="base">
                <a:lnSpc>
                  <a:spcPct val="90000"/>
                </a:lnSpc>
                <a:spcBef>
                  <a:spcPct val="0"/>
                </a:spcBef>
                <a:spcAft>
                  <a:spcPct val="0"/>
                </a:spcAft>
              </a:pPr>
              <a:endParaRPr lang="en-US" sz="196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Arc 4">
              <a:extLst>
                <a:ext uri="{FF2B5EF4-FFF2-40B4-BE49-F238E27FC236}">
                  <a16:creationId xmlns:a16="http://schemas.microsoft.com/office/drawing/2014/main" id="{3306ACBC-6257-43EC-AB0D-2867C260F47C}"/>
                </a:ext>
              </a:extLst>
            </p:cNvPr>
            <p:cNvSpPr/>
            <p:nvPr/>
          </p:nvSpPr>
          <p:spPr bwMode="auto">
            <a:xfrm>
              <a:off x="4014827" y="1793826"/>
              <a:ext cx="2788850" cy="2788861"/>
            </a:xfrm>
            <a:prstGeom prst="arc">
              <a:avLst>
                <a:gd name="adj1" fmla="val 10924559"/>
                <a:gd name="adj2" fmla="val 14920144"/>
              </a:avLst>
            </a:prstGeom>
            <a:noFill/>
            <a:ln w="19050">
              <a:solidFill>
                <a:schemeClr val="tx2"/>
              </a:solidFill>
              <a:headEnd type="none" w="med" len="med"/>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330" tIns="119464" rIns="149330" bIns="119464" numCol="1" spcCol="0" rtlCol="0" fromWordArt="0" anchor="t" anchorCtr="0" forceAA="0" compatLnSpc="1">
              <a:prstTxWarp prst="textNoShape">
                <a:avLst/>
              </a:prstTxWarp>
              <a:noAutofit/>
            </a:bodyPr>
            <a:lstStyle/>
            <a:p>
              <a:pPr algn="ctr" defTabSz="761301" fontAlgn="base">
                <a:lnSpc>
                  <a:spcPct val="90000"/>
                </a:lnSpc>
                <a:spcBef>
                  <a:spcPct val="0"/>
                </a:spcBef>
                <a:spcAft>
                  <a:spcPct val="0"/>
                </a:spcAft>
              </a:pPr>
              <a:endParaRPr lang="en-US" sz="196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432B2C84-C4F1-40C2-B51F-8C14B16915F9}"/>
                </a:ext>
              </a:extLst>
            </p:cNvPr>
            <p:cNvSpPr/>
            <p:nvPr/>
          </p:nvSpPr>
          <p:spPr>
            <a:xfrm>
              <a:off x="5619440" y="4465585"/>
              <a:ext cx="1812804" cy="52314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7867" tIns="137825" rIns="87867" bIns="137825" numCol="1" spcCol="0" rtlCol="0" fromWordArt="0" anchor="ctr" anchorCtr="0" forceAA="0" compatLnSpc="1">
              <a:prstTxWarp prst="textNoShape">
                <a:avLst/>
              </a:prstTxWarp>
              <a:noAutofit/>
            </a:bodyPr>
            <a:lstStyle/>
            <a:p>
              <a:pPr algn="ctr" defTabSz="878272">
                <a:spcAft>
                  <a:spcPct val="0"/>
                </a:spcAft>
              </a:pPr>
              <a:r>
                <a:rPr lang="en-US" sz="11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User Promotion</a:t>
              </a:r>
              <a:endPar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27" name="Rectangle 126">
              <a:extLst>
                <a:ext uri="{FF2B5EF4-FFF2-40B4-BE49-F238E27FC236}">
                  <a16:creationId xmlns:a16="http://schemas.microsoft.com/office/drawing/2014/main" id="{52215DED-9DC8-4C62-A5C1-D1D429D9B0A2}"/>
                </a:ext>
              </a:extLst>
            </p:cNvPr>
            <p:cNvSpPr/>
            <p:nvPr/>
          </p:nvSpPr>
          <p:spPr>
            <a:xfrm>
              <a:off x="7200778" y="2962719"/>
              <a:ext cx="1420071" cy="4800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7867" tIns="137825" rIns="87867" bIns="137825" numCol="1" spcCol="0" rtlCol="0" fromWordArt="0" anchor="ctr" anchorCtr="0" forceAA="0" compatLnSpc="1">
              <a:prstTxWarp prst="textNoShape">
                <a:avLst/>
              </a:prstTxWarp>
              <a:noAutofit/>
            </a:bodyPr>
            <a:lstStyle/>
            <a:p>
              <a:pPr defTabSz="878272" fontAlgn="base">
                <a:spcAft>
                  <a:spcPct val="0"/>
                </a:spcAft>
              </a:pPr>
              <a:r>
                <a:rPr lang="en-US" sz="11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User Location / Department Change</a:t>
              </a:r>
            </a:p>
          </p:txBody>
        </p:sp>
        <p:sp>
          <p:nvSpPr>
            <p:cNvPr id="128" name="Rectangle 127">
              <a:extLst>
                <a:ext uri="{FF2B5EF4-FFF2-40B4-BE49-F238E27FC236}">
                  <a16:creationId xmlns:a16="http://schemas.microsoft.com/office/drawing/2014/main" id="{2F542E2E-9E5F-4D59-952D-58CA89649447}"/>
                </a:ext>
              </a:extLst>
            </p:cNvPr>
            <p:cNvSpPr/>
            <p:nvPr/>
          </p:nvSpPr>
          <p:spPr>
            <a:xfrm>
              <a:off x="4611382" y="1170343"/>
              <a:ext cx="1650703" cy="2861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7867" tIns="137825" rIns="87867" bIns="137825" numCol="1" spcCol="0" rtlCol="0" fromWordArt="0" anchor="ctr" anchorCtr="0" forceAA="0" compatLnSpc="1">
              <a:prstTxWarp prst="textNoShape">
                <a:avLst/>
              </a:prstTxWarp>
              <a:noAutofit/>
            </a:bodyPr>
            <a:lstStyle/>
            <a:p>
              <a:pPr algn="ctr" defTabSz="878272" fontAlgn="base">
                <a:spcAft>
                  <a:spcPct val="0"/>
                </a:spcAft>
              </a:pPr>
              <a:r>
                <a:rPr lang="en-US" sz="11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New Hire</a:t>
              </a:r>
            </a:p>
          </p:txBody>
        </p:sp>
        <p:grpSp>
          <p:nvGrpSpPr>
            <p:cNvPr id="129" name="Group 128">
              <a:extLst>
                <a:ext uri="{FF2B5EF4-FFF2-40B4-BE49-F238E27FC236}">
                  <a16:creationId xmlns:a16="http://schemas.microsoft.com/office/drawing/2014/main" id="{0EF708C4-B2C2-445A-859A-BA483F78AB7E}"/>
                </a:ext>
              </a:extLst>
            </p:cNvPr>
            <p:cNvGrpSpPr/>
            <p:nvPr/>
          </p:nvGrpSpPr>
          <p:grpSpPr>
            <a:xfrm>
              <a:off x="5042548" y="1425633"/>
              <a:ext cx="736378" cy="736378"/>
              <a:chOff x="2675104" y="2386114"/>
              <a:chExt cx="736483" cy="736483"/>
            </a:xfrm>
          </p:grpSpPr>
          <p:grpSp>
            <p:nvGrpSpPr>
              <p:cNvPr id="168" name="Group 167">
                <a:extLst>
                  <a:ext uri="{FF2B5EF4-FFF2-40B4-BE49-F238E27FC236}">
                    <a16:creationId xmlns:a16="http://schemas.microsoft.com/office/drawing/2014/main" id="{0AC014D3-F1EE-4CF0-9F93-E0FABC4D791E}"/>
                  </a:ext>
                </a:extLst>
              </p:cNvPr>
              <p:cNvGrpSpPr/>
              <p:nvPr/>
            </p:nvGrpSpPr>
            <p:grpSpPr>
              <a:xfrm>
                <a:off x="2675104" y="2386114"/>
                <a:ext cx="736483" cy="736483"/>
                <a:chOff x="8531052" y="1407263"/>
                <a:chExt cx="905081" cy="905081"/>
              </a:xfrm>
            </p:grpSpPr>
            <p:sp useBgFill="1">
              <p:nvSpPr>
                <p:cNvPr id="170" name="Oval 169">
                  <a:extLst>
                    <a:ext uri="{FF2B5EF4-FFF2-40B4-BE49-F238E27FC236}">
                      <a16:creationId xmlns:a16="http://schemas.microsoft.com/office/drawing/2014/main" id="{3A86A5EA-D00C-4279-A3E3-3C5341B839F2}"/>
                    </a:ext>
                  </a:extLst>
                </p:cNvPr>
                <p:cNvSpPr/>
                <p:nvPr/>
              </p:nvSpPr>
              <p:spPr bwMode="auto">
                <a:xfrm>
                  <a:off x="8531052" y="1407263"/>
                  <a:ext cx="905081" cy="905081"/>
                </a:xfrm>
                <a:prstGeom prst="ellipse">
                  <a:avLst/>
                </a:prstGeom>
                <a:ln>
                  <a:noFill/>
                  <a:prstDash val="dash"/>
                </a:ln>
              </p:spPr>
              <p:txBody>
                <a:bodyPr wrap="square" lIns="0" tIns="0" rIns="0" bIns="0" rtlCol="0"/>
                <a:lstStyle/>
                <a:p>
                  <a:pPr defTabSz="623198"/>
                  <a:endParaRPr lang="en-US" sz="1225">
                    <a:solidFill>
                      <a:prstClr val="black"/>
                    </a:solidFill>
                    <a:latin typeface="Calibri"/>
                  </a:endParaRPr>
                </a:p>
              </p:txBody>
            </p:sp>
            <p:sp>
              <p:nvSpPr>
                <p:cNvPr id="171" name="Oval 170">
                  <a:extLst>
                    <a:ext uri="{FF2B5EF4-FFF2-40B4-BE49-F238E27FC236}">
                      <a16:creationId xmlns:a16="http://schemas.microsoft.com/office/drawing/2014/main" id="{B311D88A-D806-4F9E-B31D-D96C9ED62240}"/>
                    </a:ext>
                  </a:extLst>
                </p:cNvPr>
                <p:cNvSpPr/>
                <p:nvPr/>
              </p:nvSpPr>
              <p:spPr bwMode="auto">
                <a:xfrm>
                  <a:off x="8587588" y="1463799"/>
                  <a:ext cx="792008" cy="792008"/>
                </a:xfrm>
                <a:prstGeom prst="ellipse">
                  <a:avLst/>
                </a:prstGeom>
                <a:solidFill>
                  <a:schemeClr val="bg1"/>
                </a:solidFill>
                <a:ln>
                  <a:noFill/>
                </a:ln>
                <a:effectLst>
                  <a:outerShdw blurRad="254000" dist="127000" dir="2700000" algn="tl" rotWithShape="0">
                    <a:prstClr val="black">
                      <a:alpha val="20000"/>
                    </a:prstClr>
                  </a:outerShdw>
                </a:effectLst>
              </p:spPr>
              <p:txBody>
                <a:bodyPr wrap="square" lIns="0" tIns="0" rIns="0" bIns="0" rtlCol="0"/>
                <a:lstStyle/>
                <a:p>
                  <a:pPr defTabSz="623198"/>
                  <a:endParaRPr lang="en-US" sz="1225">
                    <a:solidFill>
                      <a:prstClr val="black"/>
                    </a:solidFill>
                    <a:latin typeface="Calibri"/>
                  </a:endParaRPr>
                </a:p>
              </p:txBody>
            </p:sp>
          </p:grpSp>
          <p:pic>
            <p:nvPicPr>
              <p:cNvPr id="169" name="Picture 168">
                <a:extLst>
                  <a:ext uri="{FF2B5EF4-FFF2-40B4-BE49-F238E27FC236}">
                    <a16:creationId xmlns:a16="http://schemas.microsoft.com/office/drawing/2014/main" id="{B4DBA859-889E-44CD-8769-B2D6A3DA86CA}"/>
                  </a:ext>
                </a:extLst>
              </p:cNvPr>
              <p:cNvPicPr>
                <a:picLocks noChangeAspect="1"/>
              </p:cNvPicPr>
              <p:nvPr/>
            </p:nvPicPr>
            <p:blipFill>
              <a:blip r:embed="rId2"/>
              <a:stretch>
                <a:fillRect/>
              </a:stretch>
            </p:blipFill>
            <p:spPr>
              <a:xfrm>
                <a:off x="2882342" y="2596551"/>
                <a:ext cx="335868" cy="335868"/>
              </a:xfrm>
              <a:prstGeom prst="rect">
                <a:avLst/>
              </a:prstGeom>
            </p:spPr>
          </p:pic>
        </p:grpSp>
        <p:grpSp>
          <p:nvGrpSpPr>
            <p:cNvPr id="130" name="Group 129">
              <a:extLst>
                <a:ext uri="{FF2B5EF4-FFF2-40B4-BE49-F238E27FC236}">
                  <a16:creationId xmlns:a16="http://schemas.microsoft.com/office/drawing/2014/main" id="{A2E1EB7C-CF36-441D-A097-57D28FFA6C8A}"/>
                </a:ext>
              </a:extLst>
            </p:cNvPr>
            <p:cNvGrpSpPr/>
            <p:nvPr/>
          </p:nvGrpSpPr>
          <p:grpSpPr>
            <a:xfrm>
              <a:off x="3978886" y="1815996"/>
              <a:ext cx="736378" cy="736378"/>
              <a:chOff x="1611292" y="2776533"/>
              <a:chExt cx="736483" cy="736483"/>
            </a:xfrm>
          </p:grpSpPr>
          <p:grpSp>
            <p:nvGrpSpPr>
              <p:cNvPr id="163" name="Group 162">
                <a:extLst>
                  <a:ext uri="{FF2B5EF4-FFF2-40B4-BE49-F238E27FC236}">
                    <a16:creationId xmlns:a16="http://schemas.microsoft.com/office/drawing/2014/main" id="{18D18E1E-4965-41B0-AB4C-E6B387B98172}"/>
                  </a:ext>
                </a:extLst>
              </p:cNvPr>
              <p:cNvGrpSpPr/>
              <p:nvPr/>
            </p:nvGrpSpPr>
            <p:grpSpPr>
              <a:xfrm>
                <a:off x="1611292" y="2776533"/>
                <a:ext cx="736483" cy="736483"/>
                <a:chOff x="8531052" y="1407263"/>
                <a:chExt cx="905081" cy="905081"/>
              </a:xfrm>
            </p:grpSpPr>
            <p:sp useBgFill="1">
              <p:nvSpPr>
                <p:cNvPr id="166" name="Oval 165">
                  <a:extLst>
                    <a:ext uri="{FF2B5EF4-FFF2-40B4-BE49-F238E27FC236}">
                      <a16:creationId xmlns:a16="http://schemas.microsoft.com/office/drawing/2014/main" id="{71C8F669-39C7-4D9E-B66B-44BFFCDCBDFA}"/>
                    </a:ext>
                  </a:extLst>
                </p:cNvPr>
                <p:cNvSpPr/>
                <p:nvPr/>
              </p:nvSpPr>
              <p:spPr bwMode="auto">
                <a:xfrm>
                  <a:off x="8531052" y="1407263"/>
                  <a:ext cx="905081" cy="905081"/>
                </a:xfrm>
                <a:prstGeom prst="ellipse">
                  <a:avLst/>
                </a:prstGeom>
                <a:ln>
                  <a:noFill/>
                  <a:prstDash val="dash"/>
                </a:ln>
              </p:spPr>
              <p:txBody>
                <a:bodyPr wrap="square" lIns="0" tIns="0" rIns="0" bIns="0" rtlCol="0"/>
                <a:lstStyle/>
                <a:p>
                  <a:pPr defTabSz="623198"/>
                  <a:endParaRPr lang="en-US" sz="1225">
                    <a:solidFill>
                      <a:prstClr val="black"/>
                    </a:solidFill>
                    <a:latin typeface="Calibri"/>
                  </a:endParaRPr>
                </a:p>
              </p:txBody>
            </p:sp>
            <p:sp>
              <p:nvSpPr>
                <p:cNvPr id="167" name="Oval 166">
                  <a:extLst>
                    <a:ext uri="{FF2B5EF4-FFF2-40B4-BE49-F238E27FC236}">
                      <a16:creationId xmlns:a16="http://schemas.microsoft.com/office/drawing/2014/main" id="{1FF50D91-FCFA-4CF1-976E-9628C7B6EA14}"/>
                    </a:ext>
                  </a:extLst>
                </p:cNvPr>
                <p:cNvSpPr/>
                <p:nvPr/>
              </p:nvSpPr>
              <p:spPr bwMode="auto">
                <a:xfrm>
                  <a:off x="8587588" y="1463799"/>
                  <a:ext cx="792008" cy="792008"/>
                </a:xfrm>
                <a:prstGeom prst="ellipse">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cs typeface="Segoe UI" pitchFamily="34" charset="0"/>
                  </a:endParaRPr>
                </a:p>
              </p:txBody>
            </p:sp>
          </p:grpSp>
          <p:pic>
            <p:nvPicPr>
              <p:cNvPr id="164" name="Graphic 163">
                <a:extLst>
                  <a:ext uri="{FF2B5EF4-FFF2-40B4-BE49-F238E27FC236}">
                    <a16:creationId xmlns:a16="http://schemas.microsoft.com/office/drawing/2014/main" id="{AA8CA595-0F4F-4A18-8A71-97154FB25BA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1812611" y="2922116"/>
                <a:ext cx="333845" cy="320492"/>
              </a:xfrm>
              <a:prstGeom prst="rect">
                <a:avLst/>
              </a:prstGeom>
            </p:spPr>
          </p:pic>
          <p:pic>
            <p:nvPicPr>
              <p:cNvPr id="165" name="Picture 164">
                <a:extLst>
                  <a:ext uri="{FF2B5EF4-FFF2-40B4-BE49-F238E27FC236}">
                    <a16:creationId xmlns:a16="http://schemas.microsoft.com/office/drawing/2014/main" id="{6E0E4B9B-E842-4A14-9B0F-B4EB02EF97F6}"/>
                  </a:ext>
                </a:extLst>
              </p:cNvPr>
              <p:cNvPicPr>
                <a:picLocks noChangeAspect="1"/>
              </p:cNvPicPr>
              <p:nvPr/>
            </p:nvPicPr>
            <p:blipFill>
              <a:blip r:embed="rId5"/>
              <a:stretch>
                <a:fillRect/>
              </a:stretch>
            </p:blipFill>
            <p:spPr>
              <a:xfrm>
                <a:off x="1864832" y="3185013"/>
                <a:ext cx="229403" cy="229403"/>
              </a:xfrm>
              <a:prstGeom prst="rect">
                <a:avLst/>
              </a:prstGeom>
            </p:spPr>
          </p:pic>
        </p:grpSp>
        <p:grpSp>
          <p:nvGrpSpPr>
            <p:cNvPr id="131" name="Group 130">
              <a:extLst>
                <a:ext uri="{FF2B5EF4-FFF2-40B4-BE49-F238E27FC236}">
                  <a16:creationId xmlns:a16="http://schemas.microsoft.com/office/drawing/2014/main" id="{B6744FB6-6981-4EF8-8C9F-ABB1167B953B}"/>
                </a:ext>
              </a:extLst>
            </p:cNvPr>
            <p:cNvGrpSpPr/>
            <p:nvPr/>
          </p:nvGrpSpPr>
          <p:grpSpPr>
            <a:xfrm>
              <a:off x="3656141" y="2820061"/>
              <a:ext cx="736378" cy="736378"/>
              <a:chOff x="1288501" y="3780740"/>
              <a:chExt cx="736483" cy="736483"/>
            </a:xfrm>
          </p:grpSpPr>
          <p:grpSp>
            <p:nvGrpSpPr>
              <p:cNvPr id="159" name="Group 158">
                <a:extLst>
                  <a:ext uri="{FF2B5EF4-FFF2-40B4-BE49-F238E27FC236}">
                    <a16:creationId xmlns:a16="http://schemas.microsoft.com/office/drawing/2014/main" id="{CC9A1B63-8060-498B-B55F-CA78822C6290}"/>
                  </a:ext>
                </a:extLst>
              </p:cNvPr>
              <p:cNvGrpSpPr/>
              <p:nvPr/>
            </p:nvGrpSpPr>
            <p:grpSpPr>
              <a:xfrm>
                <a:off x="1288501" y="3780740"/>
                <a:ext cx="736483" cy="736483"/>
                <a:chOff x="6827024" y="3127501"/>
                <a:chExt cx="905081" cy="905081"/>
              </a:xfrm>
            </p:grpSpPr>
            <p:sp useBgFill="1">
              <p:nvSpPr>
                <p:cNvPr id="161" name="Oval 160">
                  <a:extLst>
                    <a:ext uri="{FF2B5EF4-FFF2-40B4-BE49-F238E27FC236}">
                      <a16:creationId xmlns:a16="http://schemas.microsoft.com/office/drawing/2014/main" id="{E246D135-D4C4-49CF-8373-8100883D763E}"/>
                    </a:ext>
                  </a:extLst>
                </p:cNvPr>
                <p:cNvSpPr/>
                <p:nvPr/>
              </p:nvSpPr>
              <p:spPr bwMode="auto">
                <a:xfrm>
                  <a:off x="6827024" y="3127501"/>
                  <a:ext cx="905081" cy="905081"/>
                </a:xfrm>
                <a:prstGeom prst="ellipse">
                  <a:avLst/>
                </a:prstGeom>
                <a:ln>
                  <a:noFill/>
                  <a:prstDash val="dash"/>
                </a:ln>
              </p:spPr>
              <p:txBody>
                <a:bodyPr wrap="square" lIns="0" tIns="0" rIns="0" bIns="0" rtlCol="0"/>
                <a:lstStyle/>
                <a:p>
                  <a:pPr defTabSz="623198"/>
                  <a:endParaRPr lang="en-US" sz="1225">
                    <a:solidFill>
                      <a:prstClr val="black"/>
                    </a:solidFill>
                    <a:latin typeface="Calibri"/>
                  </a:endParaRPr>
                </a:p>
              </p:txBody>
            </p:sp>
            <p:sp>
              <p:nvSpPr>
                <p:cNvPr id="162" name="Oval 161">
                  <a:extLst>
                    <a:ext uri="{FF2B5EF4-FFF2-40B4-BE49-F238E27FC236}">
                      <a16:creationId xmlns:a16="http://schemas.microsoft.com/office/drawing/2014/main" id="{92D67C04-37D2-405E-99B0-4B1250B0220F}"/>
                    </a:ext>
                  </a:extLst>
                </p:cNvPr>
                <p:cNvSpPr/>
                <p:nvPr/>
              </p:nvSpPr>
              <p:spPr bwMode="auto">
                <a:xfrm>
                  <a:off x="6881800" y="3182277"/>
                  <a:ext cx="795528" cy="795528"/>
                </a:xfrm>
                <a:prstGeom prst="ellipse">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cs typeface="Segoe UI" pitchFamily="34" charset="0"/>
                  </a:endParaRPr>
                </a:p>
              </p:txBody>
            </p:sp>
          </p:grpSp>
          <p:pic>
            <p:nvPicPr>
              <p:cNvPr id="160" name="Picture 159">
                <a:extLst>
                  <a:ext uri="{FF2B5EF4-FFF2-40B4-BE49-F238E27FC236}">
                    <a16:creationId xmlns:a16="http://schemas.microsoft.com/office/drawing/2014/main" id="{36D5B1C7-02BE-4E78-B251-ADC1D3584681}"/>
                  </a:ext>
                </a:extLst>
              </p:cNvPr>
              <p:cNvPicPr>
                <a:picLocks noChangeAspect="1"/>
              </p:cNvPicPr>
              <p:nvPr/>
            </p:nvPicPr>
            <p:blipFill>
              <a:blip r:embed="rId6"/>
              <a:stretch>
                <a:fillRect/>
              </a:stretch>
            </p:blipFill>
            <p:spPr>
              <a:xfrm>
                <a:off x="1518156" y="4001545"/>
                <a:ext cx="305335" cy="305335"/>
              </a:xfrm>
              <a:prstGeom prst="rect">
                <a:avLst/>
              </a:prstGeom>
            </p:spPr>
          </p:pic>
        </p:grpSp>
        <p:grpSp>
          <p:nvGrpSpPr>
            <p:cNvPr id="132" name="Group 131">
              <a:extLst>
                <a:ext uri="{FF2B5EF4-FFF2-40B4-BE49-F238E27FC236}">
                  <a16:creationId xmlns:a16="http://schemas.microsoft.com/office/drawing/2014/main" id="{59BDF31E-AAAD-4989-95FA-5C243BFEBA29}"/>
                </a:ext>
              </a:extLst>
            </p:cNvPr>
            <p:cNvGrpSpPr/>
            <p:nvPr/>
          </p:nvGrpSpPr>
          <p:grpSpPr>
            <a:xfrm>
              <a:off x="6424912" y="2820061"/>
              <a:ext cx="736378" cy="736378"/>
              <a:chOff x="4057665" y="3780740"/>
              <a:chExt cx="736483" cy="736483"/>
            </a:xfrm>
          </p:grpSpPr>
          <p:grpSp>
            <p:nvGrpSpPr>
              <p:cNvPr id="154" name="Group 153">
                <a:extLst>
                  <a:ext uri="{FF2B5EF4-FFF2-40B4-BE49-F238E27FC236}">
                    <a16:creationId xmlns:a16="http://schemas.microsoft.com/office/drawing/2014/main" id="{74FEB9F1-52E8-4AC2-BC6B-DB7ACC4B56E5}"/>
                  </a:ext>
                </a:extLst>
              </p:cNvPr>
              <p:cNvGrpSpPr/>
              <p:nvPr/>
            </p:nvGrpSpPr>
            <p:grpSpPr>
              <a:xfrm>
                <a:off x="4057665" y="3780740"/>
                <a:ext cx="736483" cy="736483"/>
                <a:chOff x="10230114" y="3121151"/>
                <a:chExt cx="905081" cy="905081"/>
              </a:xfrm>
            </p:grpSpPr>
            <p:sp useBgFill="1">
              <p:nvSpPr>
                <p:cNvPr id="157" name="Oval 156">
                  <a:extLst>
                    <a:ext uri="{FF2B5EF4-FFF2-40B4-BE49-F238E27FC236}">
                      <a16:creationId xmlns:a16="http://schemas.microsoft.com/office/drawing/2014/main" id="{53E80827-6353-4542-B8C8-7632C34E7FBE}"/>
                    </a:ext>
                  </a:extLst>
                </p:cNvPr>
                <p:cNvSpPr/>
                <p:nvPr/>
              </p:nvSpPr>
              <p:spPr bwMode="auto">
                <a:xfrm>
                  <a:off x="10230114" y="3121151"/>
                  <a:ext cx="905081" cy="905081"/>
                </a:xfrm>
                <a:prstGeom prst="ellipse">
                  <a:avLst/>
                </a:prstGeom>
                <a:ln>
                  <a:noFill/>
                  <a:prstDash val="dash"/>
                </a:ln>
              </p:spPr>
              <p:txBody>
                <a:bodyPr wrap="square" lIns="0" tIns="0" rIns="0" bIns="0" rtlCol="0"/>
                <a:lstStyle/>
                <a:p>
                  <a:pPr defTabSz="623198"/>
                  <a:endParaRPr lang="en-US" sz="1225">
                    <a:solidFill>
                      <a:prstClr val="black"/>
                    </a:solidFill>
                    <a:latin typeface="Calibri"/>
                  </a:endParaRPr>
                </a:p>
              </p:txBody>
            </p:sp>
            <p:sp>
              <p:nvSpPr>
                <p:cNvPr id="158" name="Oval 157">
                  <a:extLst>
                    <a:ext uri="{FF2B5EF4-FFF2-40B4-BE49-F238E27FC236}">
                      <a16:creationId xmlns:a16="http://schemas.microsoft.com/office/drawing/2014/main" id="{B89F6711-BBB8-4820-8376-09BABFCFF250}"/>
                    </a:ext>
                  </a:extLst>
                </p:cNvPr>
                <p:cNvSpPr/>
                <p:nvPr/>
              </p:nvSpPr>
              <p:spPr bwMode="auto">
                <a:xfrm>
                  <a:off x="10284890" y="3175927"/>
                  <a:ext cx="795528" cy="795528"/>
                </a:xfrm>
                <a:prstGeom prst="ellipse">
                  <a:avLst/>
                </a:prstGeom>
                <a:solidFill>
                  <a:schemeClr val="bg1"/>
                </a:solidFill>
                <a:ln>
                  <a:noFill/>
                </a:ln>
                <a:effectLst>
                  <a:outerShdw blurRad="254000" dist="127000" dir="2700000" algn="tl" rotWithShape="0">
                    <a:prstClr val="black">
                      <a:alpha val="20000"/>
                    </a:prstClr>
                  </a:outerShdw>
                </a:effectLst>
              </p:spPr>
              <p:txBody>
                <a:bodyPr wrap="square" lIns="0" tIns="0" rIns="0" bIns="0" rtlCol="0"/>
                <a:lstStyle/>
                <a:p>
                  <a:pPr defTabSz="623198"/>
                  <a:endParaRPr lang="en-US" sz="1225">
                    <a:solidFill>
                      <a:prstClr val="black"/>
                    </a:solidFill>
                    <a:latin typeface="Calibri"/>
                  </a:endParaRPr>
                </a:p>
              </p:txBody>
            </p:sp>
          </p:grpSp>
          <p:pic>
            <p:nvPicPr>
              <p:cNvPr id="155" name="Picture 154">
                <a:extLst>
                  <a:ext uri="{FF2B5EF4-FFF2-40B4-BE49-F238E27FC236}">
                    <a16:creationId xmlns:a16="http://schemas.microsoft.com/office/drawing/2014/main" id="{81F09582-6743-470A-A0BA-00E5AA9F9DDE}"/>
                  </a:ext>
                </a:extLst>
              </p:cNvPr>
              <p:cNvPicPr>
                <a:picLocks noChangeAspect="1"/>
              </p:cNvPicPr>
              <p:nvPr/>
            </p:nvPicPr>
            <p:blipFill>
              <a:blip r:embed="rId7"/>
              <a:stretch>
                <a:fillRect/>
              </a:stretch>
            </p:blipFill>
            <p:spPr>
              <a:xfrm>
                <a:off x="4318433" y="3919576"/>
                <a:ext cx="229403" cy="229403"/>
              </a:xfrm>
              <a:prstGeom prst="rect">
                <a:avLst/>
              </a:prstGeom>
            </p:spPr>
          </p:pic>
          <p:pic>
            <p:nvPicPr>
              <p:cNvPr id="156" name="Picture 155">
                <a:extLst>
                  <a:ext uri="{FF2B5EF4-FFF2-40B4-BE49-F238E27FC236}">
                    <a16:creationId xmlns:a16="http://schemas.microsoft.com/office/drawing/2014/main" id="{47E2AAA2-B48F-43DC-BD6A-416545724AD0}"/>
                  </a:ext>
                </a:extLst>
              </p:cNvPr>
              <p:cNvPicPr>
                <a:picLocks noChangeAspect="1"/>
              </p:cNvPicPr>
              <p:nvPr/>
            </p:nvPicPr>
            <p:blipFill>
              <a:blip r:embed="rId5"/>
              <a:stretch>
                <a:fillRect/>
              </a:stretch>
            </p:blipFill>
            <p:spPr>
              <a:xfrm>
                <a:off x="4326678" y="4174148"/>
                <a:ext cx="229403" cy="229403"/>
              </a:xfrm>
              <a:prstGeom prst="rect">
                <a:avLst/>
              </a:prstGeom>
            </p:spPr>
          </p:pic>
        </p:grpSp>
        <p:sp>
          <p:nvSpPr>
            <p:cNvPr id="133" name="Rectangle 132">
              <a:extLst>
                <a:ext uri="{FF2B5EF4-FFF2-40B4-BE49-F238E27FC236}">
                  <a16:creationId xmlns:a16="http://schemas.microsoft.com/office/drawing/2014/main" id="{EE771578-4E58-4846-BC2F-4A850E3B2B15}"/>
                </a:ext>
              </a:extLst>
            </p:cNvPr>
            <p:cNvSpPr/>
            <p:nvPr/>
          </p:nvSpPr>
          <p:spPr>
            <a:xfrm>
              <a:off x="2035394" y="2958877"/>
              <a:ext cx="1591340" cy="52314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7867" tIns="137825" rIns="87867" bIns="137825" numCol="1" spcCol="0" rtlCol="0" fromWordArt="0" anchor="ctr" anchorCtr="0" forceAA="0" compatLnSpc="1">
              <a:prstTxWarp prst="textNoShape">
                <a:avLst/>
              </a:prstTxWarp>
              <a:noAutofit/>
            </a:bodyPr>
            <a:lstStyle/>
            <a:p>
              <a:pPr algn="r" defTabSz="878272">
                <a:spcAft>
                  <a:spcPct val="0"/>
                </a:spcAft>
              </a:pPr>
              <a:r>
                <a:rPr lang="en-US" sz="11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User </a:t>
              </a:r>
            </a:p>
            <a:p>
              <a:pPr algn="r" defTabSz="878272">
                <a:spcAft>
                  <a:spcPct val="0"/>
                </a:spcAft>
              </a:pPr>
              <a:r>
                <a:rPr lang="en-US" sz="11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Resignation</a:t>
              </a:r>
            </a:p>
            <a:p>
              <a:pPr algn="r" defTabSz="878272">
                <a:spcAft>
                  <a:spcPct val="0"/>
                </a:spcAft>
              </a:pPr>
              <a:r>
                <a:rPr lang="en-US" sz="11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(Effective dated)</a:t>
              </a:r>
              <a:endPar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34" name="Rectangle 133">
              <a:extLst>
                <a:ext uri="{FF2B5EF4-FFF2-40B4-BE49-F238E27FC236}">
                  <a16:creationId xmlns:a16="http://schemas.microsoft.com/office/drawing/2014/main" id="{07E44AC5-DE2F-4C22-80D2-4BA49CCD7329}"/>
                </a:ext>
              </a:extLst>
            </p:cNvPr>
            <p:cNvSpPr/>
            <p:nvPr/>
          </p:nvSpPr>
          <p:spPr>
            <a:xfrm>
              <a:off x="2676676" y="1497886"/>
              <a:ext cx="1254915" cy="52314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7867" tIns="137825" rIns="87867" bIns="137825" numCol="1" spcCol="0" rtlCol="0" fromWordArt="0" anchor="ctr" anchorCtr="0" forceAA="0" compatLnSpc="1">
              <a:prstTxWarp prst="textNoShape">
                <a:avLst/>
              </a:prstTxWarp>
              <a:noAutofit/>
            </a:bodyPr>
            <a:lstStyle/>
            <a:p>
              <a:pPr algn="r" defTabSz="878272">
                <a:spcAft>
                  <a:spcPct val="0"/>
                </a:spcAft>
              </a:pPr>
              <a:r>
                <a:rPr lang="en-US" sz="11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User </a:t>
              </a:r>
            </a:p>
            <a:p>
              <a:pPr algn="r" defTabSz="878272">
                <a:spcAft>
                  <a:spcPct val="0"/>
                </a:spcAft>
              </a:pPr>
              <a:r>
                <a:rPr lang="en-US" sz="11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Termination</a:t>
              </a:r>
              <a:endPar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grpSp>
          <p:nvGrpSpPr>
            <p:cNvPr id="135" name="Group 134">
              <a:extLst>
                <a:ext uri="{FF2B5EF4-FFF2-40B4-BE49-F238E27FC236}">
                  <a16:creationId xmlns:a16="http://schemas.microsoft.com/office/drawing/2014/main" id="{89E0DB73-9AC1-44DD-869B-283D380AB1AD}"/>
                </a:ext>
              </a:extLst>
            </p:cNvPr>
            <p:cNvGrpSpPr/>
            <p:nvPr/>
          </p:nvGrpSpPr>
          <p:grpSpPr>
            <a:xfrm>
              <a:off x="842972" y="1824339"/>
              <a:ext cx="2723234" cy="1244918"/>
              <a:chOff x="588263" y="1824339"/>
              <a:chExt cx="2723234" cy="1244918"/>
            </a:xfrm>
          </p:grpSpPr>
          <p:cxnSp>
            <p:nvCxnSpPr>
              <p:cNvPr id="149" name="!!Straight Arrow Connector 3">
                <a:extLst>
                  <a:ext uri="{FF2B5EF4-FFF2-40B4-BE49-F238E27FC236}">
                    <a16:creationId xmlns:a16="http://schemas.microsoft.com/office/drawing/2014/main" id="{3A9E28E1-F922-4FDC-A2D9-BB393947BDF1}"/>
                  </a:ext>
                </a:extLst>
              </p:cNvPr>
              <p:cNvCxnSpPr>
                <a:cxnSpLocks/>
              </p:cNvCxnSpPr>
              <p:nvPr/>
            </p:nvCxnSpPr>
            <p:spPr>
              <a:xfrm>
                <a:off x="1683484" y="2453789"/>
                <a:ext cx="1628013" cy="0"/>
              </a:xfrm>
              <a:prstGeom prst="straightConnector1">
                <a:avLst/>
              </a:prstGeom>
              <a:ln w="19050">
                <a:solidFill>
                  <a:schemeClr val="tx2"/>
                </a:solidFill>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50" name="Freeform 13" title="Icon of a cloud">
                <a:extLst>
                  <a:ext uri="{FF2B5EF4-FFF2-40B4-BE49-F238E27FC236}">
                    <a16:creationId xmlns:a16="http://schemas.microsoft.com/office/drawing/2014/main" id="{1CFEEA7B-0A3C-4D85-B4C4-35D172D82FC0}"/>
                  </a:ext>
                </a:extLst>
              </p:cNvPr>
              <p:cNvSpPr>
                <a:spLocks noChangeAspect="1"/>
              </p:cNvSpPr>
              <p:nvPr/>
            </p:nvSpPr>
            <p:spPr bwMode="auto">
              <a:xfrm>
                <a:off x="588263" y="1824339"/>
                <a:ext cx="1538698" cy="1244918"/>
              </a:xfrm>
              <a:prstGeom prst="rect">
                <a:avLst/>
              </a:prstGeom>
              <a:solidFill>
                <a:schemeClr val="bg1"/>
              </a:solidFill>
              <a:ln w="19050" cap="sq">
                <a:solidFill>
                  <a:schemeClr val="tx2"/>
                </a:solidFill>
                <a:prstDash val="solid"/>
                <a:miter lim="800000"/>
                <a:headEnd/>
                <a:tailEnd/>
              </a:ln>
              <a:effectLst/>
            </p:spPr>
            <p:txBody>
              <a:bodyPr vert="horz" wrap="square" lIns="121903" tIns="60952" rIns="121903" bIns="60952" numCol="1" anchor="t" anchorCtr="0" compatLnSpc="1">
                <a:prstTxWarp prst="textNoShape">
                  <a:avLst/>
                </a:prstTxWarp>
              </a:bodyPr>
              <a:lstStyle/>
              <a:p>
                <a:pPr defTabSz="1218935"/>
                <a:endParaRPr lang="en-US" sz="1200" kern="0">
                  <a:gradFill>
                    <a:gsLst>
                      <a:gs pos="0">
                        <a:schemeClr val="tx1"/>
                      </a:gs>
                      <a:gs pos="100000">
                        <a:schemeClr val="tx1"/>
                      </a:gs>
                    </a:gsLst>
                  </a:gradFill>
                </a:endParaRPr>
              </a:p>
            </p:txBody>
          </p:sp>
          <p:pic>
            <p:nvPicPr>
              <p:cNvPr id="151" name="Picture 150">
                <a:extLst>
                  <a:ext uri="{FF2B5EF4-FFF2-40B4-BE49-F238E27FC236}">
                    <a16:creationId xmlns:a16="http://schemas.microsoft.com/office/drawing/2014/main" id="{78F53A97-BE90-4F76-81D1-30D29E447CF5}"/>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12014" t="12014" r="12014" b="12014"/>
              <a:stretch/>
            </p:blipFill>
            <p:spPr>
              <a:xfrm>
                <a:off x="1456152" y="2356094"/>
                <a:ext cx="520660" cy="520659"/>
              </a:xfrm>
              <a:prstGeom prst="ellipse">
                <a:avLst/>
              </a:prstGeom>
              <a:effectLst>
                <a:outerShdw blurRad="254000" dist="127000" dir="2700000" algn="tl" rotWithShape="0">
                  <a:prstClr val="black">
                    <a:alpha val="20000"/>
                  </a:prstClr>
                </a:outerShdw>
              </a:effectLst>
            </p:spPr>
          </p:pic>
          <p:pic>
            <p:nvPicPr>
              <p:cNvPr id="152" name="Picture 151">
                <a:extLst>
                  <a:ext uri="{FF2B5EF4-FFF2-40B4-BE49-F238E27FC236}">
                    <a16:creationId xmlns:a16="http://schemas.microsoft.com/office/drawing/2014/main" id="{D986C6D0-0E2B-434E-BDFB-E4B0E076A4F0}"/>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72542" y="2356094"/>
                <a:ext cx="520660" cy="520659"/>
              </a:xfrm>
              <a:prstGeom prst="rect">
                <a:avLst/>
              </a:prstGeom>
              <a:effectLst>
                <a:outerShdw blurRad="254000" dist="127000" dir="2700000" algn="tl" rotWithShape="0">
                  <a:prstClr val="black">
                    <a:alpha val="20000"/>
                  </a:prstClr>
                </a:outerShdw>
              </a:effectLst>
            </p:spPr>
          </p:pic>
          <p:sp>
            <p:nvSpPr>
              <p:cNvPr id="153" name="Rectangle 152">
                <a:extLst>
                  <a:ext uri="{FF2B5EF4-FFF2-40B4-BE49-F238E27FC236}">
                    <a16:creationId xmlns:a16="http://schemas.microsoft.com/office/drawing/2014/main" id="{5AA10ECB-7A02-4EBD-AE29-D30654A519EB}"/>
                  </a:ext>
                </a:extLst>
              </p:cNvPr>
              <p:cNvSpPr/>
              <p:nvPr/>
            </p:nvSpPr>
            <p:spPr>
              <a:xfrm>
                <a:off x="669558" y="1917499"/>
                <a:ext cx="1391993" cy="354976"/>
              </a:xfrm>
              <a:prstGeom prst="rect">
                <a:avLst/>
              </a:prstGeom>
            </p:spPr>
            <p:txBody>
              <a:bodyPr wrap="none">
                <a:spAutoFit/>
              </a:bodyPr>
              <a:lstStyle/>
              <a:p>
                <a:pPr algn="ctr" defTabSz="914158" fontAlgn="base">
                  <a:lnSpc>
                    <a:spcPct val="90000"/>
                  </a:lnSpc>
                  <a:spcBef>
                    <a:spcPct val="0"/>
                  </a:spcBef>
                  <a:spcAft>
                    <a:spcPct val="0"/>
                  </a:spcAft>
                  <a:defRPr/>
                </a:pPr>
                <a:r>
                  <a:rPr lang="en-US" sz="1400" dirty="0">
                    <a:ln w="3175">
                      <a:noFill/>
                    </a:ln>
                    <a:gradFill>
                      <a:gsLst>
                        <a:gs pos="0">
                          <a:schemeClr val="tx1"/>
                        </a:gs>
                        <a:gs pos="100000">
                          <a:schemeClr val="tx1"/>
                        </a:gs>
                      </a:gsLst>
                      <a:lin ang="0" scaled="0"/>
                    </a:gradFill>
                    <a:latin typeface="+mj-lt"/>
                    <a:ea typeface="ＭＳ Ｐゴシック" charset="0"/>
                    <a:cs typeface="Segoe UI" panose="020B0502040204020203" pitchFamily="34" charset="0"/>
                  </a:rPr>
                  <a:t>Cloud HCM</a:t>
                </a:r>
                <a:endParaRPr lang="en-US" sz="2000" dirty="0">
                  <a:ln w="3175">
                    <a:noFill/>
                  </a:ln>
                  <a:gradFill>
                    <a:gsLst>
                      <a:gs pos="0">
                        <a:schemeClr val="tx1"/>
                      </a:gs>
                      <a:gs pos="100000">
                        <a:schemeClr val="tx1"/>
                      </a:gs>
                    </a:gsLst>
                    <a:lin ang="0" scaled="0"/>
                  </a:gradFill>
                  <a:latin typeface="+mj-lt"/>
                  <a:ea typeface="ＭＳ Ｐゴシック" charset="0"/>
                  <a:cs typeface="Segoe UI" panose="020B0502040204020203" pitchFamily="34" charset="0"/>
                </a:endParaRPr>
              </a:p>
            </p:txBody>
          </p:sp>
        </p:grpSp>
        <p:grpSp>
          <p:nvGrpSpPr>
            <p:cNvPr id="136" name="Group 135">
              <a:extLst>
                <a:ext uri="{FF2B5EF4-FFF2-40B4-BE49-F238E27FC236}">
                  <a16:creationId xmlns:a16="http://schemas.microsoft.com/office/drawing/2014/main" id="{38BB8D36-3A17-4CCC-8AB9-64F029EA17F7}"/>
                </a:ext>
              </a:extLst>
            </p:cNvPr>
            <p:cNvGrpSpPr/>
            <p:nvPr/>
          </p:nvGrpSpPr>
          <p:grpSpPr>
            <a:xfrm>
              <a:off x="5042548" y="4168489"/>
              <a:ext cx="736378" cy="736378"/>
              <a:chOff x="5680109" y="5302549"/>
              <a:chExt cx="751144" cy="751144"/>
            </a:xfrm>
          </p:grpSpPr>
          <p:grpSp>
            <p:nvGrpSpPr>
              <p:cNvPr id="137" name="Group 136">
                <a:extLst>
                  <a:ext uri="{FF2B5EF4-FFF2-40B4-BE49-F238E27FC236}">
                    <a16:creationId xmlns:a16="http://schemas.microsoft.com/office/drawing/2014/main" id="{4550E9E2-F34C-463C-90CF-F89653AA21DA}"/>
                  </a:ext>
                </a:extLst>
              </p:cNvPr>
              <p:cNvGrpSpPr/>
              <p:nvPr/>
            </p:nvGrpSpPr>
            <p:grpSpPr>
              <a:xfrm>
                <a:off x="5680109" y="5302549"/>
                <a:ext cx="751144" cy="751144"/>
                <a:chOff x="8591714" y="4778501"/>
                <a:chExt cx="905081" cy="905081"/>
              </a:xfrm>
            </p:grpSpPr>
            <p:sp useBgFill="1">
              <p:nvSpPr>
                <p:cNvPr id="147" name="Oval 146">
                  <a:extLst>
                    <a:ext uri="{FF2B5EF4-FFF2-40B4-BE49-F238E27FC236}">
                      <a16:creationId xmlns:a16="http://schemas.microsoft.com/office/drawing/2014/main" id="{33F315FA-C0CD-42CA-B814-BC5EFE1F1865}"/>
                    </a:ext>
                  </a:extLst>
                </p:cNvPr>
                <p:cNvSpPr/>
                <p:nvPr/>
              </p:nvSpPr>
              <p:spPr bwMode="auto">
                <a:xfrm>
                  <a:off x="8591714" y="4778501"/>
                  <a:ext cx="905081" cy="905081"/>
                </a:xfrm>
                <a:prstGeom prst="ellipse">
                  <a:avLst/>
                </a:prstGeom>
                <a:ln>
                  <a:noFill/>
                  <a:prstDash val="dash"/>
                </a:ln>
              </p:spPr>
              <p:txBody>
                <a:bodyPr wrap="square" lIns="0" tIns="0" rIns="0" bIns="0" rtlCol="0"/>
                <a:lstStyle/>
                <a:p>
                  <a:pPr defTabSz="623198"/>
                  <a:endParaRPr lang="en-US" sz="1225">
                    <a:solidFill>
                      <a:prstClr val="black"/>
                    </a:solidFill>
                    <a:latin typeface="Calibri"/>
                  </a:endParaRPr>
                </a:p>
              </p:txBody>
            </p:sp>
            <p:sp>
              <p:nvSpPr>
                <p:cNvPr id="148" name="Oval 147">
                  <a:extLst>
                    <a:ext uri="{FF2B5EF4-FFF2-40B4-BE49-F238E27FC236}">
                      <a16:creationId xmlns:a16="http://schemas.microsoft.com/office/drawing/2014/main" id="{CE1F1BE2-FAF1-43CB-A8D1-8AD92EDF8B36}"/>
                    </a:ext>
                  </a:extLst>
                </p:cNvPr>
                <p:cNvSpPr/>
                <p:nvPr/>
              </p:nvSpPr>
              <p:spPr bwMode="auto">
                <a:xfrm>
                  <a:off x="8646490" y="4833277"/>
                  <a:ext cx="795528" cy="795528"/>
                </a:xfrm>
                <a:prstGeom prst="ellipse">
                  <a:avLst/>
                </a:prstGeom>
                <a:solidFill>
                  <a:schemeClr val="bg1"/>
                </a:solidFill>
                <a:ln>
                  <a:noFill/>
                </a:ln>
                <a:effectLst>
                  <a:outerShdw blurRad="254000" dist="127000" dir="2700000" algn="tl" rotWithShape="0">
                    <a:prstClr val="black">
                      <a:alpha val="20000"/>
                    </a:prstClr>
                  </a:outerShdw>
                </a:effectLst>
              </p:spPr>
              <p:txBody>
                <a:bodyPr wrap="square" lIns="0" tIns="0" rIns="0" bIns="0" rtlCol="0"/>
                <a:lstStyle/>
                <a:p>
                  <a:pPr defTabSz="623198"/>
                  <a:endParaRPr lang="en-US" sz="1225">
                    <a:solidFill>
                      <a:prstClr val="black"/>
                    </a:solidFill>
                    <a:latin typeface="Calibri"/>
                  </a:endParaRPr>
                </a:p>
              </p:txBody>
            </p:sp>
          </p:grpSp>
          <p:grpSp>
            <p:nvGrpSpPr>
              <p:cNvPr id="138" name="Group 137">
                <a:extLst>
                  <a:ext uri="{FF2B5EF4-FFF2-40B4-BE49-F238E27FC236}">
                    <a16:creationId xmlns:a16="http://schemas.microsoft.com/office/drawing/2014/main" id="{DAFA4CE9-64D0-496F-95A0-ABC5B509326C}"/>
                  </a:ext>
                </a:extLst>
              </p:cNvPr>
              <p:cNvGrpSpPr/>
              <p:nvPr/>
            </p:nvGrpSpPr>
            <p:grpSpPr>
              <a:xfrm>
                <a:off x="5839160" y="5484397"/>
                <a:ext cx="430011" cy="330650"/>
                <a:chOff x="-648041" y="3770562"/>
                <a:chExt cx="346450" cy="266398"/>
              </a:xfrm>
            </p:grpSpPr>
            <p:sp>
              <p:nvSpPr>
                <p:cNvPr id="139" name="Freeform 73">
                  <a:extLst>
                    <a:ext uri="{FF2B5EF4-FFF2-40B4-BE49-F238E27FC236}">
                      <a16:creationId xmlns:a16="http://schemas.microsoft.com/office/drawing/2014/main" id="{4CA4FDD6-0400-459A-87F0-F4A1E69A8E97}"/>
                    </a:ext>
                  </a:extLst>
                </p:cNvPr>
                <p:cNvSpPr>
                  <a:spLocks/>
                </p:cNvSpPr>
                <p:nvPr/>
              </p:nvSpPr>
              <p:spPr bwMode="auto">
                <a:xfrm>
                  <a:off x="-387316" y="3905197"/>
                  <a:ext cx="65088" cy="66675"/>
                </a:xfrm>
                <a:custGeom>
                  <a:avLst/>
                  <a:gdLst>
                    <a:gd name="T0" fmla="*/ 33 w 66"/>
                    <a:gd name="T1" fmla="*/ 67 h 67"/>
                    <a:gd name="T2" fmla="*/ 33 w 66"/>
                    <a:gd name="T3" fmla="*/ 67 h 67"/>
                    <a:gd name="T4" fmla="*/ 66 w 66"/>
                    <a:gd name="T5" fmla="*/ 34 h 67"/>
                    <a:gd name="T6" fmla="*/ 33 w 66"/>
                    <a:gd name="T7" fmla="*/ 0 h 67"/>
                    <a:gd name="T8" fmla="*/ 0 w 66"/>
                    <a:gd name="T9" fmla="*/ 34 h 67"/>
                    <a:gd name="T10" fmla="*/ 33 w 66"/>
                    <a:gd name="T11" fmla="*/ 67 h 67"/>
                  </a:gdLst>
                  <a:ahLst/>
                  <a:cxnLst>
                    <a:cxn ang="0">
                      <a:pos x="T0" y="T1"/>
                    </a:cxn>
                    <a:cxn ang="0">
                      <a:pos x="T2" y="T3"/>
                    </a:cxn>
                    <a:cxn ang="0">
                      <a:pos x="T4" y="T5"/>
                    </a:cxn>
                    <a:cxn ang="0">
                      <a:pos x="T6" y="T7"/>
                    </a:cxn>
                    <a:cxn ang="0">
                      <a:pos x="T8" y="T9"/>
                    </a:cxn>
                    <a:cxn ang="0">
                      <a:pos x="T10" y="T11"/>
                    </a:cxn>
                  </a:cxnLst>
                  <a:rect l="0" t="0" r="r" b="b"/>
                  <a:pathLst>
                    <a:path w="66" h="67">
                      <a:moveTo>
                        <a:pt x="33" y="67"/>
                      </a:moveTo>
                      <a:lnTo>
                        <a:pt x="33" y="67"/>
                      </a:lnTo>
                      <a:cubicBezTo>
                        <a:pt x="52" y="67"/>
                        <a:pt x="66" y="52"/>
                        <a:pt x="66" y="34"/>
                      </a:cubicBezTo>
                      <a:cubicBezTo>
                        <a:pt x="66" y="15"/>
                        <a:pt x="52" y="0"/>
                        <a:pt x="33" y="0"/>
                      </a:cubicBezTo>
                      <a:cubicBezTo>
                        <a:pt x="15" y="0"/>
                        <a:pt x="0" y="15"/>
                        <a:pt x="0" y="34"/>
                      </a:cubicBezTo>
                      <a:cubicBezTo>
                        <a:pt x="0" y="52"/>
                        <a:pt x="15" y="67"/>
                        <a:pt x="33" y="67"/>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C3C41"/>
                    </a:solidFill>
                  </a:endParaRPr>
                </a:p>
              </p:txBody>
            </p:sp>
            <p:sp>
              <p:nvSpPr>
                <p:cNvPr id="140" name="Freeform 74">
                  <a:extLst>
                    <a:ext uri="{FF2B5EF4-FFF2-40B4-BE49-F238E27FC236}">
                      <a16:creationId xmlns:a16="http://schemas.microsoft.com/office/drawing/2014/main" id="{3CBDD517-2BB8-44DE-AAC0-EF7FA4ADF350}"/>
                    </a:ext>
                  </a:extLst>
                </p:cNvPr>
                <p:cNvSpPr>
                  <a:spLocks/>
                </p:cNvSpPr>
                <p:nvPr/>
              </p:nvSpPr>
              <p:spPr bwMode="auto">
                <a:xfrm>
                  <a:off x="-406366" y="3984572"/>
                  <a:ext cx="104775" cy="52388"/>
                </a:xfrm>
                <a:custGeom>
                  <a:avLst/>
                  <a:gdLst>
                    <a:gd name="T0" fmla="*/ 53 w 106"/>
                    <a:gd name="T1" fmla="*/ 0 h 53"/>
                    <a:gd name="T2" fmla="*/ 53 w 106"/>
                    <a:gd name="T3" fmla="*/ 0 h 53"/>
                    <a:gd name="T4" fmla="*/ 0 w 106"/>
                    <a:gd name="T5" fmla="*/ 53 h 53"/>
                    <a:gd name="T6" fmla="*/ 106 w 106"/>
                    <a:gd name="T7" fmla="*/ 53 h 53"/>
                    <a:gd name="T8" fmla="*/ 53 w 106"/>
                    <a:gd name="T9" fmla="*/ 0 h 53"/>
                  </a:gdLst>
                  <a:ahLst/>
                  <a:cxnLst>
                    <a:cxn ang="0">
                      <a:pos x="T0" y="T1"/>
                    </a:cxn>
                    <a:cxn ang="0">
                      <a:pos x="T2" y="T3"/>
                    </a:cxn>
                    <a:cxn ang="0">
                      <a:pos x="T4" y="T5"/>
                    </a:cxn>
                    <a:cxn ang="0">
                      <a:pos x="T6" y="T7"/>
                    </a:cxn>
                    <a:cxn ang="0">
                      <a:pos x="T8" y="T9"/>
                    </a:cxn>
                  </a:cxnLst>
                  <a:rect l="0" t="0" r="r" b="b"/>
                  <a:pathLst>
                    <a:path w="106" h="53">
                      <a:moveTo>
                        <a:pt x="53" y="0"/>
                      </a:moveTo>
                      <a:lnTo>
                        <a:pt x="53" y="0"/>
                      </a:lnTo>
                      <a:cubicBezTo>
                        <a:pt x="24" y="0"/>
                        <a:pt x="0" y="24"/>
                        <a:pt x="0" y="53"/>
                      </a:cubicBezTo>
                      <a:lnTo>
                        <a:pt x="106" y="53"/>
                      </a:lnTo>
                      <a:cubicBezTo>
                        <a:pt x="106" y="24"/>
                        <a:pt x="83" y="0"/>
                        <a:pt x="53" y="0"/>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C3C41"/>
                    </a:solidFill>
                  </a:endParaRPr>
                </a:p>
              </p:txBody>
            </p:sp>
            <p:sp>
              <p:nvSpPr>
                <p:cNvPr id="141" name="Freeform 75">
                  <a:extLst>
                    <a:ext uri="{FF2B5EF4-FFF2-40B4-BE49-F238E27FC236}">
                      <a16:creationId xmlns:a16="http://schemas.microsoft.com/office/drawing/2014/main" id="{3BFDD5F3-5375-41F6-80E7-01455562A106}"/>
                    </a:ext>
                  </a:extLst>
                </p:cNvPr>
                <p:cNvSpPr>
                  <a:spLocks/>
                </p:cNvSpPr>
                <p:nvPr/>
              </p:nvSpPr>
              <p:spPr bwMode="auto">
                <a:xfrm>
                  <a:off x="-627404" y="3905197"/>
                  <a:ext cx="65088" cy="66675"/>
                </a:xfrm>
                <a:custGeom>
                  <a:avLst/>
                  <a:gdLst>
                    <a:gd name="T0" fmla="*/ 33 w 67"/>
                    <a:gd name="T1" fmla="*/ 67 h 67"/>
                    <a:gd name="T2" fmla="*/ 33 w 67"/>
                    <a:gd name="T3" fmla="*/ 67 h 67"/>
                    <a:gd name="T4" fmla="*/ 67 w 67"/>
                    <a:gd name="T5" fmla="*/ 34 h 67"/>
                    <a:gd name="T6" fmla="*/ 33 w 67"/>
                    <a:gd name="T7" fmla="*/ 0 h 67"/>
                    <a:gd name="T8" fmla="*/ 0 w 67"/>
                    <a:gd name="T9" fmla="*/ 34 h 67"/>
                    <a:gd name="T10" fmla="*/ 33 w 67"/>
                    <a:gd name="T11" fmla="*/ 67 h 67"/>
                  </a:gdLst>
                  <a:ahLst/>
                  <a:cxnLst>
                    <a:cxn ang="0">
                      <a:pos x="T0" y="T1"/>
                    </a:cxn>
                    <a:cxn ang="0">
                      <a:pos x="T2" y="T3"/>
                    </a:cxn>
                    <a:cxn ang="0">
                      <a:pos x="T4" y="T5"/>
                    </a:cxn>
                    <a:cxn ang="0">
                      <a:pos x="T6" y="T7"/>
                    </a:cxn>
                    <a:cxn ang="0">
                      <a:pos x="T8" y="T9"/>
                    </a:cxn>
                    <a:cxn ang="0">
                      <a:pos x="T10" y="T11"/>
                    </a:cxn>
                  </a:cxnLst>
                  <a:rect l="0" t="0" r="r" b="b"/>
                  <a:pathLst>
                    <a:path w="67" h="67">
                      <a:moveTo>
                        <a:pt x="33" y="67"/>
                      </a:moveTo>
                      <a:lnTo>
                        <a:pt x="33" y="67"/>
                      </a:lnTo>
                      <a:cubicBezTo>
                        <a:pt x="52" y="67"/>
                        <a:pt x="67" y="52"/>
                        <a:pt x="67" y="34"/>
                      </a:cubicBezTo>
                      <a:cubicBezTo>
                        <a:pt x="67" y="15"/>
                        <a:pt x="52" y="0"/>
                        <a:pt x="33" y="0"/>
                      </a:cubicBezTo>
                      <a:cubicBezTo>
                        <a:pt x="15" y="0"/>
                        <a:pt x="0" y="15"/>
                        <a:pt x="0" y="34"/>
                      </a:cubicBezTo>
                      <a:cubicBezTo>
                        <a:pt x="0" y="52"/>
                        <a:pt x="15" y="67"/>
                        <a:pt x="33" y="67"/>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C3C41"/>
                    </a:solidFill>
                  </a:endParaRPr>
                </a:p>
              </p:txBody>
            </p:sp>
            <p:sp>
              <p:nvSpPr>
                <p:cNvPr id="142" name="Freeform 76">
                  <a:extLst>
                    <a:ext uri="{FF2B5EF4-FFF2-40B4-BE49-F238E27FC236}">
                      <a16:creationId xmlns:a16="http://schemas.microsoft.com/office/drawing/2014/main" id="{00F2DD95-285D-4567-8B37-3921CF74EFA5}"/>
                    </a:ext>
                  </a:extLst>
                </p:cNvPr>
                <p:cNvSpPr>
                  <a:spLocks/>
                </p:cNvSpPr>
                <p:nvPr/>
              </p:nvSpPr>
              <p:spPr bwMode="auto">
                <a:xfrm>
                  <a:off x="-648041" y="3984572"/>
                  <a:ext cx="106363" cy="52388"/>
                </a:xfrm>
                <a:custGeom>
                  <a:avLst/>
                  <a:gdLst>
                    <a:gd name="T0" fmla="*/ 53 w 107"/>
                    <a:gd name="T1" fmla="*/ 0 h 53"/>
                    <a:gd name="T2" fmla="*/ 53 w 107"/>
                    <a:gd name="T3" fmla="*/ 0 h 53"/>
                    <a:gd name="T4" fmla="*/ 0 w 107"/>
                    <a:gd name="T5" fmla="*/ 53 h 53"/>
                    <a:gd name="T6" fmla="*/ 107 w 107"/>
                    <a:gd name="T7" fmla="*/ 53 h 53"/>
                    <a:gd name="T8" fmla="*/ 53 w 107"/>
                    <a:gd name="T9" fmla="*/ 0 h 53"/>
                  </a:gdLst>
                  <a:ahLst/>
                  <a:cxnLst>
                    <a:cxn ang="0">
                      <a:pos x="T0" y="T1"/>
                    </a:cxn>
                    <a:cxn ang="0">
                      <a:pos x="T2" y="T3"/>
                    </a:cxn>
                    <a:cxn ang="0">
                      <a:pos x="T4" y="T5"/>
                    </a:cxn>
                    <a:cxn ang="0">
                      <a:pos x="T6" y="T7"/>
                    </a:cxn>
                    <a:cxn ang="0">
                      <a:pos x="T8" y="T9"/>
                    </a:cxn>
                  </a:cxnLst>
                  <a:rect l="0" t="0" r="r" b="b"/>
                  <a:pathLst>
                    <a:path w="107" h="53">
                      <a:moveTo>
                        <a:pt x="53" y="0"/>
                      </a:moveTo>
                      <a:lnTo>
                        <a:pt x="53" y="0"/>
                      </a:lnTo>
                      <a:cubicBezTo>
                        <a:pt x="24" y="0"/>
                        <a:pt x="0" y="24"/>
                        <a:pt x="0" y="53"/>
                      </a:cubicBezTo>
                      <a:lnTo>
                        <a:pt x="107" y="53"/>
                      </a:lnTo>
                      <a:cubicBezTo>
                        <a:pt x="107" y="24"/>
                        <a:pt x="83" y="0"/>
                        <a:pt x="53" y="0"/>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C3C41"/>
                    </a:solidFill>
                  </a:endParaRPr>
                </a:p>
              </p:txBody>
            </p:sp>
            <p:grpSp>
              <p:nvGrpSpPr>
                <p:cNvPr id="143" name="Group 142">
                  <a:extLst>
                    <a:ext uri="{FF2B5EF4-FFF2-40B4-BE49-F238E27FC236}">
                      <a16:creationId xmlns:a16="http://schemas.microsoft.com/office/drawing/2014/main" id="{60AA4F90-3C35-4139-8DD3-3B022CDE7401}"/>
                    </a:ext>
                  </a:extLst>
                </p:cNvPr>
                <p:cNvGrpSpPr/>
                <p:nvPr/>
              </p:nvGrpSpPr>
              <p:grpSpPr>
                <a:xfrm>
                  <a:off x="-527812" y="3770562"/>
                  <a:ext cx="104775" cy="131763"/>
                  <a:chOff x="-243041" y="4057597"/>
                  <a:chExt cx="104775" cy="131763"/>
                </a:xfrm>
              </p:grpSpPr>
              <p:sp>
                <p:nvSpPr>
                  <p:cNvPr id="145" name="Freeform 73">
                    <a:extLst>
                      <a:ext uri="{FF2B5EF4-FFF2-40B4-BE49-F238E27FC236}">
                        <a16:creationId xmlns:a16="http://schemas.microsoft.com/office/drawing/2014/main" id="{C1182F8C-CFDA-4105-A3D9-9131E11FDB31}"/>
                      </a:ext>
                    </a:extLst>
                  </p:cNvPr>
                  <p:cNvSpPr>
                    <a:spLocks/>
                  </p:cNvSpPr>
                  <p:nvPr/>
                </p:nvSpPr>
                <p:spPr bwMode="auto">
                  <a:xfrm>
                    <a:off x="-223991" y="4057597"/>
                    <a:ext cx="65088" cy="66675"/>
                  </a:xfrm>
                  <a:custGeom>
                    <a:avLst/>
                    <a:gdLst>
                      <a:gd name="T0" fmla="*/ 33 w 66"/>
                      <a:gd name="T1" fmla="*/ 67 h 67"/>
                      <a:gd name="T2" fmla="*/ 33 w 66"/>
                      <a:gd name="T3" fmla="*/ 67 h 67"/>
                      <a:gd name="T4" fmla="*/ 66 w 66"/>
                      <a:gd name="T5" fmla="*/ 34 h 67"/>
                      <a:gd name="T6" fmla="*/ 33 w 66"/>
                      <a:gd name="T7" fmla="*/ 0 h 67"/>
                      <a:gd name="T8" fmla="*/ 0 w 66"/>
                      <a:gd name="T9" fmla="*/ 34 h 67"/>
                      <a:gd name="T10" fmla="*/ 33 w 66"/>
                      <a:gd name="T11" fmla="*/ 67 h 67"/>
                    </a:gdLst>
                    <a:ahLst/>
                    <a:cxnLst>
                      <a:cxn ang="0">
                        <a:pos x="T0" y="T1"/>
                      </a:cxn>
                      <a:cxn ang="0">
                        <a:pos x="T2" y="T3"/>
                      </a:cxn>
                      <a:cxn ang="0">
                        <a:pos x="T4" y="T5"/>
                      </a:cxn>
                      <a:cxn ang="0">
                        <a:pos x="T6" y="T7"/>
                      </a:cxn>
                      <a:cxn ang="0">
                        <a:pos x="T8" y="T9"/>
                      </a:cxn>
                      <a:cxn ang="0">
                        <a:pos x="T10" y="T11"/>
                      </a:cxn>
                    </a:cxnLst>
                    <a:rect l="0" t="0" r="r" b="b"/>
                    <a:pathLst>
                      <a:path w="66" h="67">
                        <a:moveTo>
                          <a:pt x="33" y="67"/>
                        </a:moveTo>
                        <a:lnTo>
                          <a:pt x="33" y="67"/>
                        </a:lnTo>
                        <a:cubicBezTo>
                          <a:pt x="52" y="67"/>
                          <a:pt x="66" y="52"/>
                          <a:pt x="66" y="34"/>
                        </a:cubicBezTo>
                        <a:cubicBezTo>
                          <a:pt x="66" y="15"/>
                          <a:pt x="52" y="0"/>
                          <a:pt x="33" y="0"/>
                        </a:cubicBezTo>
                        <a:cubicBezTo>
                          <a:pt x="15" y="0"/>
                          <a:pt x="0" y="15"/>
                          <a:pt x="0" y="34"/>
                        </a:cubicBezTo>
                        <a:cubicBezTo>
                          <a:pt x="0" y="52"/>
                          <a:pt x="15" y="67"/>
                          <a:pt x="33" y="67"/>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C3C41"/>
                      </a:solidFill>
                    </a:endParaRPr>
                  </a:p>
                </p:txBody>
              </p:sp>
              <p:sp>
                <p:nvSpPr>
                  <p:cNvPr id="146" name="Freeform 74">
                    <a:extLst>
                      <a:ext uri="{FF2B5EF4-FFF2-40B4-BE49-F238E27FC236}">
                        <a16:creationId xmlns:a16="http://schemas.microsoft.com/office/drawing/2014/main" id="{670B21A3-F7F1-4F94-BB15-56A7C12B8ABB}"/>
                      </a:ext>
                    </a:extLst>
                  </p:cNvPr>
                  <p:cNvSpPr>
                    <a:spLocks/>
                  </p:cNvSpPr>
                  <p:nvPr/>
                </p:nvSpPr>
                <p:spPr bwMode="auto">
                  <a:xfrm>
                    <a:off x="-243041" y="4136972"/>
                    <a:ext cx="104775" cy="52388"/>
                  </a:xfrm>
                  <a:custGeom>
                    <a:avLst/>
                    <a:gdLst>
                      <a:gd name="T0" fmla="*/ 53 w 106"/>
                      <a:gd name="T1" fmla="*/ 0 h 53"/>
                      <a:gd name="T2" fmla="*/ 53 w 106"/>
                      <a:gd name="T3" fmla="*/ 0 h 53"/>
                      <a:gd name="T4" fmla="*/ 0 w 106"/>
                      <a:gd name="T5" fmla="*/ 53 h 53"/>
                      <a:gd name="T6" fmla="*/ 106 w 106"/>
                      <a:gd name="T7" fmla="*/ 53 h 53"/>
                      <a:gd name="T8" fmla="*/ 53 w 106"/>
                      <a:gd name="T9" fmla="*/ 0 h 53"/>
                    </a:gdLst>
                    <a:ahLst/>
                    <a:cxnLst>
                      <a:cxn ang="0">
                        <a:pos x="T0" y="T1"/>
                      </a:cxn>
                      <a:cxn ang="0">
                        <a:pos x="T2" y="T3"/>
                      </a:cxn>
                      <a:cxn ang="0">
                        <a:pos x="T4" y="T5"/>
                      </a:cxn>
                      <a:cxn ang="0">
                        <a:pos x="T6" y="T7"/>
                      </a:cxn>
                      <a:cxn ang="0">
                        <a:pos x="T8" y="T9"/>
                      </a:cxn>
                    </a:cxnLst>
                    <a:rect l="0" t="0" r="r" b="b"/>
                    <a:pathLst>
                      <a:path w="106" h="53">
                        <a:moveTo>
                          <a:pt x="53" y="0"/>
                        </a:moveTo>
                        <a:lnTo>
                          <a:pt x="53" y="0"/>
                        </a:lnTo>
                        <a:cubicBezTo>
                          <a:pt x="24" y="0"/>
                          <a:pt x="0" y="24"/>
                          <a:pt x="0" y="53"/>
                        </a:cubicBezTo>
                        <a:lnTo>
                          <a:pt x="106" y="53"/>
                        </a:lnTo>
                        <a:cubicBezTo>
                          <a:pt x="106" y="24"/>
                          <a:pt x="83" y="0"/>
                          <a:pt x="53" y="0"/>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C3C41"/>
                      </a:solidFill>
                    </a:endParaRPr>
                  </a:p>
                </p:txBody>
              </p:sp>
            </p:grpSp>
            <p:sp>
              <p:nvSpPr>
                <p:cNvPr id="144" name="Freeform: Shape 143">
                  <a:extLst>
                    <a:ext uri="{FF2B5EF4-FFF2-40B4-BE49-F238E27FC236}">
                      <a16:creationId xmlns:a16="http://schemas.microsoft.com/office/drawing/2014/main" id="{2361A849-B5F1-444C-8768-47188D2080EE}"/>
                    </a:ext>
                  </a:extLst>
                </p:cNvPr>
                <p:cNvSpPr/>
                <p:nvPr/>
              </p:nvSpPr>
              <p:spPr bwMode="auto">
                <a:xfrm rot="8195087">
                  <a:off x="-523229" y="3934602"/>
                  <a:ext cx="94022" cy="93079"/>
                </a:xfrm>
                <a:custGeom>
                  <a:avLst/>
                  <a:gdLst>
                    <a:gd name="connsiteX0" fmla="*/ 0 w 102476"/>
                    <a:gd name="connsiteY0" fmla="*/ 0 h 101448"/>
                    <a:gd name="connsiteX1" fmla="*/ 16120 w 102476"/>
                    <a:gd name="connsiteY1" fmla="*/ 0 h 101448"/>
                    <a:gd name="connsiteX2" fmla="*/ 16120 w 102476"/>
                    <a:gd name="connsiteY2" fmla="*/ 83963 h 101448"/>
                    <a:gd name="connsiteX3" fmla="*/ 102476 w 102476"/>
                    <a:gd name="connsiteY3" fmla="*/ 83963 h 101448"/>
                    <a:gd name="connsiteX4" fmla="*/ 102476 w 102476"/>
                    <a:gd name="connsiteY4" fmla="*/ 101448 h 101448"/>
                    <a:gd name="connsiteX5" fmla="*/ 0 w 102476"/>
                    <a:gd name="connsiteY5" fmla="*/ 101448 h 10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76" h="101448">
                      <a:moveTo>
                        <a:pt x="0" y="0"/>
                      </a:moveTo>
                      <a:lnTo>
                        <a:pt x="16120" y="0"/>
                      </a:lnTo>
                      <a:lnTo>
                        <a:pt x="16120" y="83963"/>
                      </a:lnTo>
                      <a:lnTo>
                        <a:pt x="102476" y="83963"/>
                      </a:lnTo>
                      <a:lnTo>
                        <a:pt x="102476" y="101448"/>
                      </a:lnTo>
                      <a:lnTo>
                        <a:pt x="0" y="101448"/>
                      </a:ln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grpSp>
      </p:grpSp>
    </p:spTree>
    <p:extLst>
      <p:ext uri="{BB962C8B-B14F-4D97-AF65-F5344CB8AC3E}">
        <p14:creationId xmlns:p14="http://schemas.microsoft.com/office/powerpoint/2010/main" val="397095243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4" name="!!Straight Arrow Connector 3">
            <a:extLst>
              <a:ext uri="{FF2B5EF4-FFF2-40B4-BE49-F238E27FC236}">
                <a16:creationId xmlns:a16="http://schemas.microsoft.com/office/drawing/2014/main" id="{9BEF1F75-FA4F-4E9E-86D5-15AF0DA39A94}"/>
              </a:ext>
            </a:extLst>
          </p:cNvPr>
          <p:cNvCxnSpPr>
            <a:cxnSpLocks/>
          </p:cNvCxnSpPr>
          <p:nvPr/>
        </p:nvCxnSpPr>
        <p:spPr>
          <a:xfrm>
            <a:off x="7574438" y="3164400"/>
            <a:ext cx="1290486" cy="0"/>
          </a:xfrm>
          <a:prstGeom prst="straightConnector1">
            <a:avLst/>
          </a:prstGeom>
          <a:ln w="19050">
            <a:solidFill>
              <a:schemeClr val="tx2"/>
            </a:solidFill>
            <a:headEnd type="none"/>
            <a:tailEnd type="none" w="med"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DA15CC4-79A3-4C12-9BCC-7B955B3DAC7C}"/>
              </a:ext>
            </a:extLst>
          </p:cNvPr>
          <p:cNvSpPr>
            <a:spLocks noGrp="1"/>
          </p:cNvSpPr>
          <p:nvPr>
            <p:ph type="title"/>
          </p:nvPr>
        </p:nvSpPr>
        <p:spPr/>
        <p:txBody>
          <a:bodyPr/>
          <a:lstStyle/>
          <a:p>
            <a:r>
              <a:rPr lang="en-US"/>
              <a:t>Enable collaboration with external partners </a:t>
            </a:r>
          </a:p>
        </p:txBody>
      </p:sp>
      <p:cxnSp>
        <p:nvCxnSpPr>
          <p:cNvPr id="3" name="Straight Connector 2">
            <a:extLst>
              <a:ext uri="{FF2B5EF4-FFF2-40B4-BE49-F238E27FC236}">
                <a16:creationId xmlns:a16="http://schemas.microsoft.com/office/drawing/2014/main" id="{8DD6B650-7E55-4FCA-991C-EA56DCED6947}"/>
              </a:ext>
            </a:extLst>
          </p:cNvPr>
          <p:cNvCxnSpPr>
            <a:cxnSpLocks/>
          </p:cNvCxnSpPr>
          <p:nvPr/>
        </p:nvCxnSpPr>
        <p:spPr>
          <a:xfrm>
            <a:off x="6205321" y="3676851"/>
            <a:ext cx="0" cy="1439545"/>
          </a:xfrm>
          <a:prstGeom prst="line">
            <a:avLst/>
          </a:prstGeom>
          <a:ln w="1905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FD2F01B-430A-43E7-96EE-320B2C24DE56}"/>
              </a:ext>
            </a:extLst>
          </p:cNvPr>
          <p:cNvSpPr txBox="1"/>
          <p:nvPr/>
        </p:nvSpPr>
        <p:spPr>
          <a:xfrm flipH="1">
            <a:off x="808046" y="3731152"/>
            <a:ext cx="2930632" cy="379924"/>
          </a:xfrm>
          <a:prstGeom prst="rect">
            <a:avLst/>
          </a:prstGeom>
        </p:spPr>
        <p:txBody>
          <a:bodyPr wrap="square" lIns="0" tIns="0" rIns="0" bIns="0" rtlCol="0">
            <a:spAutoFit/>
          </a:bodyPr>
          <a:lstStyle/>
          <a:p>
            <a:pPr defTabSz="878101" fontAlgn="base">
              <a:lnSpc>
                <a:spcPct val="90000"/>
              </a:lnSpc>
              <a:spcBef>
                <a:spcPct val="0"/>
              </a:spcBef>
              <a:spcAft>
                <a:spcPct val="0"/>
              </a:spcAft>
              <a:buSzPct val="80000"/>
              <a:defRPr/>
            </a:pPr>
            <a:r>
              <a:rPr lang="en-US" sz="1371">
                <a:gradFill>
                  <a:gsLst>
                    <a:gs pos="83000">
                      <a:srgbClr val="282828"/>
                    </a:gs>
                    <a:gs pos="100000">
                      <a:srgbClr val="282828"/>
                    </a:gs>
                  </a:gsLst>
                  <a:lin ang="5400000" scaled="1"/>
                </a:gradFill>
                <a:latin typeface="Segoe UI" panose="020B0502040204020203" pitchFamily="34" charset="0"/>
                <a:ea typeface="ＭＳ Ｐゴシック" charset="0"/>
                <a:cs typeface="Segoe UI" panose="020B0502040204020203" pitchFamily="34" charset="0"/>
              </a:rPr>
              <a:t>Add partners with accounts</a:t>
            </a:r>
          </a:p>
          <a:p>
            <a:pPr defTabSz="878101" fontAlgn="base">
              <a:lnSpc>
                <a:spcPct val="90000"/>
              </a:lnSpc>
              <a:spcBef>
                <a:spcPct val="0"/>
              </a:spcBef>
              <a:spcAft>
                <a:spcPct val="0"/>
              </a:spcAft>
              <a:buSzPct val="80000"/>
              <a:defRPr/>
            </a:pPr>
            <a:r>
              <a:rPr lang="en-US" sz="1371">
                <a:gradFill>
                  <a:gsLst>
                    <a:gs pos="83000">
                      <a:srgbClr val="282828"/>
                    </a:gs>
                    <a:gs pos="100000">
                      <a:srgbClr val="282828"/>
                    </a:gs>
                  </a:gsLst>
                  <a:lin ang="5400000" scaled="1"/>
                </a:gradFill>
                <a:latin typeface="Segoe UI" panose="020B0502040204020203" pitchFamily="34" charset="0"/>
                <a:ea typeface="ＭＳ Ｐゴシック" charset="0"/>
                <a:cs typeface="Segoe UI" panose="020B0502040204020203" pitchFamily="34" charset="0"/>
              </a:rPr>
              <a:t>in other Azure AD organizations </a:t>
            </a:r>
          </a:p>
        </p:txBody>
      </p:sp>
      <p:sp>
        <p:nvSpPr>
          <p:cNvPr id="12" name="Text">
            <a:extLst>
              <a:ext uri="{FF2B5EF4-FFF2-40B4-BE49-F238E27FC236}">
                <a16:creationId xmlns:a16="http://schemas.microsoft.com/office/drawing/2014/main" id="{3D80E549-ABB5-4166-B277-B2785F28ECAA}"/>
              </a:ext>
            </a:extLst>
          </p:cNvPr>
          <p:cNvSpPr/>
          <p:nvPr/>
        </p:nvSpPr>
        <p:spPr bwMode="auto">
          <a:xfrm>
            <a:off x="4649828" y="5900655"/>
            <a:ext cx="3060056" cy="380175"/>
          </a:xfrm>
          <a:prstGeom prst="rect">
            <a:avLst/>
          </a:prstGeom>
          <a:noFill/>
          <a:ln w="10795" cap="flat" cmpd="sng" algn="ctr">
            <a:noFill/>
            <a:prstDash val="solid"/>
            <a:headEnd type="none" w="med" len="med"/>
            <a:tailEnd type="none" w="med" len="med"/>
          </a:ln>
          <a:effectLst/>
        </p:spPr>
        <p:txBody>
          <a:bodyPr wrap="square" lIns="0" tIns="0" rIns="0" bIns="0">
            <a:spAutoFit/>
          </a:bodyPr>
          <a:lstStyle/>
          <a:p>
            <a:pPr algn="ctr" defTabSz="671733" fontAlgn="base">
              <a:lnSpc>
                <a:spcPct val="90000"/>
              </a:lnSpc>
              <a:spcBef>
                <a:spcPct val="0"/>
              </a:spcBef>
              <a:spcAft>
                <a:spcPct val="0"/>
              </a:spcAft>
              <a:defRPr/>
            </a:pPr>
            <a:r>
              <a:rPr lang="en-US" sz="1372">
                <a:gradFill>
                  <a:gsLst>
                    <a:gs pos="83000">
                      <a:srgbClr val="282828"/>
                    </a:gs>
                    <a:gs pos="100000">
                      <a:srgbClr val="282828"/>
                    </a:gs>
                  </a:gsLst>
                  <a:lin ang="5400000" scaled="1"/>
                </a:gradFill>
                <a:latin typeface="Segoe UI"/>
              </a:rPr>
              <a:t>Add users with social IDs, or other Identity Provider accounts</a:t>
            </a:r>
          </a:p>
        </p:txBody>
      </p:sp>
      <p:cxnSp>
        <p:nvCxnSpPr>
          <p:cNvPr id="14" name="!!Straight Arrow Connector 3">
            <a:extLst>
              <a:ext uri="{FF2B5EF4-FFF2-40B4-BE49-F238E27FC236}">
                <a16:creationId xmlns:a16="http://schemas.microsoft.com/office/drawing/2014/main" id="{5EAD2686-EC5E-46E8-BFDB-CF135054C13F}"/>
              </a:ext>
            </a:extLst>
          </p:cNvPr>
          <p:cNvCxnSpPr>
            <a:cxnSpLocks/>
          </p:cNvCxnSpPr>
          <p:nvPr/>
        </p:nvCxnSpPr>
        <p:spPr>
          <a:xfrm>
            <a:off x="3403950" y="3165664"/>
            <a:ext cx="1290486" cy="0"/>
          </a:xfrm>
          <a:prstGeom prst="straightConnector1">
            <a:avLst/>
          </a:prstGeom>
          <a:ln w="19050">
            <a:solidFill>
              <a:schemeClr val="tx2"/>
            </a:solidFill>
            <a:headEnd type="none"/>
            <a:tailEnd type="none" w="med" len="sm"/>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0DBB7E0D-7A8F-479C-BEED-730892D2C1AD}"/>
              </a:ext>
            </a:extLst>
          </p:cNvPr>
          <p:cNvGrpSpPr/>
          <p:nvPr/>
        </p:nvGrpSpPr>
        <p:grpSpPr>
          <a:xfrm>
            <a:off x="4460253" y="1816877"/>
            <a:ext cx="3271494" cy="2930628"/>
            <a:chOff x="4255960" y="1160313"/>
            <a:chExt cx="3337094" cy="2989393"/>
          </a:xfrm>
        </p:grpSpPr>
        <p:sp>
          <p:nvSpPr>
            <p:cNvPr id="23" name="Freeform 13" title="Icon of a cloud">
              <a:extLst>
                <a:ext uri="{FF2B5EF4-FFF2-40B4-BE49-F238E27FC236}">
                  <a16:creationId xmlns:a16="http://schemas.microsoft.com/office/drawing/2014/main" id="{F43B05E2-169D-42FC-AE06-D71E06108235}"/>
                </a:ext>
              </a:extLst>
            </p:cNvPr>
            <p:cNvSpPr>
              <a:spLocks noChangeAspect="1"/>
            </p:cNvSpPr>
            <p:nvPr/>
          </p:nvSpPr>
          <p:spPr bwMode="auto">
            <a:xfrm flipH="1">
              <a:off x="4309474" y="1341511"/>
              <a:ext cx="3283580" cy="173935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accent2"/>
            </a:solidFill>
            <a:ln w="15875" cap="sq">
              <a:noFill/>
              <a:prstDash val="solid"/>
              <a:miter lim="800000"/>
              <a:headEnd/>
              <a:tailEnd/>
            </a:ln>
            <a:effectLst>
              <a:outerShdw blurRad="254000" dist="127000" dir="2700000" algn="tl" rotWithShape="0">
                <a:prstClr val="black">
                  <a:alpha val="20000"/>
                </a:prstClr>
              </a:outerShdw>
            </a:effectLst>
          </p:spPr>
          <p:txBody>
            <a:bodyPr vert="horz" wrap="square" lIns="121903" tIns="60952" rIns="121903" bIns="60952" numCol="1" anchor="t" anchorCtr="0" compatLnSpc="1">
              <a:prstTxWarp prst="textNoShape">
                <a:avLst/>
              </a:prstTxWarp>
            </a:bodyPr>
            <a:lstStyle/>
            <a:p>
              <a:pPr defTabSz="1218935">
                <a:defRPr/>
              </a:pPr>
              <a:endParaRPr lang="en-US" sz="1200" kern="0">
                <a:gradFill>
                  <a:gsLst>
                    <a:gs pos="0">
                      <a:srgbClr val="505050"/>
                    </a:gs>
                    <a:gs pos="100000">
                      <a:srgbClr val="505050"/>
                    </a:gs>
                  </a:gsLst>
                </a:gradFill>
                <a:latin typeface="Segoe UI"/>
              </a:endParaRPr>
            </a:p>
          </p:txBody>
        </p:sp>
        <p:sp>
          <p:nvSpPr>
            <p:cNvPr id="24" name="Oval 23">
              <a:extLst>
                <a:ext uri="{FF2B5EF4-FFF2-40B4-BE49-F238E27FC236}">
                  <a16:creationId xmlns:a16="http://schemas.microsoft.com/office/drawing/2014/main" id="{CD8D6D14-014F-4759-9595-3F1EE9BB33B4}"/>
                </a:ext>
              </a:extLst>
            </p:cNvPr>
            <p:cNvSpPr/>
            <p:nvPr/>
          </p:nvSpPr>
          <p:spPr bwMode="auto">
            <a:xfrm>
              <a:off x="4255960" y="1160313"/>
              <a:ext cx="2989395" cy="2989393"/>
            </a:xfrm>
            <a:prstGeom prst="ellipse">
              <a:avLst/>
            </a:prstGeom>
            <a:noFill/>
            <a:ln w="9525" cap="flat" cmpd="sng" algn="ctr">
              <a:noFill/>
              <a:prstDash val="dash"/>
              <a:headEnd type="none" w="med" len="med"/>
              <a:tailEnd type="none" w="med" len="med"/>
            </a:ln>
            <a:effectLst/>
          </p:spPr>
          <p:txBody>
            <a:bodyPr vert="horz" wrap="square" lIns="0" tIns="62174" rIns="0" bIns="62174" numCol="1" rtlCol="0" anchor="ctr" anchorCtr="0" compatLnSpc="1">
              <a:prstTxWarp prst="textNoShape">
                <a:avLst/>
              </a:prstTxWarp>
            </a:bodyPr>
            <a:lstStyle/>
            <a:p>
              <a:pPr algn="ctr" defTabSz="1243026" fontAlgn="base">
                <a:spcBef>
                  <a:spcPct val="0"/>
                </a:spcBef>
                <a:spcAft>
                  <a:spcPct val="0"/>
                </a:spcAft>
                <a:defRPr/>
              </a:pPr>
              <a:endParaRPr lang="en-US" sz="2400" kern="0">
                <a:gradFill>
                  <a:gsLst>
                    <a:gs pos="40075">
                      <a:srgbClr val="FFFFFF"/>
                    </a:gs>
                    <a:gs pos="30000">
                      <a:srgbClr val="FFFFFF"/>
                    </a:gs>
                  </a:gsLst>
                  <a:lin ang="5400000" scaled="0"/>
                </a:gradFill>
                <a:latin typeface="Segoe UI Semibold"/>
              </a:endParaRPr>
            </a:p>
          </p:txBody>
        </p:sp>
      </p:grpSp>
      <p:grpSp>
        <p:nvGrpSpPr>
          <p:cNvPr id="25" name="Group 24">
            <a:extLst>
              <a:ext uri="{FF2B5EF4-FFF2-40B4-BE49-F238E27FC236}">
                <a16:creationId xmlns:a16="http://schemas.microsoft.com/office/drawing/2014/main" id="{AF85D446-19D7-4360-9AC3-998759993B65}"/>
              </a:ext>
            </a:extLst>
          </p:cNvPr>
          <p:cNvGrpSpPr/>
          <p:nvPr/>
        </p:nvGrpSpPr>
        <p:grpSpPr>
          <a:xfrm>
            <a:off x="740014" y="2385616"/>
            <a:ext cx="2397024" cy="1269736"/>
            <a:chOff x="868842" y="2802393"/>
            <a:chExt cx="2445089" cy="1295197"/>
          </a:xfrm>
        </p:grpSpPr>
        <p:sp>
          <p:nvSpPr>
            <p:cNvPr id="26" name="Freeform 13" title="Icon of a cloud">
              <a:extLst>
                <a:ext uri="{FF2B5EF4-FFF2-40B4-BE49-F238E27FC236}">
                  <a16:creationId xmlns:a16="http://schemas.microsoft.com/office/drawing/2014/main" id="{AA04A4CE-973B-458E-A74E-627736F4938C}"/>
                </a:ext>
              </a:extLst>
            </p:cNvPr>
            <p:cNvSpPr>
              <a:spLocks noChangeAspect="1"/>
            </p:cNvSpPr>
            <p:nvPr/>
          </p:nvSpPr>
          <p:spPr bwMode="auto">
            <a:xfrm flipH="1">
              <a:off x="868842" y="2802393"/>
              <a:ext cx="2445089" cy="129519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bg1"/>
            </a:solidFill>
            <a:ln w="15875" cap="sq">
              <a:solidFill>
                <a:schemeClr val="tx2"/>
              </a:solidFill>
              <a:prstDash val="solid"/>
              <a:miter lim="800000"/>
              <a:headEnd/>
              <a:tailEnd/>
            </a:ln>
            <a:effectLst/>
          </p:spPr>
          <p:txBody>
            <a:bodyPr vert="horz" wrap="square" lIns="121903" tIns="60952" rIns="121903" bIns="60952" numCol="1" anchor="t" anchorCtr="0" compatLnSpc="1">
              <a:prstTxWarp prst="textNoShape">
                <a:avLst/>
              </a:prstTxWarp>
            </a:bodyPr>
            <a:lstStyle/>
            <a:p>
              <a:pPr defTabSz="1218935">
                <a:defRPr/>
              </a:pPr>
              <a:endParaRPr lang="en-US" sz="1200" kern="0">
                <a:gradFill>
                  <a:gsLst>
                    <a:gs pos="0">
                      <a:srgbClr val="505050"/>
                    </a:gs>
                    <a:gs pos="100000">
                      <a:srgbClr val="505050"/>
                    </a:gs>
                  </a:gsLst>
                </a:gradFill>
                <a:latin typeface="Segoe UI"/>
              </a:endParaRPr>
            </a:p>
          </p:txBody>
        </p:sp>
        <p:pic>
          <p:nvPicPr>
            <p:cNvPr id="28" name="Graphic 27">
              <a:extLst>
                <a:ext uri="{FF2B5EF4-FFF2-40B4-BE49-F238E27FC236}">
                  <a16:creationId xmlns:a16="http://schemas.microsoft.com/office/drawing/2014/main" id="{973F5D71-D360-4836-83C9-34EA5BC570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4807" y="3319612"/>
              <a:ext cx="564398" cy="564399"/>
            </a:xfrm>
            <a:prstGeom prst="rect">
              <a:avLst/>
            </a:prstGeom>
          </p:spPr>
        </p:pic>
      </p:grpSp>
      <p:sp>
        <p:nvSpPr>
          <p:cNvPr id="32" name="Text">
            <a:extLst>
              <a:ext uri="{FF2B5EF4-FFF2-40B4-BE49-F238E27FC236}">
                <a16:creationId xmlns:a16="http://schemas.microsoft.com/office/drawing/2014/main" id="{6D56A06D-0134-4812-BB86-CBC7AB6BC792}"/>
              </a:ext>
            </a:extLst>
          </p:cNvPr>
          <p:cNvSpPr/>
          <p:nvPr/>
        </p:nvSpPr>
        <p:spPr bwMode="auto">
          <a:xfrm>
            <a:off x="8992604" y="3854114"/>
            <a:ext cx="3199396" cy="380175"/>
          </a:xfrm>
          <a:prstGeom prst="rect">
            <a:avLst/>
          </a:prstGeom>
          <a:noFill/>
          <a:ln w="10795" cap="flat" cmpd="sng" algn="ctr">
            <a:noFill/>
            <a:prstDash val="solid"/>
            <a:headEnd type="none" w="med" len="med"/>
            <a:tailEnd type="none" w="med" len="med"/>
          </a:ln>
          <a:effectLst/>
        </p:spPr>
        <p:txBody>
          <a:bodyPr wrap="square" lIns="0" tIns="0" rIns="0" bIns="0">
            <a:spAutoFit/>
          </a:bodyPr>
          <a:lstStyle/>
          <a:p>
            <a:pPr defTabSz="671733" fontAlgn="base">
              <a:lnSpc>
                <a:spcPct val="90000"/>
              </a:lnSpc>
              <a:spcBef>
                <a:spcPct val="0"/>
              </a:spcBef>
              <a:spcAft>
                <a:spcPct val="0"/>
              </a:spcAft>
              <a:defRPr/>
            </a:pPr>
            <a:r>
              <a:rPr lang="en-US" sz="1372">
                <a:gradFill>
                  <a:gsLst>
                    <a:gs pos="83000">
                      <a:srgbClr val="282828"/>
                    </a:gs>
                    <a:gs pos="100000">
                      <a:srgbClr val="282828"/>
                    </a:gs>
                  </a:gsLst>
                  <a:lin ang="5400000" scaled="1"/>
                </a:gradFill>
                <a:latin typeface="Segoe UI"/>
              </a:rPr>
              <a:t>Add users with non-traditional IDs, including email one-time passcode</a:t>
            </a:r>
          </a:p>
        </p:txBody>
      </p:sp>
      <p:grpSp>
        <p:nvGrpSpPr>
          <p:cNvPr id="33" name="Group 32">
            <a:extLst>
              <a:ext uri="{FF2B5EF4-FFF2-40B4-BE49-F238E27FC236}">
                <a16:creationId xmlns:a16="http://schemas.microsoft.com/office/drawing/2014/main" id="{CBC9184E-5310-4877-814F-26B9B23E1A04}"/>
              </a:ext>
            </a:extLst>
          </p:cNvPr>
          <p:cNvGrpSpPr/>
          <p:nvPr/>
        </p:nvGrpSpPr>
        <p:grpSpPr>
          <a:xfrm>
            <a:off x="4798208" y="5313807"/>
            <a:ext cx="2763295" cy="438450"/>
            <a:chOff x="4796791" y="5419863"/>
            <a:chExt cx="2818705" cy="447242"/>
          </a:xfrm>
        </p:grpSpPr>
        <p:sp>
          <p:nvSpPr>
            <p:cNvPr id="34" name="Freeform: Shape 33">
              <a:extLst>
                <a:ext uri="{FF2B5EF4-FFF2-40B4-BE49-F238E27FC236}">
                  <a16:creationId xmlns:a16="http://schemas.microsoft.com/office/drawing/2014/main" id="{B7F6A0D6-CBE6-4309-9EE8-96780666145D}"/>
                </a:ext>
              </a:extLst>
            </p:cNvPr>
            <p:cNvSpPr>
              <a:spLocks noChangeAspect="1"/>
            </p:cNvSpPr>
            <p:nvPr/>
          </p:nvSpPr>
          <p:spPr bwMode="auto">
            <a:xfrm>
              <a:off x="6015953" y="5451208"/>
              <a:ext cx="446082" cy="384552"/>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accent2"/>
            </a:solidFill>
            <a:ln w="15240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353535"/>
                </a:solidFill>
                <a:latin typeface="Segoe UI Semilight"/>
                <a:ea typeface="Segoe UI" pitchFamily="34" charset="0"/>
                <a:cs typeface="Segoe UI" pitchFamily="34" charset="0"/>
              </a:endParaRPr>
            </a:p>
          </p:txBody>
        </p:sp>
        <p:pic>
          <p:nvPicPr>
            <p:cNvPr id="35" name="Picture 34">
              <a:extLst>
                <a:ext uri="{FF2B5EF4-FFF2-40B4-BE49-F238E27FC236}">
                  <a16:creationId xmlns:a16="http://schemas.microsoft.com/office/drawing/2014/main" id="{29993002-48BB-4179-87D3-3012DEB3A6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4374" y="5449585"/>
              <a:ext cx="387804" cy="387798"/>
            </a:xfrm>
            <a:prstGeom prst="rect">
              <a:avLst/>
            </a:prstGeom>
          </p:spPr>
        </p:pic>
        <p:pic>
          <p:nvPicPr>
            <p:cNvPr id="36" name="Picture 35" descr="A close up of a sign&#10;&#10;Description generated with high confidence">
              <a:extLst>
                <a:ext uri="{FF2B5EF4-FFF2-40B4-BE49-F238E27FC236}">
                  <a16:creationId xmlns:a16="http://schemas.microsoft.com/office/drawing/2014/main" id="{D9770A51-8F2B-48A9-B969-0F4FA2D6ED0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796791" y="5419863"/>
              <a:ext cx="447242" cy="447242"/>
            </a:xfrm>
            <a:prstGeom prst="rect">
              <a:avLst/>
            </a:prstGeom>
          </p:spPr>
        </p:pic>
        <p:pic>
          <p:nvPicPr>
            <p:cNvPr id="37" name="Picture 36">
              <a:extLst>
                <a:ext uri="{FF2B5EF4-FFF2-40B4-BE49-F238E27FC236}">
                  <a16:creationId xmlns:a16="http://schemas.microsoft.com/office/drawing/2014/main" id="{D4CDEECA-7E3E-412E-97FA-6BF93FBA2C0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06372" y="5419863"/>
              <a:ext cx="447242" cy="447242"/>
            </a:xfrm>
            <a:prstGeom prst="rect">
              <a:avLst/>
            </a:prstGeom>
          </p:spPr>
        </p:pic>
        <p:grpSp>
          <p:nvGrpSpPr>
            <p:cNvPr id="38" name="!! Employee more">
              <a:extLst>
                <a:ext uri="{FF2B5EF4-FFF2-40B4-BE49-F238E27FC236}">
                  <a16:creationId xmlns:a16="http://schemas.microsoft.com/office/drawing/2014/main" id="{3C13C22C-D8B3-4F41-8D13-B1B4F036E52C}"/>
                </a:ext>
              </a:extLst>
            </p:cNvPr>
            <p:cNvGrpSpPr/>
            <p:nvPr/>
          </p:nvGrpSpPr>
          <p:grpSpPr>
            <a:xfrm>
              <a:off x="7174518" y="5422996"/>
              <a:ext cx="440978" cy="440976"/>
              <a:chOff x="10836919" y="6232527"/>
              <a:chExt cx="580030" cy="580028"/>
            </a:xfrm>
          </p:grpSpPr>
          <p:sp>
            <p:nvSpPr>
              <p:cNvPr id="39" name="Oval 38">
                <a:extLst>
                  <a:ext uri="{FF2B5EF4-FFF2-40B4-BE49-F238E27FC236}">
                    <a16:creationId xmlns:a16="http://schemas.microsoft.com/office/drawing/2014/main" id="{10879AAF-6CC0-4DA9-9C02-F4FE7F14CBAB}"/>
                  </a:ext>
                </a:extLst>
              </p:cNvPr>
              <p:cNvSpPr/>
              <p:nvPr/>
            </p:nvSpPr>
            <p:spPr bwMode="auto">
              <a:xfrm>
                <a:off x="10836919" y="6232527"/>
                <a:ext cx="580030" cy="580028"/>
              </a:xfrm>
              <a:prstGeom prst="ellipse">
                <a:avLst/>
              </a:prstGeom>
              <a:solidFill>
                <a:schemeClr val="bg1"/>
              </a:solidFill>
              <a:ln>
                <a:noFill/>
                <a:headEnd type="none" w="med" len="med"/>
                <a:tailEnd type="none" w="med" len="med"/>
              </a:ln>
              <a:effectLst>
                <a:outerShdw blurRad="190500" dist="762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grpSp>
            <p:nvGrpSpPr>
              <p:cNvPr id="40" name="Group 39">
                <a:extLst>
                  <a:ext uri="{FF2B5EF4-FFF2-40B4-BE49-F238E27FC236}">
                    <a16:creationId xmlns:a16="http://schemas.microsoft.com/office/drawing/2014/main" id="{B6B5964F-92E5-426E-9BE2-9837CF15A50B}"/>
                  </a:ext>
                </a:extLst>
              </p:cNvPr>
              <p:cNvGrpSpPr/>
              <p:nvPr/>
            </p:nvGrpSpPr>
            <p:grpSpPr>
              <a:xfrm>
                <a:off x="10962904" y="6481483"/>
                <a:ext cx="335620" cy="73152"/>
                <a:chOff x="11807837" y="6052457"/>
                <a:chExt cx="335620" cy="73152"/>
              </a:xfrm>
            </p:grpSpPr>
            <p:sp>
              <p:nvSpPr>
                <p:cNvPr id="41" name="Oval 40">
                  <a:extLst>
                    <a:ext uri="{FF2B5EF4-FFF2-40B4-BE49-F238E27FC236}">
                      <a16:creationId xmlns:a16="http://schemas.microsoft.com/office/drawing/2014/main" id="{7B82CDFB-35F8-444E-8BC7-203E6CAC16D6}"/>
                    </a:ext>
                  </a:extLst>
                </p:cNvPr>
                <p:cNvSpPr/>
                <p:nvPr/>
              </p:nvSpPr>
              <p:spPr bwMode="auto">
                <a:xfrm>
                  <a:off x="11807837" y="6052457"/>
                  <a:ext cx="73152" cy="7315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8238FE95-4DBB-4B34-9B3D-63D082118BC2}"/>
                    </a:ext>
                  </a:extLst>
                </p:cNvPr>
                <p:cNvSpPr/>
                <p:nvPr/>
              </p:nvSpPr>
              <p:spPr bwMode="auto">
                <a:xfrm>
                  <a:off x="11939071" y="6052457"/>
                  <a:ext cx="73152" cy="7315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696DA361-9258-4625-A463-1B74F17AE250}"/>
                    </a:ext>
                  </a:extLst>
                </p:cNvPr>
                <p:cNvSpPr/>
                <p:nvPr/>
              </p:nvSpPr>
              <p:spPr bwMode="auto">
                <a:xfrm>
                  <a:off x="12070305" y="6052457"/>
                  <a:ext cx="73152" cy="7315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nvGrpSpPr>
          <p:cNvPr id="50" name="Group 49">
            <a:extLst>
              <a:ext uri="{FF2B5EF4-FFF2-40B4-BE49-F238E27FC236}">
                <a16:creationId xmlns:a16="http://schemas.microsoft.com/office/drawing/2014/main" id="{BCB494A1-F79A-409A-A424-CD8CD6F60AEF}"/>
              </a:ext>
            </a:extLst>
          </p:cNvPr>
          <p:cNvGrpSpPr/>
          <p:nvPr/>
        </p:nvGrpSpPr>
        <p:grpSpPr>
          <a:xfrm>
            <a:off x="9174898" y="2562120"/>
            <a:ext cx="2277088" cy="1204559"/>
            <a:chOff x="434975" y="4713622"/>
            <a:chExt cx="2322748" cy="1228713"/>
          </a:xfrm>
        </p:grpSpPr>
        <p:grpSp>
          <p:nvGrpSpPr>
            <p:cNvPr id="51" name="Group 50">
              <a:extLst>
                <a:ext uri="{FF2B5EF4-FFF2-40B4-BE49-F238E27FC236}">
                  <a16:creationId xmlns:a16="http://schemas.microsoft.com/office/drawing/2014/main" id="{268EC011-00F7-47B7-88A8-9523B64734AD}"/>
                </a:ext>
              </a:extLst>
            </p:cNvPr>
            <p:cNvGrpSpPr/>
            <p:nvPr/>
          </p:nvGrpSpPr>
          <p:grpSpPr>
            <a:xfrm>
              <a:off x="636658" y="5044279"/>
              <a:ext cx="1919383" cy="567398"/>
              <a:chOff x="8384824" y="5840875"/>
              <a:chExt cx="1919383" cy="567398"/>
            </a:xfrm>
          </p:grpSpPr>
          <p:sp>
            <p:nvSpPr>
              <p:cNvPr id="53" name="Freeform 9">
                <a:extLst>
                  <a:ext uri="{FF2B5EF4-FFF2-40B4-BE49-F238E27FC236}">
                    <a16:creationId xmlns:a16="http://schemas.microsoft.com/office/drawing/2014/main" id="{FA235CC3-4D05-4337-AB3B-582485DA37BD}"/>
                  </a:ext>
                </a:extLst>
              </p:cNvPr>
              <p:cNvSpPr>
                <a:spLocks noEditPoints="1"/>
              </p:cNvSpPr>
              <p:nvPr/>
            </p:nvSpPr>
            <p:spPr bwMode="auto">
              <a:xfrm>
                <a:off x="8384824" y="5841137"/>
                <a:ext cx="323927" cy="566874"/>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D1D1D1"/>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C3C41"/>
                  </a:solidFill>
                  <a:latin typeface="Segoe UI"/>
                </a:endParaRPr>
              </a:p>
            </p:txBody>
          </p:sp>
          <p:grpSp>
            <p:nvGrpSpPr>
              <p:cNvPr id="54" name="Group 53">
                <a:extLst>
                  <a:ext uri="{FF2B5EF4-FFF2-40B4-BE49-F238E27FC236}">
                    <a16:creationId xmlns:a16="http://schemas.microsoft.com/office/drawing/2014/main" id="{78B12429-03F3-4622-AEFB-CFE926FB05E0}"/>
                  </a:ext>
                </a:extLst>
              </p:cNvPr>
              <p:cNvGrpSpPr/>
              <p:nvPr/>
            </p:nvGrpSpPr>
            <p:grpSpPr>
              <a:xfrm>
                <a:off x="8940090" y="5840875"/>
                <a:ext cx="650044" cy="567398"/>
                <a:chOff x="3583414" y="4165887"/>
                <a:chExt cx="419100" cy="365816"/>
              </a:xfrm>
            </p:grpSpPr>
            <p:sp>
              <p:nvSpPr>
                <p:cNvPr id="74" name="Rectangle 73">
                  <a:extLst>
                    <a:ext uri="{FF2B5EF4-FFF2-40B4-BE49-F238E27FC236}">
                      <a16:creationId xmlns:a16="http://schemas.microsoft.com/office/drawing/2014/main" id="{F03C7C5D-A800-41D1-A04B-D34F32DC944B}"/>
                    </a:ext>
                  </a:extLst>
                </p:cNvPr>
                <p:cNvSpPr/>
                <p:nvPr/>
              </p:nvSpPr>
              <p:spPr bwMode="auto">
                <a:xfrm>
                  <a:off x="3584412" y="4270265"/>
                  <a:ext cx="418102" cy="13781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5" name="Group 74">
                  <a:extLst>
                    <a:ext uri="{FF2B5EF4-FFF2-40B4-BE49-F238E27FC236}">
                      <a16:creationId xmlns:a16="http://schemas.microsoft.com/office/drawing/2014/main" id="{C29BEFE3-DE1E-4EAA-AF34-2BA06E1AB28E}"/>
                    </a:ext>
                  </a:extLst>
                </p:cNvPr>
                <p:cNvGrpSpPr/>
                <p:nvPr/>
              </p:nvGrpSpPr>
              <p:grpSpPr>
                <a:xfrm>
                  <a:off x="3583414" y="4165887"/>
                  <a:ext cx="419100" cy="365816"/>
                  <a:chOff x="2009775" y="3988698"/>
                  <a:chExt cx="419100" cy="365816"/>
                </a:xfrm>
              </p:grpSpPr>
              <p:sp>
                <p:nvSpPr>
                  <p:cNvPr id="76" name="Freeform 5">
                    <a:extLst>
                      <a:ext uri="{FF2B5EF4-FFF2-40B4-BE49-F238E27FC236}">
                        <a16:creationId xmlns:a16="http://schemas.microsoft.com/office/drawing/2014/main" id="{A35D935B-C3BC-4174-B91E-498B10476CF5}"/>
                      </a:ext>
                    </a:extLst>
                  </p:cNvPr>
                  <p:cNvSpPr>
                    <a:spLocks noEditPoints="1"/>
                  </p:cNvSpPr>
                  <p:nvPr/>
                </p:nvSpPr>
                <p:spPr bwMode="auto">
                  <a:xfrm>
                    <a:off x="2009775" y="4121151"/>
                    <a:ext cx="419100" cy="233363"/>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sp>
                <p:nvSpPr>
                  <p:cNvPr id="77" name="Freeform 8">
                    <a:extLst>
                      <a:ext uri="{FF2B5EF4-FFF2-40B4-BE49-F238E27FC236}">
                        <a16:creationId xmlns:a16="http://schemas.microsoft.com/office/drawing/2014/main" id="{5BD65673-4CB7-4866-B282-DA64AC3FACCD}"/>
                      </a:ext>
                    </a:extLst>
                  </p:cNvPr>
                  <p:cNvSpPr>
                    <a:spLocks/>
                  </p:cNvSpPr>
                  <p:nvPr/>
                </p:nvSpPr>
                <p:spPr bwMode="auto">
                  <a:xfrm flipV="1">
                    <a:off x="2009775" y="3988698"/>
                    <a:ext cx="419100" cy="104775"/>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sp>
                <p:nvSpPr>
                  <p:cNvPr id="78" name="Freeform 9">
                    <a:extLst>
                      <a:ext uri="{FF2B5EF4-FFF2-40B4-BE49-F238E27FC236}">
                        <a16:creationId xmlns:a16="http://schemas.microsoft.com/office/drawing/2014/main" id="{67B54DA6-7915-46DE-B14B-DD17B095698A}"/>
                      </a:ext>
                    </a:extLst>
                  </p:cNvPr>
                  <p:cNvSpPr>
                    <a:spLocks/>
                  </p:cNvSpPr>
                  <p:nvPr/>
                </p:nvSpPr>
                <p:spPr bwMode="auto">
                  <a:xfrm>
                    <a:off x="2062163" y="4249738"/>
                    <a:ext cx="50800" cy="50800"/>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grpSp>
          <p:grpSp>
            <p:nvGrpSpPr>
              <p:cNvPr id="55" name="Group 54">
                <a:extLst>
                  <a:ext uri="{FF2B5EF4-FFF2-40B4-BE49-F238E27FC236}">
                    <a16:creationId xmlns:a16="http://schemas.microsoft.com/office/drawing/2014/main" id="{32054BB9-646D-4B08-91E1-DAE161CAF103}"/>
                  </a:ext>
                </a:extLst>
              </p:cNvPr>
              <p:cNvGrpSpPr/>
              <p:nvPr/>
            </p:nvGrpSpPr>
            <p:grpSpPr>
              <a:xfrm>
                <a:off x="9821474" y="5887514"/>
                <a:ext cx="482733" cy="474120"/>
                <a:chOff x="10024284" y="5976005"/>
                <a:chExt cx="400335" cy="393192"/>
              </a:xfrm>
              <a:solidFill>
                <a:schemeClr val="accent1"/>
              </a:solidFill>
            </p:grpSpPr>
            <p:sp>
              <p:nvSpPr>
                <p:cNvPr id="56" name="Rectangle 55">
                  <a:extLst>
                    <a:ext uri="{FF2B5EF4-FFF2-40B4-BE49-F238E27FC236}">
                      <a16:creationId xmlns:a16="http://schemas.microsoft.com/office/drawing/2014/main" id="{D85FD0DB-8CBC-4B0E-A5D9-8E0E9AE8D05C}"/>
                    </a:ext>
                  </a:extLst>
                </p:cNvPr>
                <p:cNvSpPr/>
                <p:nvPr/>
              </p:nvSpPr>
              <p:spPr bwMode="auto">
                <a:xfrm>
                  <a:off x="10024284" y="5976005"/>
                  <a:ext cx="27432" cy="3931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D82685-0755-499A-9059-DEE2CAF1DFA7}"/>
                    </a:ext>
                  </a:extLst>
                </p:cNvPr>
                <p:cNvSpPr/>
                <p:nvPr/>
              </p:nvSpPr>
              <p:spPr bwMode="auto">
                <a:xfrm rot="5400000">
                  <a:off x="10207164" y="6158885"/>
                  <a:ext cx="27432" cy="3931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83D60DB5-5C70-4A6F-807A-1A3E73D57BE2}"/>
                    </a:ext>
                  </a:extLst>
                </p:cNvPr>
                <p:cNvSpPr/>
                <p:nvPr/>
              </p:nvSpPr>
              <p:spPr bwMode="auto">
                <a:xfrm rot="5400000">
                  <a:off x="10287459" y="5866278"/>
                  <a:ext cx="27432" cy="24688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BD58F0B6-3B5C-451D-9004-268C099C7649}"/>
                    </a:ext>
                  </a:extLst>
                </p:cNvPr>
                <p:cNvSpPr/>
                <p:nvPr/>
              </p:nvSpPr>
              <p:spPr bwMode="auto">
                <a:xfrm rot="10800000">
                  <a:off x="10397187" y="5976005"/>
                  <a:ext cx="27432" cy="24688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83938CFD-BA07-470A-ACC0-F72D2F77CCEC}"/>
                    </a:ext>
                  </a:extLst>
                </p:cNvPr>
                <p:cNvSpPr/>
                <p:nvPr/>
              </p:nvSpPr>
              <p:spPr bwMode="auto">
                <a:xfrm rot="5400000">
                  <a:off x="10186460" y="6031539"/>
                  <a:ext cx="27432" cy="1828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B5BCE3C3-BBB1-47EE-910E-FA8AFD2D0A0E}"/>
                    </a:ext>
                  </a:extLst>
                </p:cNvPr>
                <p:cNvSpPr/>
                <p:nvPr/>
              </p:nvSpPr>
              <p:spPr bwMode="auto">
                <a:xfrm rot="10800000">
                  <a:off x="10330685" y="6043773"/>
                  <a:ext cx="27432" cy="15544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997A1DEC-2673-4898-B50A-E6F0D4C5820D}"/>
                    </a:ext>
                  </a:extLst>
                </p:cNvPr>
                <p:cNvSpPr/>
                <p:nvPr/>
              </p:nvSpPr>
              <p:spPr bwMode="auto">
                <a:xfrm rot="10800000">
                  <a:off x="10108736" y="6109263"/>
                  <a:ext cx="27432" cy="1828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DE022AAD-1CCF-45AE-AC4D-46CAD8C0FDCE}"/>
                    </a:ext>
                  </a:extLst>
                </p:cNvPr>
                <p:cNvSpPr/>
                <p:nvPr/>
              </p:nvSpPr>
              <p:spPr bwMode="auto">
                <a:xfrm rot="10800000">
                  <a:off x="10397187" y="6259468"/>
                  <a:ext cx="27432" cy="10972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F8B9E68B-19B2-47CE-94E0-7E358BD15208}"/>
                    </a:ext>
                  </a:extLst>
                </p:cNvPr>
                <p:cNvSpPr/>
                <p:nvPr/>
              </p:nvSpPr>
              <p:spPr bwMode="auto">
                <a:xfrm rot="10800000">
                  <a:off x="10264184" y="6109263"/>
                  <a:ext cx="27432" cy="10972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9CFC2EDA-4D70-4594-9E89-62AE10ED56CC}"/>
                    </a:ext>
                  </a:extLst>
                </p:cNvPr>
                <p:cNvSpPr/>
                <p:nvPr/>
              </p:nvSpPr>
              <p:spPr bwMode="auto">
                <a:xfrm rot="10800000">
                  <a:off x="10175237" y="6204604"/>
                  <a:ext cx="27432"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DBD80C59-0FA3-4579-A9D7-D9B5A7D80027}"/>
                    </a:ext>
                  </a:extLst>
                </p:cNvPr>
                <p:cNvSpPr/>
                <p:nvPr/>
              </p:nvSpPr>
              <p:spPr bwMode="auto">
                <a:xfrm rot="10800000">
                  <a:off x="10177731" y="5976006"/>
                  <a:ext cx="27432" cy="822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DE9AF5A6-ADED-49A2-8CD4-6E9895AE3233}"/>
                    </a:ext>
                  </a:extLst>
                </p:cNvPr>
                <p:cNvSpPr/>
                <p:nvPr/>
              </p:nvSpPr>
              <p:spPr bwMode="auto">
                <a:xfrm rot="10800000">
                  <a:off x="10249390" y="6273185"/>
                  <a:ext cx="27432" cy="822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FA268BC7-84E5-4DC3-92EC-7D1F310CD3B8}"/>
                    </a:ext>
                  </a:extLst>
                </p:cNvPr>
                <p:cNvSpPr/>
                <p:nvPr/>
              </p:nvSpPr>
              <p:spPr bwMode="auto">
                <a:xfrm rot="16200000">
                  <a:off x="10276822" y="6245753"/>
                  <a:ext cx="27432" cy="822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90244290-2EF8-425E-B98C-7C414C1C5EF4}"/>
                    </a:ext>
                  </a:extLst>
                </p:cNvPr>
                <p:cNvSpPr/>
                <p:nvPr/>
              </p:nvSpPr>
              <p:spPr bwMode="auto">
                <a:xfrm rot="16200000">
                  <a:off x="10358117" y="6016341"/>
                  <a:ext cx="27432" cy="822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9790C15E-8AB4-40F2-8ED5-61F05170840D}"/>
                    </a:ext>
                  </a:extLst>
                </p:cNvPr>
                <p:cNvSpPr/>
                <p:nvPr/>
              </p:nvSpPr>
              <p:spPr bwMode="auto">
                <a:xfrm rot="16200000">
                  <a:off x="10205163" y="6003439"/>
                  <a:ext cx="27432" cy="822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10222F20-5BDC-40FD-ACD2-C1E1FCC662AE}"/>
                    </a:ext>
                  </a:extLst>
                </p:cNvPr>
                <p:cNvSpPr/>
                <p:nvPr/>
              </p:nvSpPr>
              <p:spPr bwMode="auto">
                <a:xfrm rot="16200000">
                  <a:off x="10051716" y="5948573"/>
                  <a:ext cx="27432" cy="822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CF1769DD-796F-46F7-B824-D11F22CDC49C}"/>
                    </a:ext>
                  </a:extLst>
                </p:cNvPr>
                <p:cNvSpPr/>
                <p:nvPr/>
              </p:nvSpPr>
              <p:spPr bwMode="auto">
                <a:xfrm rot="16200000">
                  <a:off x="10051716" y="6020109"/>
                  <a:ext cx="27432" cy="822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09B10598-9144-4F59-829A-4D3A48C46225}"/>
                    </a:ext>
                  </a:extLst>
                </p:cNvPr>
                <p:cNvSpPr/>
                <p:nvPr/>
              </p:nvSpPr>
              <p:spPr bwMode="auto">
                <a:xfrm rot="16200000">
                  <a:off x="10054675" y="6163394"/>
                  <a:ext cx="27432" cy="822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52" name="Rectangle 51">
              <a:extLst>
                <a:ext uri="{FF2B5EF4-FFF2-40B4-BE49-F238E27FC236}">
                  <a16:creationId xmlns:a16="http://schemas.microsoft.com/office/drawing/2014/main" id="{8DB31C2A-A73C-42B3-8897-2F88DE1D4D2C}"/>
                </a:ext>
              </a:extLst>
            </p:cNvPr>
            <p:cNvSpPr/>
            <p:nvPr/>
          </p:nvSpPr>
          <p:spPr bwMode="auto">
            <a:xfrm>
              <a:off x="434975" y="4713622"/>
              <a:ext cx="2322748" cy="1228713"/>
            </a:xfrm>
            <a:prstGeom prst="rect">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9" name="TextBox 78">
            <a:extLst>
              <a:ext uri="{FF2B5EF4-FFF2-40B4-BE49-F238E27FC236}">
                <a16:creationId xmlns:a16="http://schemas.microsoft.com/office/drawing/2014/main" id="{36B2C8C4-BC86-4E89-94F3-2C6907E2CFA1}"/>
              </a:ext>
            </a:extLst>
          </p:cNvPr>
          <p:cNvSpPr txBox="1"/>
          <p:nvPr/>
        </p:nvSpPr>
        <p:spPr>
          <a:xfrm>
            <a:off x="5637464" y="2881148"/>
            <a:ext cx="1141845" cy="301727"/>
          </a:xfrm>
          <a:prstGeom prst="rect">
            <a:avLst/>
          </a:prstGeom>
          <a:noFill/>
        </p:spPr>
        <p:txBody>
          <a:bodyPr wrap="none" lIns="0" tIns="0" rIns="0" bIns="0" rtlCol="0">
            <a:spAutoFit/>
          </a:bodyPr>
          <a:lstStyle/>
          <a:p>
            <a:pPr algn="ctr" defTabSz="1218935">
              <a:defRPr/>
            </a:pPr>
            <a:r>
              <a:rPr lang="en-US" sz="1961">
                <a:ln w="3175">
                  <a:noFill/>
                </a:ln>
                <a:gradFill>
                  <a:gsLst>
                    <a:gs pos="0">
                      <a:srgbClr val="FFFFFF"/>
                    </a:gs>
                    <a:gs pos="100000">
                      <a:srgbClr val="FFFFFF"/>
                    </a:gs>
                  </a:gsLst>
                  <a:lin ang="0" scaled="0"/>
                </a:gradFill>
                <a:latin typeface="Segoe UI Semibold"/>
                <a:ea typeface="ＭＳ Ｐゴシック" charset="0"/>
                <a:cs typeface="Segoe UI" panose="020B0502040204020203" pitchFamily="34" charset="0"/>
              </a:rPr>
              <a:t>Azure AD </a:t>
            </a:r>
          </a:p>
        </p:txBody>
      </p:sp>
      <p:pic>
        <p:nvPicPr>
          <p:cNvPr id="80" name="Graphic 79">
            <a:extLst>
              <a:ext uri="{FF2B5EF4-FFF2-40B4-BE49-F238E27FC236}">
                <a16:creationId xmlns:a16="http://schemas.microsoft.com/office/drawing/2014/main" id="{CF80B590-4640-45F5-88B7-8CB4429698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98040" y="2797284"/>
            <a:ext cx="482676" cy="482678"/>
          </a:xfrm>
          <a:prstGeom prst="rect">
            <a:avLst/>
          </a:prstGeom>
        </p:spPr>
      </p:pic>
      <p:sp>
        <p:nvSpPr>
          <p:cNvPr id="13" name="TextBox 12">
            <a:extLst>
              <a:ext uri="{FF2B5EF4-FFF2-40B4-BE49-F238E27FC236}">
                <a16:creationId xmlns:a16="http://schemas.microsoft.com/office/drawing/2014/main" id="{1B965B4C-2940-4551-9E76-F2667CE9C9EC}"/>
              </a:ext>
            </a:extLst>
          </p:cNvPr>
          <p:cNvSpPr txBox="1"/>
          <p:nvPr/>
        </p:nvSpPr>
        <p:spPr>
          <a:xfrm>
            <a:off x="1547244" y="2964427"/>
            <a:ext cx="1250800" cy="535803"/>
          </a:xfrm>
          <a:prstGeom prst="rect">
            <a:avLst/>
          </a:prstGeom>
          <a:noFill/>
        </p:spPr>
        <p:txBody>
          <a:bodyPr wrap="square" lIns="0" tIns="0" rIns="0" bIns="0" rtlCol="0" anchor="t">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defTabSz="895406">
              <a:lnSpc>
                <a:spcPct val="90000"/>
              </a:lnSpc>
              <a:defRPr/>
            </a:pPr>
            <a:r>
              <a:rPr lang="en-US" sz="1372">
                <a:gradFill>
                  <a:gsLst>
                    <a:gs pos="0">
                      <a:srgbClr val="282828"/>
                    </a:gs>
                    <a:gs pos="100000">
                      <a:srgbClr val="282828"/>
                    </a:gs>
                  </a:gsLst>
                  <a:lin ang="0" scaled="0"/>
                </a:gradFill>
                <a:latin typeface="Segoe UI Semibold"/>
                <a:cs typeface="Segoe UI"/>
              </a:rPr>
              <a:t>Other organizations</a:t>
            </a:r>
          </a:p>
        </p:txBody>
      </p:sp>
    </p:spTree>
    <p:extLst>
      <p:ext uri="{BB962C8B-B14F-4D97-AF65-F5344CB8AC3E}">
        <p14:creationId xmlns:p14="http://schemas.microsoft.com/office/powerpoint/2010/main" val="212913530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42135-38E2-402C-823F-6CBE5AA60F5D}"/>
              </a:ext>
            </a:extLst>
          </p:cNvPr>
          <p:cNvSpPr>
            <a:spLocks noGrp="1"/>
          </p:cNvSpPr>
          <p:nvPr>
            <p:ph type="title"/>
          </p:nvPr>
        </p:nvSpPr>
        <p:spPr>
          <a:xfrm>
            <a:off x="588263" y="360000"/>
            <a:ext cx="11018520" cy="553998"/>
          </a:xfrm>
        </p:spPr>
        <p:txBody>
          <a:bodyPr/>
          <a:lstStyle/>
          <a:p>
            <a:r>
              <a:rPr lang="en-US"/>
              <a:t>Manage your hybrid identity from the cloud</a:t>
            </a:r>
          </a:p>
        </p:txBody>
      </p:sp>
      <p:grpSp>
        <p:nvGrpSpPr>
          <p:cNvPr id="42" name="Group 41">
            <a:extLst>
              <a:ext uri="{FF2B5EF4-FFF2-40B4-BE49-F238E27FC236}">
                <a16:creationId xmlns:a16="http://schemas.microsoft.com/office/drawing/2014/main" id="{41D0757D-666C-445E-9B1E-6A69129F7CFD}"/>
              </a:ext>
            </a:extLst>
          </p:cNvPr>
          <p:cNvGrpSpPr/>
          <p:nvPr/>
        </p:nvGrpSpPr>
        <p:grpSpPr>
          <a:xfrm>
            <a:off x="588263" y="1889257"/>
            <a:ext cx="5167503" cy="4240781"/>
            <a:chOff x="1070862" y="1875810"/>
            <a:chExt cx="5167503" cy="4240781"/>
          </a:xfrm>
        </p:grpSpPr>
        <p:sp>
          <p:nvSpPr>
            <p:cNvPr id="4" name="Oval 3" descr="Blue lines, arrows">
              <a:extLst>
                <a:ext uri="{FF2B5EF4-FFF2-40B4-BE49-F238E27FC236}">
                  <a16:creationId xmlns:a16="http://schemas.microsoft.com/office/drawing/2014/main" id="{7868BCBF-664D-4C17-8E8D-E83C80757C03}"/>
                </a:ext>
              </a:extLst>
            </p:cNvPr>
            <p:cNvSpPr/>
            <p:nvPr/>
          </p:nvSpPr>
          <p:spPr bwMode="auto">
            <a:xfrm>
              <a:off x="2265016" y="1875810"/>
              <a:ext cx="2930214" cy="2930214"/>
            </a:xfrm>
            <a:prstGeom prst="ellipse">
              <a:avLst/>
            </a:prstGeom>
            <a:noFill/>
            <a:ln w="9525" cap="flat" cmpd="sng" algn="ctr">
              <a:noFill/>
              <a:prstDash val="dash"/>
              <a:headEnd type="none" w="med" len="med"/>
              <a:tailEnd type="none" w="med" len="med"/>
            </a:ln>
            <a:effectLst/>
          </p:spPr>
          <p:txBody>
            <a:bodyPr vert="horz" wrap="square" lIns="0" tIns="62165" rIns="0" bIns="62165" numCol="1" rtlCol="0" anchor="ctr" anchorCtr="0" compatLnSpc="1">
              <a:prstTxWarp prst="textNoShape">
                <a:avLst/>
              </a:prstTxWarp>
            </a:bodyPr>
            <a:lstStyle/>
            <a:p>
              <a:pPr algn="ctr" defTabSz="1242787" fontAlgn="base">
                <a:spcBef>
                  <a:spcPct val="0"/>
                </a:spcBef>
                <a:spcAft>
                  <a:spcPct val="0"/>
                </a:spcAft>
                <a:defRPr/>
              </a:pPr>
              <a:endParaRPr lang="en-US" sz="2400" kern="0">
                <a:gradFill>
                  <a:gsLst>
                    <a:gs pos="40075">
                      <a:srgbClr val="FFFFFF"/>
                    </a:gs>
                    <a:gs pos="30000">
                      <a:srgbClr val="FFFFFF"/>
                    </a:gs>
                  </a:gsLst>
                  <a:lin ang="5400000" scaled="0"/>
                </a:gradFill>
                <a:latin typeface="Segoe UI"/>
              </a:endParaRPr>
            </a:p>
          </p:txBody>
        </p:sp>
        <p:sp>
          <p:nvSpPr>
            <p:cNvPr id="5" name="TextBox 4">
              <a:extLst>
                <a:ext uri="{FF2B5EF4-FFF2-40B4-BE49-F238E27FC236}">
                  <a16:creationId xmlns:a16="http://schemas.microsoft.com/office/drawing/2014/main" id="{AAF3757E-3F35-47CF-8478-0657C064208C}"/>
                </a:ext>
              </a:extLst>
            </p:cNvPr>
            <p:cNvSpPr txBox="1"/>
            <p:nvPr/>
          </p:nvSpPr>
          <p:spPr>
            <a:xfrm>
              <a:off x="4988485" y="2302769"/>
              <a:ext cx="851708" cy="246221"/>
            </a:xfrm>
            <a:prstGeom prst="rect">
              <a:avLst/>
            </a:prstGeom>
            <a:noFill/>
          </p:spPr>
          <p:txBody>
            <a:bodyPr wrap="none" lIns="0" tIns="0" rIns="0" bIns="0" rtlCol="0">
              <a:spAutoFit/>
            </a:bodyPr>
            <a:lstStyle/>
            <a:p>
              <a:pPr algn="ctr" defTabSz="1218701">
                <a:defRPr/>
              </a:pPr>
              <a:r>
                <a:rPr lang="en-US" sz="1600">
                  <a:ln w="3175">
                    <a:noFill/>
                  </a:ln>
                  <a:latin typeface="Segoe UI" panose="020B0502040204020203" pitchFamily="34" charset="0"/>
                  <a:ea typeface="ＭＳ Ｐゴシック" charset="0"/>
                  <a:cs typeface="Segoe UI" panose="020B0502040204020203" pitchFamily="34" charset="0"/>
                </a:rPr>
                <a:t>Azure AD</a:t>
              </a:r>
            </a:p>
          </p:txBody>
        </p:sp>
        <p:pic>
          <p:nvPicPr>
            <p:cNvPr id="6" name="Graphic 5" descr="Azure AD logo">
              <a:extLst>
                <a:ext uri="{FF2B5EF4-FFF2-40B4-BE49-F238E27FC236}">
                  <a16:creationId xmlns:a16="http://schemas.microsoft.com/office/drawing/2014/main" id="{824F3523-7FDE-4D08-9F1D-1BB73D010D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3594" y="2563154"/>
              <a:ext cx="1624771" cy="1624771"/>
            </a:xfrm>
            <a:prstGeom prst="rect">
              <a:avLst/>
            </a:prstGeom>
          </p:spPr>
        </p:pic>
        <p:grpSp>
          <p:nvGrpSpPr>
            <p:cNvPr id="7" name="Group 6" descr="Disconnected Active Directory forests">
              <a:extLst>
                <a:ext uri="{FF2B5EF4-FFF2-40B4-BE49-F238E27FC236}">
                  <a16:creationId xmlns:a16="http://schemas.microsoft.com/office/drawing/2014/main" id="{451564F3-427B-4EB5-9485-B802F4DE257B}"/>
                </a:ext>
              </a:extLst>
            </p:cNvPr>
            <p:cNvGrpSpPr/>
            <p:nvPr/>
          </p:nvGrpSpPr>
          <p:grpSpPr>
            <a:xfrm>
              <a:off x="1070862" y="2733501"/>
              <a:ext cx="3406275" cy="2580638"/>
              <a:chOff x="1074046" y="2622925"/>
              <a:chExt cx="3475071" cy="2632759"/>
            </a:xfrm>
          </p:grpSpPr>
          <p:cxnSp>
            <p:nvCxnSpPr>
              <p:cNvPr id="8" name="Straight Arrow Connector 7">
                <a:extLst>
                  <a:ext uri="{FF2B5EF4-FFF2-40B4-BE49-F238E27FC236}">
                    <a16:creationId xmlns:a16="http://schemas.microsoft.com/office/drawing/2014/main" id="{22682DBF-E5FE-4E75-9426-76A41BDB7574}"/>
                  </a:ext>
                </a:extLst>
              </p:cNvPr>
              <p:cNvCxnSpPr>
                <a:cxnSpLocks/>
              </p:cNvCxnSpPr>
              <p:nvPr/>
            </p:nvCxnSpPr>
            <p:spPr>
              <a:xfrm>
                <a:off x="1910980" y="2738854"/>
                <a:ext cx="2519896" cy="0"/>
              </a:xfrm>
              <a:prstGeom prst="straightConnector1">
                <a:avLst/>
              </a:prstGeom>
              <a:ln w="19050">
                <a:solidFill>
                  <a:schemeClr val="tx2"/>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63488B7-7C13-4446-AFCB-12AC60E34AFE}"/>
                  </a:ext>
                </a:extLst>
              </p:cNvPr>
              <p:cNvCxnSpPr>
                <a:cxnSpLocks/>
              </p:cNvCxnSpPr>
              <p:nvPr/>
            </p:nvCxnSpPr>
            <p:spPr>
              <a:xfrm>
                <a:off x="1848635" y="3627210"/>
                <a:ext cx="2495585" cy="0"/>
              </a:xfrm>
              <a:prstGeom prst="straightConnector1">
                <a:avLst/>
              </a:prstGeom>
              <a:ln w="19050">
                <a:solidFill>
                  <a:schemeClr val="tx2"/>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3E86482-EDEA-430D-B884-04AD31C05414}"/>
                  </a:ext>
                </a:extLst>
              </p:cNvPr>
              <p:cNvCxnSpPr>
                <a:cxnSpLocks/>
              </p:cNvCxnSpPr>
              <p:nvPr/>
            </p:nvCxnSpPr>
            <p:spPr>
              <a:xfrm>
                <a:off x="2309878" y="3075879"/>
                <a:ext cx="1829997" cy="0"/>
              </a:xfrm>
              <a:prstGeom prst="straightConnector1">
                <a:avLst/>
              </a:prstGeom>
              <a:ln w="19050">
                <a:solidFill>
                  <a:schemeClr val="tx2"/>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900387-CAB7-48F8-8A1A-A0473A07B477}"/>
                  </a:ext>
                </a:extLst>
              </p:cNvPr>
              <p:cNvCxnSpPr>
                <a:cxnSpLocks/>
              </p:cNvCxnSpPr>
              <p:nvPr/>
            </p:nvCxnSpPr>
            <p:spPr>
              <a:xfrm>
                <a:off x="2948271" y="3978802"/>
                <a:ext cx="1600846" cy="0"/>
              </a:xfrm>
              <a:prstGeom prst="straightConnector1">
                <a:avLst/>
              </a:prstGeom>
              <a:ln w="19050">
                <a:solidFill>
                  <a:schemeClr val="tx2"/>
                </a:solidFill>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2F6FF348-F852-4337-A76E-A6E7B927FE65}"/>
                  </a:ext>
                </a:extLst>
              </p:cNvPr>
              <p:cNvGrpSpPr/>
              <p:nvPr/>
            </p:nvGrpSpPr>
            <p:grpSpPr>
              <a:xfrm>
                <a:off x="1074046" y="2622925"/>
                <a:ext cx="2242061" cy="2632759"/>
                <a:chOff x="1074046" y="2622925"/>
                <a:chExt cx="2242061" cy="2632759"/>
              </a:xfrm>
            </p:grpSpPr>
            <p:pic>
              <p:nvPicPr>
                <p:cNvPr id="13" name="Picture 12">
                  <a:extLst>
                    <a:ext uri="{FF2B5EF4-FFF2-40B4-BE49-F238E27FC236}">
                      <a16:creationId xmlns:a16="http://schemas.microsoft.com/office/drawing/2014/main" id="{451A1908-9011-405F-8030-E80187D4052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250096" y="3924815"/>
                  <a:ext cx="833718" cy="551899"/>
                </a:xfrm>
                <a:prstGeom prst="rect">
                  <a:avLst/>
                </a:prstGeom>
              </p:spPr>
            </p:pic>
            <p:pic>
              <p:nvPicPr>
                <p:cNvPr id="14" name="Picture 13">
                  <a:extLst>
                    <a:ext uri="{FF2B5EF4-FFF2-40B4-BE49-F238E27FC236}">
                      <a16:creationId xmlns:a16="http://schemas.microsoft.com/office/drawing/2014/main" id="{F73D2E7F-A63B-423B-A627-A7F107D1942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27024" y="3058198"/>
                  <a:ext cx="463657" cy="306928"/>
                </a:xfrm>
                <a:prstGeom prst="rect">
                  <a:avLst/>
                </a:prstGeom>
              </p:spPr>
            </p:pic>
            <p:pic>
              <p:nvPicPr>
                <p:cNvPr id="15" name="Picture 14">
                  <a:extLst>
                    <a:ext uri="{FF2B5EF4-FFF2-40B4-BE49-F238E27FC236}">
                      <a16:creationId xmlns:a16="http://schemas.microsoft.com/office/drawing/2014/main" id="{E4D485C4-DF84-4E19-9A3A-05A1F8A93C2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92753" y="3588779"/>
                  <a:ext cx="653103" cy="432337"/>
                </a:xfrm>
                <a:prstGeom prst="rect">
                  <a:avLst/>
                </a:prstGeom>
              </p:spPr>
            </p:pic>
            <p:pic>
              <p:nvPicPr>
                <p:cNvPr id="16" name="Picture 15">
                  <a:extLst>
                    <a:ext uri="{FF2B5EF4-FFF2-40B4-BE49-F238E27FC236}">
                      <a16:creationId xmlns:a16="http://schemas.microsoft.com/office/drawing/2014/main" id="{894EAEB1-8CE5-4A27-B769-A64835332C5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528498" y="2748499"/>
                  <a:ext cx="321108" cy="212563"/>
                </a:xfrm>
                <a:prstGeom prst="rect">
                  <a:avLst/>
                </a:prstGeom>
              </p:spPr>
            </p:pic>
            <p:sp>
              <p:nvSpPr>
                <p:cNvPr id="17" name="Text">
                  <a:extLst>
                    <a:ext uri="{FF2B5EF4-FFF2-40B4-BE49-F238E27FC236}">
                      <a16:creationId xmlns:a16="http://schemas.microsoft.com/office/drawing/2014/main" id="{FFA0132E-9D2F-4650-B776-75F4ECFF2027}"/>
                    </a:ext>
                  </a:extLst>
                </p:cNvPr>
                <p:cNvSpPr/>
                <p:nvPr/>
              </p:nvSpPr>
              <p:spPr bwMode="auto">
                <a:xfrm>
                  <a:off x="1074046" y="4803535"/>
                  <a:ext cx="2242061" cy="452149"/>
                </a:xfrm>
                <a:prstGeom prst="rect">
                  <a:avLst/>
                </a:prstGeom>
                <a:noFill/>
                <a:ln w="10795" cap="flat" cmpd="sng" algn="ctr">
                  <a:noFill/>
                  <a:prstDash val="solid"/>
                  <a:headEnd type="none" w="med" len="med"/>
                  <a:tailEnd type="none" w="med" len="med"/>
                </a:ln>
                <a:effectLst/>
              </p:spPr>
              <p:txBody>
                <a:bodyPr wrap="square" lIns="0" tIns="0" rIns="0" bIns="0">
                  <a:spAutoFit/>
                </a:bodyPr>
                <a:lstStyle/>
                <a:p>
                  <a:pPr defTabSz="671604" fontAlgn="base">
                    <a:lnSpc>
                      <a:spcPct val="90000"/>
                    </a:lnSpc>
                    <a:spcBef>
                      <a:spcPct val="0"/>
                    </a:spcBef>
                    <a:spcAft>
                      <a:spcPct val="0"/>
                    </a:spcAft>
                  </a:pPr>
                  <a:r>
                    <a:rPr lang="en-US" sz="1600" spc="-70">
                      <a:ln w="3175">
                        <a:noFill/>
                      </a:ln>
                      <a:ea typeface="ＭＳ Ｐゴシック" charset="0"/>
                      <a:cs typeface="Segoe UI Semibold" panose="020B0702040204020203" pitchFamily="34" charset="0"/>
                    </a:rPr>
                    <a:t>Disconnected Active Directory forests</a:t>
                  </a:r>
                </a:p>
              </p:txBody>
            </p:sp>
            <p:sp>
              <p:nvSpPr>
                <p:cNvPr id="18" name="Oval 17">
                  <a:extLst>
                    <a:ext uri="{FF2B5EF4-FFF2-40B4-BE49-F238E27FC236}">
                      <a16:creationId xmlns:a16="http://schemas.microsoft.com/office/drawing/2014/main" id="{FF22865D-0154-4D73-839B-B5A7EF0EFDC8}"/>
                    </a:ext>
                  </a:extLst>
                </p:cNvPr>
                <p:cNvSpPr/>
                <p:nvPr/>
              </p:nvSpPr>
              <p:spPr bwMode="auto">
                <a:xfrm>
                  <a:off x="1689052" y="2647039"/>
                  <a:ext cx="197298" cy="1972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D1B4557E-2A2E-4BEB-9AAD-546F5676EE6D}"/>
                    </a:ext>
                  </a:extLst>
                </p:cNvPr>
                <p:cNvSpPr/>
                <p:nvPr/>
              </p:nvSpPr>
              <p:spPr bwMode="auto">
                <a:xfrm>
                  <a:off x="2157962" y="2961943"/>
                  <a:ext cx="197298" cy="1972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6494F16A-65E2-4B31-9B64-43E52DF83195}"/>
                    </a:ext>
                  </a:extLst>
                </p:cNvPr>
                <p:cNvSpPr/>
                <p:nvPr/>
              </p:nvSpPr>
              <p:spPr bwMode="auto">
                <a:xfrm>
                  <a:off x="1628055" y="3526301"/>
                  <a:ext cx="197298" cy="1972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15422845-1836-4F67-AB10-C82BE5E925AF}"/>
                    </a:ext>
                  </a:extLst>
                </p:cNvPr>
                <p:cNvSpPr/>
                <p:nvPr/>
              </p:nvSpPr>
              <p:spPr bwMode="auto">
                <a:xfrm>
                  <a:off x="2666955" y="3847289"/>
                  <a:ext cx="252092" cy="2520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2" name="Graphic 21">
                  <a:extLst>
                    <a:ext uri="{FF2B5EF4-FFF2-40B4-BE49-F238E27FC236}">
                      <a16:creationId xmlns:a16="http://schemas.microsoft.com/office/drawing/2014/main" id="{7EF9B71D-44DA-4E26-BDAF-3D26E7494F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679123" y="2622925"/>
                  <a:ext cx="231857" cy="231857"/>
                </a:xfrm>
                <a:prstGeom prst="rect">
                  <a:avLst/>
                </a:prstGeom>
              </p:spPr>
            </p:pic>
            <p:pic>
              <p:nvPicPr>
                <p:cNvPr id="23" name="Graphic 22">
                  <a:extLst>
                    <a:ext uri="{FF2B5EF4-FFF2-40B4-BE49-F238E27FC236}">
                      <a16:creationId xmlns:a16="http://schemas.microsoft.com/office/drawing/2014/main" id="{4DB075B3-7C72-4B23-AF07-BAB1D758C6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616778" y="3496181"/>
                  <a:ext cx="231857" cy="231857"/>
                </a:xfrm>
                <a:prstGeom prst="rect">
                  <a:avLst/>
                </a:prstGeom>
              </p:spPr>
            </p:pic>
            <p:pic>
              <p:nvPicPr>
                <p:cNvPr id="24" name="Graphic 23">
                  <a:extLst>
                    <a:ext uri="{FF2B5EF4-FFF2-40B4-BE49-F238E27FC236}">
                      <a16:creationId xmlns:a16="http://schemas.microsoft.com/office/drawing/2014/main" id="{9CEA8D64-B578-4B42-9C81-D0BAE1CCFC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2658069" y="3818599"/>
                  <a:ext cx="290202" cy="290202"/>
                </a:xfrm>
                <a:prstGeom prst="rect">
                  <a:avLst/>
                </a:prstGeom>
              </p:spPr>
            </p:pic>
            <p:pic>
              <p:nvPicPr>
                <p:cNvPr id="25" name="Graphic 24">
                  <a:extLst>
                    <a:ext uri="{FF2B5EF4-FFF2-40B4-BE49-F238E27FC236}">
                      <a16:creationId xmlns:a16="http://schemas.microsoft.com/office/drawing/2014/main" id="{ADA2A8C0-420F-4383-A545-D9A948F0569F}"/>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flipH="1">
                  <a:off x="2158851" y="2961062"/>
                  <a:ext cx="199429" cy="199429"/>
                </a:xfrm>
                <a:prstGeom prst="rect">
                  <a:avLst/>
                </a:prstGeom>
              </p:spPr>
            </p:pic>
          </p:grpSp>
        </p:grpSp>
        <p:sp>
          <p:nvSpPr>
            <p:cNvPr id="30" name="Text">
              <a:extLst>
                <a:ext uri="{FF2B5EF4-FFF2-40B4-BE49-F238E27FC236}">
                  <a16:creationId xmlns:a16="http://schemas.microsoft.com/office/drawing/2014/main" id="{7583F04E-9E8B-44F6-A666-D5C8CB347E64}"/>
                </a:ext>
              </a:extLst>
            </p:cNvPr>
            <p:cNvSpPr/>
            <p:nvPr/>
          </p:nvSpPr>
          <p:spPr bwMode="auto">
            <a:xfrm>
              <a:off x="4424506" y="5894992"/>
              <a:ext cx="1433561" cy="221599"/>
            </a:xfrm>
            <a:prstGeom prst="rect">
              <a:avLst/>
            </a:prstGeom>
            <a:noFill/>
            <a:ln w="10795" cap="flat" cmpd="sng" algn="ctr">
              <a:noFill/>
              <a:prstDash val="solid"/>
              <a:headEnd type="none" w="med" len="med"/>
              <a:tailEnd type="none" w="med" len="med"/>
            </a:ln>
            <a:effectLst/>
          </p:spPr>
          <p:txBody>
            <a:bodyPr wrap="square" lIns="0" tIns="0" rIns="0" bIns="0">
              <a:spAutoFit/>
            </a:bodyPr>
            <a:lstStyle/>
            <a:p>
              <a:pPr algn="ctr" defTabSz="671604" fontAlgn="base">
                <a:lnSpc>
                  <a:spcPct val="90000"/>
                </a:lnSpc>
                <a:spcBef>
                  <a:spcPct val="0"/>
                </a:spcBef>
                <a:spcAft>
                  <a:spcPct val="0"/>
                </a:spcAft>
                <a:defRPr/>
              </a:pPr>
              <a:r>
                <a:rPr lang="en-US" sz="1600" kern="0" spc="-36"/>
                <a:t>Active Directory</a:t>
              </a:r>
            </a:p>
          </p:txBody>
        </p:sp>
        <p:cxnSp>
          <p:nvCxnSpPr>
            <p:cNvPr id="31" name="Straight Arrow Connector 30" descr="Blue line">
              <a:extLst>
                <a:ext uri="{FF2B5EF4-FFF2-40B4-BE49-F238E27FC236}">
                  <a16:creationId xmlns:a16="http://schemas.microsoft.com/office/drawing/2014/main" id="{9CDBF01B-AE00-4AC3-9B13-884A571B7C09}"/>
                </a:ext>
              </a:extLst>
            </p:cNvPr>
            <p:cNvCxnSpPr>
              <a:cxnSpLocks/>
            </p:cNvCxnSpPr>
            <p:nvPr/>
          </p:nvCxnSpPr>
          <p:spPr>
            <a:xfrm flipV="1">
              <a:off x="5415214" y="4309170"/>
              <a:ext cx="0" cy="782830"/>
            </a:xfrm>
            <a:prstGeom prst="straightConnector1">
              <a:avLst/>
            </a:prstGeom>
            <a:ln w="1905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2" name="Group 31" descr="cycle arrows">
              <a:extLst>
                <a:ext uri="{FF2B5EF4-FFF2-40B4-BE49-F238E27FC236}">
                  <a16:creationId xmlns:a16="http://schemas.microsoft.com/office/drawing/2014/main" id="{6E5521C2-795A-4E67-ACC4-27441AEC2DA9}"/>
                </a:ext>
              </a:extLst>
            </p:cNvPr>
            <p:cNvGrpSpPr/>
            <p:nvPr/>
          </p:nvGrpSpPr>
          <p:grpSpPr>
            <a:xfrm rot="2187612">
              <a:off x="5269615" y="4515578"/>
              <a:ext cx="291200" cy="300316"/>
              <a:chOff x="7596294" y="4477333"/>
              <a:chExt cx="374776" cy="386508"/>
            </a:xfrm>
          </p:grpSpPr>
          <p:sp useBgFill="1">
            <p:nvSpPr>
              <p:cNvPr id="33" name="Oval 32">
                <a:extLst>
                  <a:ext uri="{FF2B5EF4-FFF2-40B4-BE49-F238E27FC236}">
                    <a16:creationId xmlns:a16="http://schemas.microsoft.com/office/drawing/2014/main" id="{FFFC3E5B-A96B-4A04-8800-9FA51FC1652A}"/>
                  </a:ext>
                </a:extLst>
              </p:cNvPr>
              <p:cNvSpPr/>
              <p:nvPr/>
            </p:nvSpPr>
            <p:spPr bwMode="auto">
              <a:xfrm>
                <a:off x="7596294" y="4484497"/>
                <a:ext cx="374776" cy="374776"/>
              </a:xfrm>
              <a:prstGeom prst="ellipse">
                <a:avLst/>
              </a:prstGeom>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Freeform 149">
                <a:extLst>
                  <a:ext uri="{FF2B5EF4-FFF2-40B4-BE49-F238E27FC236}">
                    <a16:creationId xmlns:a16="http://schemas.microsoft.com/office/drawing/2014/main" id="{AB5A6A2D-5B74-4A13-A4EC-6DDD3E2A8E27}"/>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tx2"/>
              </a:solidFill>
              <a:ln>
                <a:noFill/>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353535"/>
                  </a:solidFill>
                  <a:latin typeface="Segoe UI"/>
                </a:endParaRPr>
              </a:p>
            </p:txBody>
          </p:sp>
        </p:grpSp>
        <p:grpSp>
          <p:nvGrpSpPr>
            <p:cNvPr id="35" name="Group 34">
              <a:extLst>
                <a:ext uri="{FF2B5EF4-FFF2-40B4-BE49-F238E27FC236}">
                  <a16:creationId xmlns:a16="http://schemas.microsoft.com/office/drawing/2014/main" id="{587380D7-1010-4591-8EBC-4C310060E6D4}"/>
                </a:ext>
                <a:ext uri="{C183D7F6-B498-43B3-948B-1728B52AA6E4}">
                  <adec:decorative xmlns:adec="http://schemas.microsoft.com/office/drawing/2017/decorative" val="1"/>
                </a:ext>
              </a:extLst>
            </p:cNvPr>
            <p:cNvGrpSpPr/>
            <p:nvPr/>
          </p:nvGrpSpPr>
          <p:grpSpPr>
            <a:xfrm>
              <a:off x="4612612" y="4964252"/>
              <a:ext cx="1144387" cy="774352"/>
              <a:chOff x="5089875" y="4886214"/>
              <a:chExt cx="1729841" cy="1170500"/>
            </a:xfrm>
          </p:grpSpPr>
          <p:grpSp>
            <p:nvGrpSpPr>
              <p:cNvPr id="36" name="!!Employee" descr="Buildings">
                <a:extLst>
                  <a:ext uri="{FF2B5EF4-FFF2-40B4-BE49-F238E27FC236}">
                    <a16:creationId xmlns:a16="http://schemas.microsoft.com/office/drawing/2014/main" id="{DFD8D466-015F-418C-B34F-650C1E8BFE2D}"/>
                  </a:ext>
                </a:extLst>
              </p:cNvPr>
              <p:cNvGrpSpPr/>
              <p:nvPr/>
            </p:nvGrpSpPr>
            <p:grpSpPr>
              <a:xfrm>
                <a:off x="5089875" y="4886214"/>
                <a:ext cx="1011616" cy="1079223"/>
                <a:chOff x="3309100" y="1872647"/>
                <a:chExt cx="641350" cy="684213"/>
              </a:xfrm>
              <a:effectLst>
                <a:outerShdw blurRad="50800" dist="38100" dir="2700000" algn="tl" rotWithShape="0">
                  <a:prstClr val="black">
                    <a:alpha val="0"/>
                  </a:prstClr>
                </a:outerShdw>
              </a:effectLst>
            </p:grpSpPr>
            <p:sp>
              <p:nvSpPr>
                <p:cNvPr id="38" name="Freeform 15">
                  <a:extLst>
                    <a:ext uri="{FF2B5EF4-FFF2-40B4-BE49-F238E27FC236}">
                      <a16:creationId xmlns:a16="http://schemas.microsoft.com/office/drawing/2014/main" id="{76A35BDB-5238-40B0-ADAD-40C32570ED12}"/>
                    </a:ext>
                  </a:extLst>
                </p:cNvPr>
                <p:cNvSpPr>
                  <a:spLocks noEditPoints="1"/>
                </p:cNvSpPr>
                <p:nvPr/>
              </p:nvSpPr>
              <p:spPr bwMode="auto">
                <a:xfrm>
                  <a:off x="3309100" y="1996472"/>
                  <a:ext cx="320675" cy="560388"/>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0C0"/>
                </a:solidFill>
                <a:ln w="0">
                  <a:noFill/>
                  <a:prstDash val="solid"/>
                  <a:round/>
                  <a:headEnd/>
                  <a:tailEnd/>
                </a:ln>
              </p:spPr>
              <p:txBody>
                <a:bodyPr vert="horz" wrap="square" lIns="91401" tIns="45700" rIns="91401" bIns="45700" numCol="1" anchor="t" anchorCtr="0" compatLnSpc="1">
                  <a:prstTxWarp prst="textNoShape">
                    <a:avLst/>
                  </a:prstTxWarp>
                </a:bodyPr>
                <a:lstStyle/>
                <a:p>
                  <a:pPr defTabSz="913874"/>
                  <a:endParaRPr lang="en-US" sz="1728">
                    <a:solidFill>
                      <a:srgbClr val="000000"/>
                    </a:solidFill>
                    <a:latin typeface="Arial" panose="020B0604020202020204"/>
                  </a:endParaRPr>
                </a:p>
              </p:txBody>
            </p:sp>
            <p:sp>
              <p:nvSpPr>
                <p:cNvPr id="39" name="Freeform 16">
                  <a:extLst>
                    <a:ext uri="{FF2B5EF4-FFF2-40B4-BE49-F238E27FC236}">
                      <a16:creationId xmlns:a16="http://schemas.microsoft.com/office/drawing/2014/main" id="{909C6FAF-8DDF-4A39-8A23-A624C514AD59}"/>
                    </a:ext>
                  </a:extLst>
                </p:cNvPr>
                <p:cNvSpPr>
                  <a:spLocks noEditPoints="1"/>
                </p:cNvSpPr>
                <p:nvPr/>
              </p:nvSpPr>
              <p:spPr bwMode="auto">
                <a:xfrm>
                  <a:off x="3521825" y="2102835"/>
                  <a:ext cx="266700" cy="454025"/>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91401" tIns="45700" rIns="91401" bIns="45700" numCol="1" anchor="t" anchorCtr="0" compatLnSpc="1">
                  <a:prstTxWarp prst="textNoShape">
                    <a:avLst/>
                  </a:prstTxWarp>
                </a:bodyPr>
                <a:lstStyle/>
                <a:p>
                  <a:pPr defTabSz="913874"/>
                  <a:endParaRPr lang="en-US" sz="1728">
                    <a:solidFill>
                      <a:srgbClr val="000000"/>
                    </a:solidFill>
                    <a:latin typeface="Arial" panose="020B0604020202020204"/>
                  </a:endParaRPr>
                </a:p>
              </p:txBody>
            </p:sp>
            <p:sp>
              <p:nvSpPr>
                <p:cNvPr id="40" name="Freeform 17">
                  <a:extLst>
                    <a:ext uri="{FF2B5EF4-FFF2-40B4-BE49-F238E27FC236}">
                      <a16:creationId xmlns:a16="http://schemas.microsoft.com/office/drawing/2014/main" id="{38C2571D-1DFC-4D7C-A3C9-31D1D349B425}"/>
                    </a:ext>
                  </a:extLst>
                </p:cNvPr>
                <p:cNvSpPr>
                  <a:spLocks/>
                </p:cNvSpPr>
                <p:nvPr/>
              </p:nvSpPr>
              <p:spPr bwMode="auto">
                <a:xfrm>
                  <a:off x="3629775" y="2423510"/>
                  <a:ext cx="52387" cy="1333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91401" tIns="45700" rIns="91401" bIns="45700" numCol="1" anchor="t" anchorCtr="0" compatLnSpc="1">
                  <a:prstTxWarp prst="textNoShape">
                    <a:avLst/>
                  </a:prstTxWarp>
                </a:bodyPr>
                <a:lstStyle/>
                <a:p>
                  <a:pPr defTabSz="913874"/>
                  <a:endParaRPr lang="en-US" sz="1728">
                    <a:solidFill>
                      <a:srgbClr val="000000"/>
                    </a:solidFill>
                    <a:latin typeface="Arial" panose="020B0604020202020204"/>
                  </a:endParaRPr>
                </a:p>
              </p:txBody>
            </p:sp>
            <p:sp>
              <p:nvSpPr>
                <p:cNvPr id="41" name="Freeform 18">
                  <a:extLst>
                    <a:ext uri="{FF2B5EF4-FFF2-40B4-BE49-F238E27FC236}">
                      <a16:creationId xmlns:a16="http://schemas.microsoft.com/office/drawing/2014/main" id="{D8A07DB1-2357-47F3-ADC8-590214F1CEA2}"/>
                    </a:ext>
                  </a:extLst>
                </p:cNvPr>
                <p:cNvSpPr>
                  <a:spLocks/>
                </p:cNvSpPr>
                <p:nvPr/>
              </p:nvSpPr>
              <p:spPr bwMode="auto">
                <a:xfrm>
                  <a:off x="3788525" y="1872647"/>
                  <a:ext cx="161925" cy="684213"/>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D1D1D1"/>
                </a:solidFill>
                <a:ln w="0">
                  <a:noFill/>
                  <a:prstDash val="solid"/>
                  <a:round/>
                  <a:headEnd/>
                  <a:tailEnd/>
                </a:ln>
              </p:spPr>
              <p:txBody>
                <a:bodyPr vert="horz" wrap="square" lIns="91401" tIns="45700" rIns="91401" bIns="45700" numCol="1" anchor="t" anchorCtr="0" compatLnSpc="1">
                  <a:prstTxWarp prst="textNoShape">
                    <a:avLst/>
                  </a:prstTxWarp>
                </a:bodyPr>
                <a:lstStyle/>
                <a:p>
                  <a:pPr defTabSz="913874"/>
                  <a:endParaRPr lang="en-US" sz="1728">
                    <a:solidFill>
                      <a:srgbClr val="000000"/>
                    </a:solidFill>
                    <a:latin typeface="Arial" panose="020B0604020202020204"/>
                  </a:endParaRPr>
                </a:p>
              </p:txBody>
            </p:sp>
          </p:grpSp>
          <p:pic>
            <p:nvPicPr>
              <p:cNvPr id="37" name="Picture 36" descr="On-premises identities icon">
                <a:extLst>
                  <a:ext uri="{FF2B5EF4-FFF2-40B4-BE49-F238E27FC236}">
                    <a16:creationId xmlns:a16="http://schemas.microsoft.com/office/drawing/2014/main" id="{BEB1697E-21F4-4B71-A885-B136ACA819E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4791" y="5345142"/>
                <a:ext cx="1074925" cy="711572"/>
              </a:xfrm>
              <a:prstGeom prst="rect">
                <a:avLst/>
              </a:prstGeom>
            </p:spPr>
          </p:pic>
        </p:grpSp>
      </p:grpSp>
      <p:grpSp>
        <p:nvGrpSpPr>
          <p:cNvPr id="45" name="Group 44">
            <a:extLst>
              <a:ext uri="{FF2B5EF4-FFF2-40B4-BE49-F238E27FC236}">
                <a16:creationId xmlns:a16="http://schemas.microsoft.com/office/drawing/2014/main" id="{3EE28A0F-0D3B-4E79-A22E-A5C82D4CD3A3}"/>
              </a:ext>
            </a:extLst>
          </p:cNvPr>
          <p:cNvGrpSpPr/>
          <p:nvPr/>
        </p:nvGrpSpPr>
        <p:grpSpPr>
          <a:xfrm>
            <a:off x="6132944" y="1558891"/>
            <a:ext cx="5510672" cy="4928346"/>
            <a:chOff x="6093065" y="1277473"/>
            <a:chExt cx="5510672" cy="4928346"/>
          </a:xfrm>
        </p:grpSpPr>
        <p:sp>
          <p:nvSpPr>
            <p:cNvPr id="3" name="Rectangle 2" descr="White rectangle">
              <a:extLst>
                <a:ext uri="{FF2B5EF4-FFF2-40B4-BE49-F238E27FC236}">
                  <a16:creationId xmlns:a16="http://schemas.microsoft.com/office/drawing/2014/main" id="{E7551936-D6D0-4272-9270-17EBF58DCACA}"/>
                </a:ext>
              </a:extLst>
            </p:cNvPr>
            <p:cNvSpPr/>
            <p:nvPr/>
          </p:nvSpPr>
          <p:spPr bwMode="auto">
            <a:xfrm>
              <a:off x="6093065" y="1277473"/>
              <a:ext cx="5510672" cy="4928346"/>
            </a:xfrm>
            <a:prstGeom prst="rect">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endParaRPr lang="en-US" sz="2353" err="1">
                <a:gradFill>
                  <a:gsLst>
                    <a:gs pos="0">
                      <a:schemeClr val="accent1"/>
                    </a:gs>
                    <a:gs pos="100000">
                      <a:schemeClr val="accent1"/>
                    </a:gs>
                  </a:gsLst>
                  <a:lin ang="5400000" scaled="0"/>
                </a:gradFill>
                <a:latin typeface="+mj-lt"/>
                <a:cs typeface="Segoe UI" pitchFamily="34" charset="0"/>
              </a:endParaRPr>
            </a:p>
          </p:txBody>
        </p:sp>
        <p:pic>
          <p:nvPicPr>
            <p:cNvPr id="26" name="Picture 25" descr="Blue arrow">
              <a:extLst>
                <a:ext uri="{FF2B5EF4-FFF2-40B4-BE49-F238E27FC236}">
                  <a16:creationId xmlns:a16="http://schemas.microsoft.com/office/drawing/2014/main" id="{7792C01F-F026-4310-8352-842C35DF31FA}"/>
                </a:ext>
              </a:extLst>
            </p:cNvPr>
            <p:cNvPicPr>
              <a:picLocks noChangeAspect="1"/>
            </p:cNvPicPr>
            <p:nvPr/>
          </p:nvPicPr>
          <p:blipFill>
            <a:blip r:embed="rId8">
              <a:duotone>
                <a:prstClr val="black"/>
                <a:schemeClr val="accent1">
                  <a:tint val="45000"/>
                  <a:satMod val="400000"/>
                </a:schemeClr>
              </a:duotone>
            </a:blip>
            <a:stretch>
              <a:fillRect/>
            </a:stretch>
          </p:blipFill>
          <p:spPr>
            <a:xfrm>
              <a:off x="6343116" y="1391050"/>
              <a:ext cx="398354" cy="398354"/>
            </a:xfrm>
            <a:prstGeom prst="rect">
              <a:avLst/>
            </a:prstGeom>
          </p:spPr>
        </p:pic>
        <p:pic>
          <p:nvPicPr>
            <p:cNvPr id="27" name="Picture 26" descr="Blue arrow">
              <a:extLst>
                <a:ext uri="{FF2B5EF4-FFF2-40B4-BE49-F238E27FC236}">
                  <a16:creationId xmlns:a16="http://schemas.microsoft.com/office/drawing/2014/main" id="{398E5A34-2A1D-4B5D-AA0C-2F6AA88C35FD}"/>
                </a:ext>
              </a:extLst>
            </p:cNvPr>
            <p:cNvPicPr>
              <a:picLocks noChangeAspect="1"/>
            </p:cNvPicPr>
            <p:nvPr/>
          </p:nvPicPr>
          <p:blipFill>
            <a:blip r:embed="rId8">
              <a:duotone>
                <a:prstClr val="black"/>
                <a:schemeClr val="accent1">
                  <a:tint val="45000"/>
                  <a:satMod val="400000"/>
                </a:schemeClr>
              </a:duotone>
            </a:blip>
            <a:stretch>
              <a:fillRect/>
            </a:stretch>
          </p:blipFill>
          <p:spPr>
            <a:xfrm>
              <a:off x="6343116" y="2914941"/>
              <a:ext cx="398354" cy="398354"/>
            </a:xfrm>
            <a:prstGeom prst="rect">
              <a:avLst/>
            </a:prstGeom>
          </p:spPr>
        </p:pic>
        <p:pic>
          <p:nvPicPr>
            <p:cNvPr id="28" name="Picture 27" descr="Blue arrow">
              <a:extLst>
                <a:ext uri="{FF2B5EF4-FFF2-40B4-BE49-F238E27FC236}">
                  <a16:creationId xmlns:a16="http://schemas.microsoft.com/office/drawing/2014/main" id="{C319074C-2A70-4325-ABF3-40C991DEF883}"/>
                </a:ext>
              </a:extLst>
            </p:cNvPr>
            <p:cNvPicPr>
              <a:picLocks noChangeAspect="1"/>
            </p:cNvPicPr>
            <p:nvPr/>
          </p:nvPicPr>
          <p:blipFill>
            <a:blip r:embed="rId8">
              <a:duotone>
                <a:prstClr val="black"/>
                <a:schemeClr val="accent1">
                  <a:tint val="45000"/>
                  <a:satMod val="400000"/>
                </a:schemeClr>
              </a:duotone>
            </a:blip>
            <a:stretch>
              <a:fillRect/>
            </a:stretch>
          </p:blipFill>
          <p:spPr>
            <a:xfrm>
              <a:off x="6343116" y="4166181"/>
              <a:ext cx="398354" cy="398354"/>
            </a:xfrm>
            <a:prstGeom prst="rect">
              <a:avLst/>
            </a:prstGeom>
          </p:spPr>
        </p:pic>
        <p:sp>
          <p:nvSpPr>
            <p:cNvPr id="29" name="Rectangle 28">
              <a:extLst>
                <a:ext uri="{FF2B5EF4-FFF2-40B4-BE49-F238E27FC236}">
                  <a16:creationId xmlns:a16="http://schemas.microsoft.com/office/drawing/2014/main" id="{29A08B8D-EAA3-4C02-8FFE-7E6D04002645}"/>
                </a:ext>
              </a:extLst>
            </p:cNvPr>
            <p:cNvSpPr/>
            <p:nvPr/>
          </p:nvSpPr>
          <p:spPr>
            <a:xfrm>
              <a:off x="6842272" y="1389722"/>
              <a:ext cx="4291871" cy="4708981"/>
            </a:xfrm>
            <a:prstGeom prst="rect">
              <a:avLst/>
            </a:prstGeom>
          </p:spPr>
          <p:txBody>
            <a:bodyPr wrap="square" lIns="0">
              <a:spAutoFit/>
            </a:bodyPr>
            <a:lstStyle/>
            <a:p>
              <a:pPr defTabSz="914049">
                <a:spcAft>
                  <a:spcPts val="588"/>
                </a:spcAft>
                <a:defRPr/>
              </a:pPr>
              <a:r>
                <a:rPr lang="en-US" sz="1800" kern="0" dirty="0">
                  <a:ln w="3175">
                    <a:noFill/>
                  </a:ln>
                  <a:gradFill>
                    <a:gsLst>
                      <a:gs pos="0">
                        <a:srgbClr val="000000"/>
                      </a:gs>
                      <a:gs pos="100000">
                        <a:srgbClr val="000000"/>
                      </a:gs>
                    </a:gsLst>
                    <a:lin ang="5400000" scaled="0"/>
                  </a:gradFill>
                  <a:latin typeface="Segoe UI Semibold"/>
                  <a:cs typeface="Segoe UI Semilight" panose="020B0402040204020203" pitchFamily="34" charset="0"/>
                </a:rPr>
                <a:t>Sync identities with Azure AD Connect so users gain a common identity for access to resources no matter where they are.</a:t>
              </a:r>
            </a:p>
            <a:p>
              <a:pPr defTabSz="914049">
                <a:spcAft>
                  <a:spcPts val="588"/>
                </a:spcAft>
                <a:defRPr/>
              </a:pPr>
              <a:endParaRPr lang="en-US" sz="1800" kern="0" dirty="0">
                <a:ln w="3175">
                  <a:noFill/>
                </a:ln>
                <a:gradFill>
                  <a:gsLst>
                    <a:gs pos="0">
                      <a:srgbClr val="000000"/>
                    </a:gs>
                    <a:gs pos="100000">
                      <a:srgbClr val="000000"/>
                    </a:gs>
                  </a:gsLst>
                  <a:lin ang="5400000" scaled="0"/>
                </a:gradFill>
                <a:latin typeface="Segoe UI Semibold"/>
                <a:cs typeface="Segoe UI Semilight" panose="020B0402040204020203" pitchFamily="34" charset="0"/>
              </a:endParaRPr>
            </a:p>
            <a:p>
              <a:pPr defTabSz="914049">
                <a:spcAft>
                  <a:spcPts val="588"/>
                </a:spcAft>
                <a:defRPr/>
              </a:pPr>
              <a:r>
                <a:rPr lang="en-US" sz="1800" kern="0" dirty="0">
                  <a:ln w="3175">
                    <a:noFill/>
                  </a:ln>
                  <a:gradFill>
                    <a:gsLst>
                      <a:gs pos="0">
                        <a:srgbClr val="000000"/>
                      </a:gs>
                      <a:gs pos="100000">
                        <a:srgbClr val="000000"/>
                      </a:gs>
                    </a:gsLst>
                    <a:lin ang="5400000" scaled="0"/>
                  </a:gradFill>
                  <a:latin typeface="Segoe UI Semibold"/>
                  <a:cs typeface="Segoe UI Semilight" panose="020B0402040204020203" pitchFamily="34" charset="0"/>
                </a:rPr>
                <a:t>Embrace cloud authentication and upgrade from AD FS, reducing your </a:t>
              </a:r>
              <a:br>
                <a:rPr lang="en-US" sz="1800" kern="0" dirty="0">
                  <a:ln w="3175">
                    <a:noFill/>
                  </a:ln>
                  <a:gradFill>
                    <a:gsLst>
                      <a:gs pos="0">
                        <a:srgbClr val="000000"/>
                      </a:gs>
                      <a:gs pos="100000">
                        <a:srgbClr val="000000"/>
                      </a:gs>
                    </a:gsLst>
                    <a:lin ang="5400000" scaled="0"/>
                  </a:gradFill>
                  <a:latin typeface="Segoe UI Semibold"/>
                  <a:cs typeface="Segoe UI Semilight" panose="020B0402040204020203" pitchFamily="34" charset="0"/>
                </a:rPr>
              </a:br>
              <a:r>
                <a:rPr lang="en-US" sz="1800" kern="0" dirty="0">
                  <a:ln w="3175">
                    <a:noFill/>
                  </a:ln>
                  <a:gradFill>
                    <a:gsLst>
                      <a:gs pos="0">
                        <a:srgbClr val="000000"/>
                      </a:gs>
                      <a:gs pos="100000">
                        <a:srgbClr val="000000"/>
                      </a:gs>
                    </a:gsLst>
                    <a:lin ang="5400000" scaled="0"/>
                  </a:gradFill>
                  <a:latin typeface="Segoe UI Semibold"/>
                  <a:cs typeface="Segoe UI Semilight" panose="020B0402040204020203" pitchFamily="34" charset="0"/>
                </a:rPr>
                <a:t>on-premises footprint.</a:t>
              </a:r>
            </a:p>
            <a:p>
              <a:pPr defTabSz="914049">
                <a:spcAft>
                  <a:spcPts val="588"/>
                </a:spcAft>
                <a:defRPr/>
              </a:pPr>
              <a:endParaRPr lang="en-US" sz="1800" dirty="0">
                <a:ln w="3175">
                  <a:noFill/>
                </a:ln>
                <a:latin typeface="Segoe UI Semibold"/>
                <a:cs typeface="Segoe UI Semilight" panose="020B0402040204020203" pitchFamily="34" charset="0"/>
              </a:endParaRPr>
            </a:p>
            <a:p>
              <a:pPr defTabSz="914049">
                <a:spcAft>
                  <a:spcPts val="588"/>
                </a:spcAft>
                <a:defRPr/>
              </a:pPr>
              <a:r>
                <a:rPr lang="en-US" sz="1800" dirty="0">
                  <a:ln w="3175">
                    <a:noFill/>
                  </a:ln>
                  <a:latin typeface="Segoe UI Semibold"/>
                  <a:cs typeface="Segoe UI Semilight" panose="020B0402040204020203" pitchFamily="34" charset="0"/>
                </a:rPr>
                <a:t>Disconnected Active Directory forests provisioned to a single Azure AD tenant.</a:t>
              </a:r>
            </a:p>
            <a:p>
              <a:pPr defTabSz="914049">
                <a:spcAft>
                  <a:spcPts val="588"/>
                </a:spcAft>
                <a:defRPr/>
              </a:pPr>
              <a:endParaRPr lang="en-US" sz="1800" dirty="0">
                <a:ln w="3175">
                  <a:noFill/>
                </a:ln>
                <a:latin typeface="Segoe UI Semibold"/>
                <a:cs typeface="Segoe UI Semilight" panose="020B0402040204020203" pitchFamily="34" charset="0"/>
              </a:endParaRPr>
            </a:p>
            <a:p>
              <a:pPr defTabSz="914049">
                <a:spcAft>
                  <a:spcPts val="588"/>
                </a:spcAft>
                <a:defRPr/>
              </a:pPr>
              <a:r>
                <a:rPr lang="en-US" sz="1800" dirty="0">
                  <a:ln w="3175">
                    <a:noFill/>
                  </a:ln>
                  <a:latin typeface="Segoe UI Semibold"/>
                  <a:cs typeface="Segoe UI Semilight" panose="020B0402040204020203" pitchFamily="34" charset="0"/>
                </a:rPr>
                <a:t>Sync complexity and data transform logic moved to the cloud. No heavyweight, on-premises sync server.</a:t>
              </a:r>
            </a:p>
          </p:txBody>
        </p:sp>
        <p:pic>
          <p:nvPicPr>
            <p:cNvPr id="44" name="Picture 43" descr="Blue arrow">
              <a:extLst>
                <a:ext uri="{FF2B5EF4-FFF2-40B4-BE49-F238E27FC236}">
                  <a16:creationId xmlns:a16="http://schemas.microsoft.com/office/drawing/2014/main" id="{82791070-A4A2-49A4-85FF-AE4B7CD8D498}"/>
                </a:ext>
              </a:extLst>
            </p:cNvPr>
            <p:cNvPicPr>
              <a:picLocks noChangeAspect="1"/>
            </p:cNvPicPr>
            <p:nvPr/>
          </p:nvPicPr>
          <p:blipFill>
            <a:blip r:embed="rId8">
              <a:duotone>
                <a:prstClr val="black"/>
                <a:schemeClr val="accent1">
                  <a:tint val="45000"/>
                  <a:satMod val="400000"/>
                </a:schemeClr>
              </a:duotone>
            </a:blip>
            <a:stretch>
              <a:fillRect/>
            </a:stretch>
          </p:blipFill>
          <p:spPr>
            <a:xfrm>
              <a:off x="6343116" y="5141995"/>
              <a:ext cx="398354" cy="398354"/>
            </a:xfrm>
            <a:prstGeom prst="rect">
              <a:avLst/>
            </a:prstGeom>
          </p:spPr>
        </p:pic>
      </p:grpSp>
    </p:spTree>
    <p:extLst>
      <p:ext uri="{BB962C8B-B14F-4D97-AF65-F5344CB8AC3E}">
        <p14:creationId xmlns:p14="http://schemas.microsoft.com/office/powerpoint/2010/main" val="114916465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FD95-699C-45EC-9872-153407DB81C6}"/>
              </a:ext>
            </a:extLst>
          </p:cNvPr>
          <p:cNvSpPr>
            <a:spLocks noGrp="1"/>
          </p:cNvSpPr>
          <p:nvPr>
            <p:ph type="title"/>
          </p:nvPr>
        </p:nvSpPr>
        <p:spPr/>
        <p:txBody>
          <a:bodyPr/>
          <a:lstStyle/>
          <a:p>
            <a:r>
              <a:rPr lang="en-US"/>
              <a:t>Contoso’s user journey</a:t>
            </a:r>
          </a:p>
        </p:txBody>
      </p:sp>
      <p:pic>
        <p:nvPicPr>
          <p:cNvPr id="100" name="Azure AD" title="pyramid representing Azure Active Directory">
            <a:extLst>
              <a:ext uri="{FF2B5EF4-FFF2-40B4-BE49-F238E27FC236}">
                <a16:creationId xmlns:a16="http://schemas.microsoft.com/office/drawing/2014/main" id="{0CFEEC6E-370B-4402-8FB5-D36F6705B6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19986" y="2902645"/>
            <a:ext cx="1099885" cy="1099898"/>
          </a:xfrm>
          <a:prstGeom prst="rect">
            <a:avLst/>
          </a:prstGeom>
        </p:spPr>
      </p:pic>
      <p:cxnSp>
        <p:nvCxnSpPr>
          <p:cNvPr id="182" name="Connector: Curved 181">
            <a:extLst>
              <a:ext uri="{FF2B5EF4-FFF2-40B4-BE49-F238E27FC236}">
                <a16:creationId xmlns:a16="http://schemas.microsoft.com/office/drawing/2014/main" id="{E7748689-91D0-4397-98FF-C5F289CF52FE}"/>
              </a:ext>
            </a:extLst>
          </p:cNvPr>
          <p:cNvCxnSpPr>
            <a:cxnSpLocks/>
            <a:endCxn id="100" idx="1"/>
          </p:cNvCxnSpPr>
          <p:nvPr/>
        </p:nvCxnSpPr>
        <p:spPr>
          <a:xfrm rot="16200000" flipH="1">
            <a:off x="790960" y="2723567"/>
            <a:ext cx="1070603" cy="387450"/>
          </a:xfrm>
          <a:prstGeom prst="curvedConnector2">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3" name="Connector: Curved 182">
            <a:extLst>
              <a:ext uri="{FF2B5EF4-FFF2-40B4-BE49-F238E27FC236}">
                <a16:creationId xmlns:a16="http://schemas.microsoft.com/office/drawing/2014/main" id="{AB084189-DB17-4DC3-9986-642867CC3AF1}"/>
              </a:ext>
            </a:extLst>
          </p:cNvPr>
          <p:cNvCxnSpPr>
            <a:stCxn id="100" idx="3"/>
            <a:endCxn id="130" idx="1"/>
          </p:cNvCxnSpPr>
          <p:nvPr/>
        </p:nvCxnSpPr>
        <p:spPr>
          <a:xfrm flipV="1">
            <a:off x="2619871" y="2382137"/>
            <a:ext cx="990619" cy="1070457"/>
          </a:xfrm>
          <a:prstGeom prst="curvedConnector3">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4" name="Connector: Curved 183">
            <a:extLst>
              <a:ext uri="{FF2B5EF4-FFF2-40B4-BE49-F238E27FC236}">
                <a16:creationId xmlns:a16="http://schemas.microsoft.com/office/drawing/2014/main" id="{68ECA26B-B631-4105-BBAE-E340D89A9CC6}"/>
              </a:ext>
            </a:extLst>
          </p:cNvPr>
          <p:cNvCxnSpPr>
            <a:cxnSpLocks/>
            <a:stCxn id="130" idx="2"/>
            <a:endCxn id="121" idx="0"/>
          </p:cNvCxnSpPr>
          <p:nvPr/>
        </p:nvCxnSpPr>
        <p:spPr>
          <a:xfrm rot="5400000">
            <a:off x="4376100" y="3916536"/>
            <a:ext cx="862034" cy="1030"/>
          </a:xfrm>
          <a:prstGeom prst="curvedConnector3">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5" name="Connector: Curved 184">
            <a:extLst>
              <a:ext uri="{FF2B5EF4-FFF2-40B4-BE49-F238E27FC236}">
                <a16:creationId xmlns:a16="http://schemas.microsoft.com/office/drawing/2014/main" id="{58AA2D6C-C5DF-4765-990E-FEDD3E66EC10}"/>
              </a:ext>
            </a:extLst>
          </p:cNvPr>
          <p:cNvCxnSpPr>
            <a:cxnSpLocks/>
            <a:stCxn id="121" idx="3"/>
            <a:endCxn id="164" idx="1"/>
          </p:cNvCxnSpPr>
          <p:nvPr/>
        </p:nvCxnSpPr>
        <p:spPr>
          <a:xfrm flipV="1">
            <a:off x="5878104" y="2172066"/>
            <a:ext cx="1255266" cy="2846336"/>
          </a:xfrm>
          <a:prstGeom prst="curvedConnector3">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 name="User Joining">
            <a:extLst>
              <a:ext uri="{FF2B5EF4-FFF2-40B4-BE49-F238E27FC236}">
                <a16:creationId xmlns:a16="http://schemas.microsoft.com/office/drawing/2014/main" id="{4EBAC772-995D-4DF3-87E6-2E71FC683B5A}"/>
              </a:ext>
            </a:extLst>
          </p:cNvPr>
          <p:cNvGrpSpPr/>
          <p:nvPr/>
        </p:nvGrpSpPr>
        <p:grpSpPr>
          <a:xfrm>
            <a:off x="193465" y="1482158"/>
            <a:ext cx="1357168" cy="2444944"/>
            <a:chOff x="193465" y="1482158"/>
            <a:chExt cx="1357168" cy="2444944"/>
          </a:xfrm>
        </p:grpSpPr>
        <p:grpSp>
          <p:nvGrpSpPr>
            <p:cNvPr id="111" name="User joining">
              <a:extLst>
                <a:ext uri="{FF2B5EF4-FFF2-40B4-BE49-F238E27FC236}">
                  <a16:creationId xmlns:a16="http://schemas.microsoft.com/office/drawing/2014/main" id="{F634682C-9821-44A6-A13E-49397F342A5E}"/>
                </a:ext>
              </a:extLst>
            </p:cNvPr>
            <p:cNvGrpSpPr/>
            <p:nvPr/>
          </p:nvGrpSpPr>
          <p:grpSpPr>
            <a:xfrm>
              <a:off x="618910" y="1482158"/>
              <a:ext cx="931723" cy="1008348"/>
              <a:chOff x="683544" y="4160256"/>
              <a:chExt cx="931723" cy="1008348"/>
            </a:xfrm>
          </p:grpSpPr>
          <p:pic>
            <p:nvPicPr>
              <p:cNvPr id="112" name="Picture 111">
                <a:extLst>
                  <a:ext uri="{FF2B5EF4-FFF2-40B4-BE49-F238E27FC236}">
                    <a16:creationId xmlns:a16="http://schemas.microsoft.com/office/drawing/2014/main" id="{E5F21E0F-8E10-4ACF-9F9B-9FCD2A7ADC80}"/>
                  </a:ext>
                </a:extLst>
              </p:cNvPr>
              <p:cNvPicPr>
                <a:picLocks noChangeAspect="1"/>
              </p:cNvPicPr>
              <p:nvPr/>
            </p:nvPicPr>
            <p:blipFill>
              <a:blip r:embed="rId5"/>
              <a:stretch>
                <a:fillRect/>
              </a:stretch>
            </p:blipFill>
            <p:spPr>
              <a:xfrm>
                <a:off x="683544" y="4160256"/>
                <a:ext cx="931723" cy="931723"/>
              </a:xfrm>
              <a:prstGeom prst="rect">
                <a:avLst/>
              </a:prstGeom>
            </p:spPr>
          </p:pic>
          <p:sp>
            <p:nvSpPr>
              <p:cNvPr id="113" name="Oval 112">
                <a:extLst>
                  <a:ext uri="{FF2B5EF4-FFF2-40B4-BE49-F238E27FC236}">
                    <a16:creationId xmlns:a16="http://schemas.microsoft.com/office/drawing/2014/main" id="{1149B8AA-5C4B-49E9-AC06-B8E977302D89}"/>
                  </a:ext>
                </a:extLst>
              </p:cNvPr>
              <p:cNvSpPr/>
              <p:nvPr/>
            </p:nvSpPr>
            <p:spPr bwMode="auto">
              <a:xfrm>
                <a:off x="700365" y="4805217"/>
                <a:ext cx="363387" cy="3633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14" name="Graphic 113" descr="Checkmark with solid fill">
                <a:extLst>
                  <a:ext uri="{FF2B5EF4-FFF2-40B4-BE49-F238E27FC236}">
                    <a16:creationId xmlns:a16="http://schemas.microsoft.com/office/drawing/2014/main" id="{54C5A00D-6799-4450-AE42-958FC3723C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8197" y="4842719"/>
                <a:ext cx="287721" cy="287721"/>
              </a:xfrm>
              <a:prstGeom prst="rect">
                <a:avLst/>
              </a:prstGeom>
            </p:spPr>
          </p:pic>
        </p:grpSp>
        <p:sp>
          <p:nvSpPr>
            <p:cNvPr id="186" name="TextBox 185">
              <a:extLst>
                <a:ext uri="{FF2B5EF4-FFF2-40B4-BE49-F238E27FC236}">
                  <a16:creationId xmlns:a16="http://schemas.microsoft.com/office/drawing/2014/main" id="{56103097-891C-4D4B-89AB-2C6CC9C19E6C}"/>
                </a:ext>
              </a:extLst>
            </p:cNvPr>
            <p:cNvSpPr txBox="1"/>
            <p:nvPr/>
          </p:nvSpPr>
          <p:spPr>
            <a:xfrm>
              <a:off x="193465" y="2634440"/>
              <a:ext cx="1073724" cy="1292662"/>
            </a:xfrm>
            <a:prstGeom prst="rect">
              <a:avLst/>
            </a:prstGeom>
            <a:noFill/>
          </p:spPr>
          <p:txBody>
            <a:bodyPr wrap="square" lIns="0" tIns="0" rIns="0" bIns="0" rtlCol="0">
              <a:spAutoFit/>
            </a:bodyPr>
            <a:lstStyle/>
            <a:p>
              <a:pPr algn="l"/>
              <a:r>
                <a:rPr lang="en-US" sz="1200" dirty="0">
                  <a:latin typeface="+mj-lt"/>
                </a:rPr>
                <a:t>Onboard the user into the directory when the user joins or start working with Contoso</a:t>
              </a:r>
            </a:p>
          </p:txBody>
        </p:sp>
      </p:grpSp>
      <p:grpSp>
        <p:nvGrpSpPr>
          <p:cNvPr id="8" name="Granting access">
            <a:extLst>
              <a:ext uri="{FF2B5EF4-FFF2-40B4-BE49-F238E27FC236}">
                <a16:creationId xmlns:a16="http://schemas.microsoft.com/office/drawing/2014/main" id="{BF1A8C5D-CF9E-42DC-94AF-2AABE07B696E}"/>
              </a:ext>
            </a:extLst>
          </p:cNvPr>
          <p:cNvGrpSpPr/>
          <p:nvPr/>
        </p:nvGrpSpPr>
        <p:grpSpPr>
          <a:xfrm>
            <a:off x="1869802" y="1278239"/>
            <a:ext cx="4134972" cy="2207795"/>
            <a:chOff x="1869802" y="1278239"/>
            <a:chExt cx="4134972" cy="2207795"/>
          </a:xfrm>
        </p:grpSpPr>
        <p:grpSp>
          <p:nvGrpSpPr>
            <p:cNvPr id="127" name="Group 126">
              <a:extLst>
                <a:ext uri="{FF2B5EF4-FFF2-40B4-BE49-F238E27FC236}">
                  <a16:creationId xmlns:a16="http://schemas.microsoft.com/office/drawing/2014/main" id="{D58470DA-30DA-4354-8894-2CCEE51278AA}"/>
                </a:ext>
              </a:extLst>
            </p:cNvPr>
            <p:cNvGrpSpPr/>
            <p:nvPr/>
          </p:nvGrpSpPr>
          <p:grpSpPr>
            <a:xfrm>
              <a:off x="3610490" y="1278239"/>
              <a:ext cx="2394284" cy="2207795"/>
              <a:chOff x="3753853" y="3272588"/>
              <a:chExt cx="2394284" cy="2207795"/>
            </a:xfrm>
          </p:grpSpPr>
          <p:grpSp>
            <p:nvGrpSpPr>
              <p:cNvPr id="128" name="Group 127">
                <a:extLst>
                  <a:ext uri="{FF2B5EF4-FFF2-40B4-BE49-F238E27FC236}">
                    <a16:creationId xmlns:a16="http://schemas.microsoft.com/office/drawing/2014/main" id="{FFEDCB2E-1FE7-436A-B45B-679D32569527}"/>
                  </a:ext>
                </a:extLst>
              </p:cNvPr>
              <p:cNvGrpSpPr/>
              <p:nvPr/>
            </p:nvGrpSpPr>
            <p:grpSpPr>
              <a:xfrm>
                <a:off x="3836101" y="4300798"/>
                <a:ext cx="2225842" cy="1008838"/>
                <a:chOff x="6827921" y="5454591"/>
                <a:chExt cx="2225842" cy="1008838"/>
              </a:xfrm>
            </p:grpSpPr>
            <p:sp>
              <p:nvSpPr>
                <p:cNvPr id="139" name="Text">
                  <a:extLst>
                    <a:ext uri="{FF2B5EF4-FFF2-40B4-BE49-F238E27FC236}">
                      <a16:creationId xmlns:a16="http://schemas.microsoft.com/office/drawing/2014/main" id="{AF2249FE-DD80-4C8F-AF1D-181C9F0042C7}"/>
                    </a:ext>
                  </a:extLst>
                </p:cNvPr>
                <p:cNvSpPr/>
                <p:nvPr/>
              </p:nvSpPr>
              <p:spPr bwMode="auto">
                <a:xfrm>
                  <a:off x="7032458" y="6196451"/>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p>
                  <a:pPr defTabSz="671862" fontAlgn="base">
                    <a:lnSpc>
                      <a:spcPct val="90000"/>
                    </a:lnSpc>
                    <a:spcBef>
                      <a:spcPct val="0"/>
                    </a:spcBef>
                    <a:spcAft>
                      <a:spcPct val="0"/>
                    </a:spcAft>
                  </a:pPr>
                  <a:r>
                    <a:rPr lang="en-US" sz="1200">
                      <a:latin typeface="Segoe UI Semibold"/>
                      <a:cs typeface="Segoe UI Semilight" panose="020B0402040204020203" pitchFamily="34" charset="0"/>
                    </a:rPr>
                    <a:t>On-premises apps</a:t>
                  </a:r>
                </a:p>
              </p:txBody>
            </p:sp>
            <p:pic>
              <p:nvPicPr>
                <p:cNvPr id="140" name="Picture 139">
                  <a:extLst>
                    <a:ext uri="{FF2B5EF4-FFF2-40B4-BE49-F238E27FC236}">
                      <a16:creationId xmlns:a16="http://schemas.microsoft.com/office/drawing/2014/main" id="{7A7072D7-6579-4822-96FB-54851211A799}"/>
                    </a:ext>
                  </a:extLst>
                </p:cNvPr>
                <p:cNvPicPr>
                  <a:picLocks noChangeAspect="1"/>
                </p:cNvPicPr>
                <p:nvPr/>
              </p:nvPicPr>
              <p:blipFill>
                <a:blip r:embed="rId8"/>
                <a:stretch>
                  <a:fillRect/>
                </a:stretch>
              </p:blipFill>
              <p:spPr>
                <a:xfrm>
                  <a:off x="7615648" y="5581637"/>
                  <a:ext cx="685031" cy="214630"/>
                </a:xfrm>
                <a:prstGeom prst="rect">
                  <a:avLst/>
                </a:prstGeom>
              </p:spPr>
            </p:pic>
            <p:pic>
              <p:nvPicPr>
                <p:cNvPr id="141" name="Picture 140">
                  <a:extLst>
                    <a:ext uri="{FF2B5EF4-FFF2-40B4-BE49-F238E27FC236}">
                      <a16:creationId xmlns:a16="http://schemas.microsoft.com/office/drawing/2014/main" id="{EC61154D-9B1B-4B39-A170-FCACA46F2706}"/>
                    </a:ext>
                  </a:extLst>
                </p:cNvPr>
                <p:cNvPicPr>
                  <a:picLocks noChangeAspect="1"/>
                </p:cNvPicPr>
                <p:nvPr/>
              </p:nvPicPr>
              <p:blipFill>
                <a:blip r:embed="rId9"/>
                <a:stretch>
                  <a:fillRect/>
                </a:stretch>
              </p:blipFill>
              <p:spPr>
                <a:xfrm>
                  <a:off x="8350227" y="5595574"/>
                  <a:ext cx="506984" cy="199133"/>
                </a:xfrm>
                <a:prstGeom prst="rect">
                  <a:avLst/>
                </a:prstGeom>
              </p:spPr>
            </p:pic>
            <p:pic>
              <p:nvPicPr>
                <p:cNvPr id="142" name="Picture 141">
                  <a:extLst>
                    <a:ext uri="{FF2B5EF4-FFF2-40B4-BE49-F238E27FC236}">
                      <a16:creationId xmlns:a16="http://schemas.microsoft.com/office/drawing/2014/main" id="{79C16F15-B58E-4170-8F9F-CC0141002FF0}"/>
                    </a:ext>
                  </a:extLst>
                </p:cNvPr>
                <p:cNvPicPr>
                  <a:picLocks noChangeAspect="1"/>
                </p:cNvPicPr>
                <p:nvPr/>
              </p:nvPicPr>
              <p:blipFill>
                <a:blip r:embed="rId10"/>
                <a:stretch>
                  <a:fillRect/>
                </a:stretch>
              </p:blipFill>
              <p:spPr>
                <a:xfrm>
                  <a:off x="8608639" y="5849804"/>
                  <a:ext cx="190234" cy="251448"/>
                </a:xfrm>
                <a:prstGeom prst="rect">
                  <a:avLst/>
                </a:prstGeom>
              </p:spPr>
            </p:pic>
            <p:grpSp>
              <p:nvGrpSpPr>
                <p:cNvPr id="143" name="Group 142">
                  <a:extLst>
                    <a:ext uri="{FF2B5EF4-FFF2-40B4-BE49-F238E27FC236}">
                      <a16:creationId xmlns:a16="http://schemas.microsoft.com/office/drawing/2014/main" id="{32832185-DD12-43BC-9A0B-97B3EF9A77F9}"/>
                    </a:ext>
                  </a:extLst>
                </p:cNvPr>
                <p:cNvGrpSpPr/>
                <p:nvPr/>
              </p:nvGrpSpPr>
              <p:grpSpPr>
                <a:xfrm>
                  <a:off x="6976335" y="5614696"/>
                  <a:ext cx="1575975" cy="571189"/>
                  <a:chOff x="8048636" y="5531519"/>
                  <a:chExt cx="2707409" cy="832751"/>
                </a:xfrm>
              </p:grpSpPr>
              <p:grpSp>
                <p:nvGrpSpPr>
                  <p:cNvPr id="145" name="Group 144">
                    <a:extLst>
                      <a:ext uri="{FF2B5EF4-FFF2-40B4-BE49-F238E27FC236}">
                        <a16:creationId xmlns:a16="http://schemas.microsoft.com/office/drawing/2014/main" id="{DAC5D1C0-04E3-496D-8B8B-756F3072E8B0}"/>
                      </a:ext>
                    </a:extLst>
                  </p:cNvPr>
                  <p:cNvGrpSpPr/>
                  <p:nvPr/>
                </p:nvGrpSpPr>
                <p:grpSpPr>
                  <a:xfrm>
                    <a:off x="9201553" y="5864162"/>
                    <a:ext cx="1554492" cy="460029"/>
                    <a:chOff x="8464217" y="5823421"/>
                    <a:chExt cx="1554492" cy="460029"/>
                  </a:xfrm>
                </p:grpSpPr>
                <p:pic>
                  <p:nvPicPr>
                    <p:cNvPr id="156" name="Picture 155">
                      <a:extLst>
                        <a:ext uri="{FF2B5EF4-FFF2-40B4-BE49-F238E27FC236}">
                          <a16:creationId xmlns:a16="http://schemas.microsoft.com/office/drawing/2014/main" id="{85275D68-78CE-4689-8938-B4F836146333}"/>
                        </a:ext>
                      </a:extLst>
                    </p:cNvPr>
                    <p:cNvPicPr>
                      <a:picLocks noChangeAspect="1"/>
                    </p:cNvPicPr>
                    <p:nvPr/>
                  </p:nvPicPr>
                  <p:blipFill>
                    <a:blip r:embed="rId11"/>
                    <a:stretch>
                      <a:fillRect/>
                    </a:stretch>
                  </p:blipFill>
                  <p:spPr>
                    <a:xfrm>
                      <a:off x="9059033" y="5863341"/>
                      <a:ext cx="380189" cy="380189"/>
                    </a:xfrm>
                    <a:prstGeom prst="rect">
                      <a:avLst/>
                    </a:prstGeom>
                  </p:spPr>
                </p:pic>
                <p:pic>
                  <p:nvPicPr>
                    <p:cNvPr id="157" name="Picture 156">
                      <a:extLst>
                        <a:ext uri="{FF2B5EF4-FFF2-40B4-BE49-F238E27FC236}">
                          <a16:creationId xmlns:a16="http://schemas.microsoft.com/office/drawing/2014/main" id="{23A48C19-6A4E-4D3C-BE87-69C55DB92CC7}"/>
                        </a:ext>
                      </a:extLst>
                    </p:cNvPr>
                    <p:cNvPicPr>
                      <a:picLocks noChangeAspect="1"/>
                    </p:cNvPicPr>
                    <p:nvPr/>
                  </p:nvPicPr>
                  <p:blipFill>
                    <a:blip r:embed="rId12"/>
                    <a:stretch>
                      <a:fillRect/>
                    </a:stretch>
                  </p:blipFill>
                  <p:spPr>
                    <a:xfrm>
                      <a:off x="9558680" y="5823421"/>
                      <a:ext cx="460029" cy="460029"/>
                    </a:xfrm>
                    <a:prstGeom prst="rect">
                      <a:avLst/>
                    </a:prstGeom>
                  </p:spPr>
                </p:pic>
                <p:pic>
                  <p:nvPicPr>
                    <p:cNvPr id="158" name="Picture 157">
                      <a:extLst>
                        <a:ext uri="{FF2B5EF4-FFF2-40B4-BE49-F238E27FC236}">
                          <a16:creationId xmlns:a16="http://schemas.microsoft.com/office/drawing/2014/main" id="{2067D5AB-505B-4CF5-AFD8-3D0BC7B0278C}"/>
                        </a:ext>
                      </a:extLst>
                    </p:cNvPr>
                    <p:cNvPicPr>
                      <a:picLocks noChangeAspect="1"/>
                    </p:cNvPicPr>
                    <p:nvPr/>
                  </p:nvPicPr>
                  <p:blipFill>
                    <a:blip r:embed="rId13"/>
                    <a:stretch>
                      <a:fillRect/>
                    </a:stretch>
                  </p:blipFill>
                  <p:spPr>
                    <a:xfrm>
                      <a:off x="8464217" y="5844331"/>
                      <a:ext cx="418208" cy="418208"/>
                    </a:xfrm>
                    <a:prstGeom prst="rect">
                      <a:avLst/>
                    </a:prstGeom>
                  </p:spPr>
                </p:pic>
              </p:grpSp>
              <p:grpSp>
                <p:nvGrpSpPr>
                  <p:cNvPr id="146" name="Group 145">
                    <a:extLst>
                      <a:ext uri="{FF2B5EF4-FFF2-40B4-BE49-F238E27FC236}">
                        <a16:creationId xmlns:a16="http://schemas.microsoft.com/office/drawing/2014/main" id="{14EA844A-03F1-4C5B-8F69-6B5FA4ABBBA8}"/>
                      </a:ext>
                    </a:extLst>
                  </p:cNvPr>
                  <p:cNvGrpSpPr/>
                  <p:nvPr/>
                </p:nvGrpSpPr>
                <p:grpSpPr>
                  <a:xfrm>
                    <a:off x="8482655" y="5531519"/>
                    <a:ext cx="460390" cy="792672"/>
                    <a:chOff x="3646687" y="3854979"/>
                    <a:chExt cx="1613270" cy="2525119"/>
                  </a:xfrm>
                </p:grpSpPr>
                <p:pic>
                  <p:nvPicPr>
                    <p:cNvPr id="148" name="Picture 88">
                      <a:extLst>
                        <a:ext uri="{FF2B5EF4-FFF2-40B4-BE49-F238E27FC236}">
                          <a16:creationId xmlns:a16="http://schemas.microsoft.com/office/drawing/2014/main" id="{E4C1A9E9-09CA-448A-80D3-2EC2B98C2ED6}"/>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646687" y="3854979"/>
                      <a:ext cx="1613270" cy="2525119"/>
                    </a:xfrm>
                    <a:prstGeom prst="rect">
                      <a:avLst/>
                    </a:prstGeom>
                  </p:spPr>
                </p:pic>
                <p:sp>
                  <p:nvSpPr>
                    <p:cNvPr id="149" name="Rectangle 148">
                      <a:extLst>
                        <a:ext uri="{FF2B5EF4-FFF2-40B4-BE49-F238E27FC236}">
                          <a16:creationId xmlns:a16="http://schemas.microsoft.com/office/drawing/2014/main" id="{95EF72C3-E67E-4971-A846-45223B8273F7}"/>
                        </a:ext>
                      </a:extLst>
                    </p:cNvPr>
                    <p:cNvSpPr/>
                    <p:nvPr/>
                  </p:nvSpPr>
                  <p:spPr bwMode="auto">
                    <a:xfrm>
                      <a:off x="4110863" y="4691012"/>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Rectangle 149">
                      <a:extLst>
                        <a:ext uri="{FF2B5EF4-FFF2-40B4-BE49-F238E27FC236}">
                          <a16:creationId xmlns:a16="http://schemas.microsoft.com/office/drawing/2014/main" id="{132A60C7-B024-443C-8CF9-CBCBD2F90B8B}"/>
                        </a:ext>
                      </a:extLst>
                    </p:cNvPr>
                    <p:cNvSpPr/>
                    <p:nvPr/>
                  </p:nvSpPr>
                  <p:spPr bwMode="auto">
                    <a:xfrm>
                      <a:off x="4110863" y="4878286"/>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11B578D1-9EA5-487F-BA8A-69A6A6855576}"/>
                        </a:ext>
                      </a:extLst>
                    </p:cNvPr>
                    <p:cNvSpPr/>
                    <p:nvPr/>
                  </p:nvSpPr>
                  <p:spPr bwMode="auto">
                    <a:xfrm>
                      <a:off x="4110863" y="5065553"/>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2" name="Rectangle 151">
                      <a:extLst>
                        <a:ext uri="{FF2B5EF4-FFF2-40B4-BE49-F238E27FC236}">
                          <a16:creationId xmlns:a16="http://schemas.microsoft.com/office/drawing/2014/main" id="{D3B73192-9BB9-4A7C-B223-A373261D3E11}"/>
                        </a:ext>
                      </a:extLst>
                    </p:cNvPr>
                    <p:cNvSpPr/>
                    <p:nvPr/>
                  </p:nvSpPr>
                  <p:spPr bwMode="auto">
                    <a:xfrm>
                      <a:off x="4110863" y="5252830"/>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3" name="Rectangle 152">
                      <a:extLst>
                        <a:ext uri="{FF2B5EF4-FFF2-40B4-BE49-F238E27FC236}">
                          <a16:creationId xmlns:a16="http://schemas.microsoft.com/office/drawing/2014/main" id="{05316ED9-1FFC-4105-AC56-4E7063B2095A}"/>
                        </a:ext>
                      </a:extLst>
                    </p:cNvPr>
                    <p:cNvSpPr/>
                    <p:nvPr/>
                  </p:nvSpPr>
                  <p:spPr bwMode="auto">
                    <a:xfrm>
                      <a:off x="4110866" y="5440094"/>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C869FA70-82F8-4BB6-8109-BDFD8DAEFDA0}"/>
                        </a:ext>
                      </a:extLst>
                    </p:cNvPr>
                    <p:cNvSpPr/>
                    <p:nvPr/>
                  </p:nvSpPr>
                  <p:spPr bwMode="auto">
                    <a:xfrm>
                      <a:off x="4110863" y="5627365"/>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E0881DA6-35C3-44EB-9702-89B90ABAAE68}"/>
                        </a:ext>
                      </a:extLst>
                    </p:cNvPr>
                    <p:cNvSpPr/>
                    <p:nvPr/>
                  </p:nvSpPr>
                  <p:spPr bwMode="auto">
                    <a:xfrm>
                      <a:off x="4110859" y="5814642"/>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47" name="Picture 146">
                    <a:extLst>
                      <a:ext uri="{FF2B5EF4-FFF2-40B4-BE49-F238E27FC236}">
                        <a16:creationId xmlns:a16="http://schemas.microsoft.com/office/drawing/2014/main" id="{2B8CD5F5-B239-4258-877A-68A9F55AE343}"/>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048636" y="6001288"/>
                    <a:ext cx="548334" cy="362982"/>
                  </a:xfrm>
                  <a:prstGeom prst="rect">
                    <a:avLst/>
                  </a:prstGeom>
                </p:spPr>
              </p:pic>
            </p:grpSp>
            <p:sp>
              <p:nvSpPr>
                <p:cNvPr id="144" name="Rectangle: Rounded Corners 143">
                  <a:extLst>
                    <a:ext uri="{FF2B5EF4-FFF2-40B4-BE49-F238E27FC236}">
                      <a16:creationId xmlns:a16="http://schemas.microsoft.com/office/drawing/2014/main" id="{1A09A01B-59AA-4A41-8530-5F2587C011A7}"/>
                    </a:ext>
                  </a:extLst>
                </p:cNvPr>
                <p:cNvSpPr/>
                <p:nvPr/>
              </p:nvSpPr>
              <p:spPr bwMode="auto">
                <a:xfrm>
                  <a:off x="6827921" y="5454591"/>
                  <a:ext cx="2225842" cy="1008838"/>
                </a:xfrm>
                <a:prstGeom prst="roundRect">
                  <a:avLst/>
                </a:prstGeom>
                <a:noFill/>
                <a:ln>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129" name="Group 128">
                <a:extLst>
                  <a:ext uri="{FF2B5EF4-FFF2-40B4-BE49-F238E27FC236}">
                    <a16:creationId xmlns:a16="http://schemas.microsoft.com/office/drawing/2014/main" id="{C97E91A4-8F90-4001-921F-609DB0B62EAD}"/>
                  </a:ext>
                </a:extLst>
              </p:cNvPr>
              <p:cNvGrpSpPr/>
              <p:nvPr/>
            </p:nvGrpSpPr>
            <p:grpSpPr>
              <a:xfrm>
                <a:off x="4036645" y="3384727"/>
                <a:ext cx="1824754" cy="870608"/>
                <a:chOff x="4036645" y="3384727"/>
                <a:chExt cx="1824754" cy="870608"/>
              </a:xfrm>
            </p:grpSpPr>
            <p:sp>
              <p:nvSpPr>
                <p:cNvPr id="131" name="Freeform 13" title="Icon of a cloud">
                  <a:extLst>
                    <a:ext uri="{FF2B5EF4-FFF2-40B4-BE49-F238E27FC236}">
                      <a16:creationId xmlns:a16="http://schemas.microsoft.com/office/drawing/2014/main" id="{A8D654F9-A718-4DFD-BA7A-0600F8760CBB}"/>
                    </a:ext>
                  </a:extLst>
                </p:cNvPr>
                <p:cNvSpPr>
                  <a:spLocks noChangeAspect="1"/>
                </p:cNvSpPr>
                <p:nvPr/>
              </p:nvSpPr>
              <p:spPr bwMode="auto">
                <a:xfrm flipH="1">
                  <a:off x="4057715" y="3384727"/>
                  <a:ext cx="1643545" cy="87060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bg1"/>
                </a:solidFill>
                <a:ln>
                  <a:solidFill>
                    <a:schemeClr val="tx2"/>
                  </a:solidFill>
                  <a:prstDash val="dash"/>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00848" tIns="100848" rIns="100848" bIns="34962" numCol="1" rtlCol="0" anchor="t" anchorCtr="0" compatLnSpc="1">
                  <a:prstTxWarp prst="textNoShape">
                    <a:avLst/>
                  </a:prstTxWarp>
                </a:bodyPr>
                <a:lstStyle>
                  <a:defPPr>
                    <a:defRPr lang="en-US"/>
                  </a:defPPr>
                  <a:lvl1pPr marL="0" algn="l" defTabSz="685712" rtl="0" eaLnBrk="1" latinLnBrk="0" hangingPunct="1">
                    <a:defRPr sz="1350" kern="1200">
                      <a:solidFill>
                        <a:schemeClr val="lt1"/>
                      </a:solidFill>
                      <a:latin typeface="+mn-lt"/>
                      <a:ea typeface="+mn-ea"/>
                      <a:cs typeface="+mn-cs"/>
                    </a:defRPr>
                  </a:lvl1pPr>
                  <a:lvl2pPr marL="342856" algn="l" defTabSz="685712" rtl="0" eaLnBrk="1" latinLnBrk="0" hangingPunct="1">
                    <a:defRPr sz="1350" kern="1200">
                      <a:solidFill>
                        <a:schemeClr val="lt1"/>
                      </a:solidFill>
                      <a:latin typeface="+mn-lt"/>
                      <a:ea typeface="+mn-ea"/>
                      <a:cs typeface="+mn-cs"/>
                    </a:defRPr>
                  </a:lvl2pPr>
                  <a:lvl3pPr marL="685712" algn="l" defTabSz="685712" rtl="0" eaLnBrk="1" latinLnBrk="0" hangingPunct="1">
                    <a:defRPr sz="1350" kern="1200">
                      <a:solidFill>
                        <a:schemeClr val="lt1"/>
                      </a:solidFill>
                      <a:latin typeface="+mn-lt"/>
                      <a:ea typeface="+mn-ea"/>
                      <a:cs typeface="+mn-cs"/>
                    </a:defRPr>
                  </a:lvl3pPr>
                  <a:lvl4pPr marL="1028568" algn="l" defTabSz="685712" rtl="0" eaLnBrk="1" latinLnBrk="0" hangingPunct="1">
                    <a:defRPr sz="1350" kern="1200">
                      <a:solidFill>
                        <a:schemeClr val="lt1"/>
                      </a:solidFill>
                      <a:latin typeface="+mn-lt"/>
                      <a:ea typeface="+mn-ea"/>
                      <a:cs typeface="+mn-cs"/>
                    </a:defRPr>
                  </a:lvl4pPr>
                  <a:lvl5pPr marL="1371424" algn="l" defTabSz="685712" rtl="0" eaLnBrk="1" latinLnBrk="0" hangingPunct="1">
                    <a:defRPr sz="1350" kern="1200">
                      <a:solidFill>
                        <a:schemeClr val="lt1"/>
                      </a:solidFill>
                      <a:latin typeface="+mn-lt"/>
                      <a:ea typeface="+mn-ea"/>
                      <a:cs typeface="+mn-cs"/>
                    </a:defRPr>
                  </a:lvl5pPr>
                  <a:lvl6pPr marL="1714281" algn="l" defTabSz="685712" rtl="0" eaLnBrk="1" latinLnBrk="0" hangingPunct="1">
                    <a:defRPr sz="1350" kern="1200">
                      <a:solidFill>
                        <a:schemeClr val="lt1"/>
                      </a:solidFill>
                      <a:latin typeface="+mn-lt"/>
                      <a:ea typeface="+mn-ea"/>
                      <a:cs typeface="+mn-cs"/>
                    </a:defRPr>
                  </a:lvl6pPr>
                  <a:lvl7pPr marL="2057137" algn="l" defTabSz="685712" rtl="0" eaLnBrk="1" latinLnBrk="0" hangingPunct="1">
                    <a:defRPr sz="1350" kern="1200">
                      <a:solidFill>
                        <a:schemeClr val="lt1"/>
                      </a:solidFill>
                      <a:latin typeface="+mn-lt"/>
                      <a:ea typeface="+mn-ea"/>
                      <a:cs typeface="+mn-cs"/>
                    </a:defRPr>
                  </a:lvl7pPr>
                  <a:lvl8pPr marL="2399993" algn="l" defTabSz="685712" rtl="0" eaLnBrk="1" latinLnBrk="0" hangingPunct="1">
                    <a:defRPr sz="1350" kern="1200">
                      <a:solidFill>
                        <a:schemeClr val="lt1"/>
                      </a:solidFill>
                      <a:latin typeface="+mn-lt"/>
                      <a:ea typeface="+mn-ea"/>
                      <a:cs typeface="+mn-cs"/>
                    </a:defRPr>
                  </a:lvl8pPr>
                  <a:lvl9pPr marL="2742849" algn="l" defTabSz="685712" rtl="0" eaLnBrk="1" latinLnBrk="0" hangingPunct="1">
                    <a:defRPr sz="1350" kern="1200">
                      <a:solidFill>
                        <a:schemeClr val="lt1"/>
                      </a:solidFill>
                      <a:latin typeface="+mn-lt"/>
                      <a:ea typeface="+mn-ea"/>
                      <a:cs typeface="+mn-cs"/>
                    </a:defRPr>
                  </a:lvl9pPr>
                </a:lstStyle>
                <a:p>
                  <a:pPr defTabSz="685689" fontAlgn="base">
                    <a:lnSpc>
                      <a:spcPct val="90000"/>
                    </a:lnSpc>
                    <a:spcBef>
                      <a:spcPct val="0"/>
                    </a:spcBef>
                    <a:spcAft>
                      <a:spcPct val="0"/>
                    </a:spcAft>
                    <a:defRPr/>
                  </a:pPr>
                  <a:endParaRPr lang="en-US" sz="1029">
                    <a:ln w="3175">
                      <a:noFill/>
                    </a:ln>
                    <a:gradFill>
                      <a:gsLst>
                        <a:gs pos="0">
                          <a:srgbClr val="282828"/>
                        </a:gs>
                        <a:gs pos="100000">
                          <a:srgbClr val="282828"/>
                        </a:gs>
                      </a:gsLst>
                      <a:lin ang="0" scaled="0"/>
                    </a:gradFill>
                    <a:latin typeface="Segoe UI Semibold"/>
                    <a:ea typeface="ＭＳ Ｐゴシック"/>
                    <a:cs typeface="Segoe UI"/>
                  </a:endParaRPr>
                </a:p>
              </p:txBody>
            </p:sp>
            <p:grpSp>
              <p:nvGrpSpPr>
                <p:cNvPr id="132" name="Group 131">
                  <a:extLst>
                    <a:ext uri="{FF2B5EF4-FFF2-40B4-BE49-F238E27FC236}">
                      <a16:creationId xmlns:a16="http://schemas.microsoft.com/office/drawing/2014/main" id="{854E7C67-A51D-403C-AB18-9A482FA1F55D}"/>
                    </a:ext>
                  </a:extLst>
                </p:cNvPr>
                <p:cNvGrpSpPr/>
                <p:nvPr/>
              </p:nvGrpSpPr>
              <p:grpSpPr>
                <a:xfrm>
                  <a:off x="4354339" y="3564685"/>
                  <a:ext cx="1050308" cy="492786"/>
                  <a:chOff x="10073570" y="2225595"/>
                  <a:chExt cx="1557441" cy="730724"/>
                </a:xfrm>
              </p:grpSpPr>
              <p:pic>
                <p:nvPicPr>
                  <p:cNvPr id="134" name="Graphic 7">
                    <a:extLst>
                      <a:ext uri="{FF2B5EF4-FFF2-40B4-BE49-F238E27FC236}">
                        <a16:creationId xmlns:a16="http://schemas.microsoft.com/office/drawing/2014/main" id="{DB9FA8ED-94B3-4C96-BD49-257A24F712C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73570" y="2588144"/>
                    <a:ext cx="335956" cy="335956"/>
                  </a:xfrm>
                  <a:prstGeom prst="rect">
                    <a:avLst/>
                  </a:prstGeom>
                </p:spPr>
              </p:pic>
              <p:pic>
                <p:nvPicPr>
                  <p:cNvPr id="135" name="Picture 134">
                    <a:extLst>
                      <a:ext uri="{FF2B5EF4-FFF2-40B4-BE49-F238E27FC236}">
                        <a16:creationId xmlns:a16="http://schemas.microsoft.com/office/drawing/2014/main" id="{58618EE5-2406-416E-8127-BE984C3D468F}"/>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332638" y="2256529"/>
                    <a:ext cx="415379" cy="290910"/>
                  </a:xfrm>
                  <a:prstGeom prst="rect">
                    <a:avLst/>
                  </a:prstGeom>
                </p:spPr>
              </p:pic>
              <p:pic>
                <p:nvPicPr>
                  <p:cNvPr id="136" name="Picture 135" descr="Tips: Working with Date and Time in servicenow REST API using PowerShell –  Chen V PowerShell Blog">
                    <a:extLst>
                      <a:ext uri="{FF2B5EF4-FFF2-40B4-BE49-F238E27FC236}">
                        <a16:creationId xmlns:a16="http://schemas.microsoft.com/office/drawing/2014/main" id="{5066F3A3-993C-4504-888D-50EF35EBA38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71129" y="2544566"/>
                    <a:ext cx="405845" cy="405845"/>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36" descr="Zoom Video Conferencing - Shining Waters">
                    <a:extLst>
                      <a:ext uri="{FF2B5EF4-FFF2-40B4-BE49-F238E27FC236}">
                        <a16:creationId xmlns:a16="http://schemas.microsoft.com/office/drawing/2014/main" id="{86240394-FC55-410B-9CA5-F557032F83F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235240" y="2560548"/>
                    <a:ext cx="395771" cy="395771"/>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137" descr="Icon request: facebook-workplace · Issue #10185 · FortAwesome/Font-Awesome  · GitHub">
                    <a:extLst>
                      <a:ext uri="{FF2B5EF4-FFF2-40B4-BE49-F238E27FC236}">
                        <a16:creationId xmlns:a16="http://schemas.microsoft.com/office/drawing/2014/main" id="{36839086-C27D-48FE-AE2A-935471E6DA8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000086" y="2225595"/>
                    <a:ext cx="312042" cy="332011"/>
                  </a:xfrm>
                  <a:prstGeom prst="rect">
                    <a:avLst/>
                  </a:prstGeom>
                  <a:noFill/>
                  <a:extLst>
                    <a:ext uri="{909E8E84-426E-40DD-AFC4-6F175D3DCCD1}">
                      <a14:hiddenFill xmlns:a14="http://schemas.microsoft.com/office/drawing/2010/main">
                        <a:solidFill>
                          <a:srgbClr val="FFFFFF"/>
                        </a:solidFill>
                      </a14:hiddenFill>
                    </a:ext>
                  </a:extLst>
                </p:spPr>
              </p:pic>
            </p:grpSp>
            <p:sp>
              <p:nvSpPr>
                <p:cNvPr id="133" name="Text">
                  <a:extLst>
                    <a:ext uri="{FF2B5EF4-FFF2-40B4-BE49-F238E27FC236}">
                      <a16:creationId xmlns:a16="http://schemas.microsoft.com/office/drawing/2014/main" id="{9C28AFDC-DA4F-4386-BCBC-03FC223FB862}"/>
                    </a:ext>
                  </a:extLst>
                </p:cNvPr>
                <p:cNvSpPr/>
                <p:nvPr/>
              </p:nvSpPr>
              <p:spPr bwMode="auto">
                <a:xfrm>
                  <a:off x="4036645" y="4061988"/>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p>
                  <a:pPr defTabSz="671862" fontAlgn="base">
                    <a:lnSpc>
                      <a:spcPct val="90000"/>
                    </a:lnSpc>
                    <a:spcBef>
                      <a:spcPct val="0"/>
                    </a:spcBef>
                    <a:spcAft>
                      <a:spcPct val="0"/>
                    </a:spcAft>
                  </a:pPr>
                  <a:r>
                    <a:rPr lang="en-US" sz="1200">
                      <a:latin typeface="Segoe UI Semibold"/>
                      <a:cs typeface="Segoe UI Semilight" panose="020B0402040204020203" pitchFamily="34" charset="0"/>
                    </a:rPr>
                    <a:t>SaaS apps</a:t>
                  </a:r>
                </a:p>
              </p:txBody>
            </p:sp>
          </p:grpSp>
          <p:sp>
            <p:nvSpPr>
              <p:cNvPr id="130" name="Rectangle: Rounded Corners 129">
                <a:extLst>
                  <a:ext uri="{FF2B5EF4-FFF2-40B4-BE49-F238E27FC236}">
                    <a16:creationId xmlns:a16="http://schemas.microsoft.com/office/drawing/2014/main" id="{B46F4D58-D82E-4517-BADD-E49D264C3A69}"/>
                  </a:ext>
                </a:extLst>
              </p:cNvPr>
              <p:cNvSpPr/>
              <p:nvPr/>
            </p:nvSpPr>
            <p:spPr bwMode="auto">
              <a:xfrm>
                <a:off x="3753853" y="3272588"/>
                <a:ext cx="2394284" cy="2207795"/>
              </a:xfrm>
              <a:prstGeom prst="round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187" name="TextBox 186">
              <a:extLst>
                <a:ext uri="{FF2B5EF4-FFF2-40B4-BE49-F238E27FC236}">
                  <a16:creationId xmlns:a16="http://schemas.microsoft.com/office/drawing/2014/main" id="{86B831E3-58A3-4886-9467-64C904CCC337}"/>
                </a:ext>
              </a:extLst>
            </p:cNvPr>
            <p:cNvSpPr txBox="1"/>
            <p:nvPr/>
          </p:nvSpPr>
          <p:spPr>
            <a:xfrm>
              <a:off x="1869802" y="1849075"/>
              <a:ext cx="1371210" cy="830997"/>
            </a:xfrm>
            <a:prstGeom prst="rect">
              <a:avLst/>
            </a:prstGeom>
            <a:noFill/>
          </p:spPr>
          <p:txBody>
            <a:bodyPr wrap="square">
              <a:spAutoFit/>
            </a:bodyPr>
            <a:lstStyle/>
            <a:p>
              <a:r>
                <a:rPr lang="en-US" sz="1200" kern="1200">
                  <a:solidFill>
                    <a:schemeClr val="tx1"/>
                  </a:solidFill>
                  <a:effectLst/>
                  <a:latin typeface="+mj-lt"/>
                </a:rPr>
                <a:t>Automate the granting of access rights to resources</a:t>
              </a:r>
              <a:endParaRPr lang="en-US" sz="1200">
                <a:latin typeface="+mj-lt"/>
              </a:endParaRPr>
            </a:p>
          </p:txBody>
        </p:sp>
      </p:grpSp>
      <p:grpSp>
        <p:nvGrpSpPr>
          <p:cNvPr id="7" name="Recertification">
            <a:extLst>
              <a:ext uri="{FF2B5EF4-FFF2-40B4-BE49-F238E27FC236}">
                <a16:creationId xmlns:a16="http://schemas.microsoft.com/office/drawing/2014/main" id="{BD50B932-86FE-42BC-86CB-03B2FEAE894A}"/>
              </a:ext>
            </a:extLst>
          </p:cNvPr>
          <p:cNvGrpSpPr/>
          <p:nvPr/>
        </p:nvGrpSpPr>
        <p:grpSpPr>
          <a:xfrm>
            <a:off x="6715664" y="1230325"/>
            <a:ext cx="1605171" cy="2300698"/>
            <a:chOff x="6715664" y="1230325"/>
            <a:chExt cx="1605171" cy="2300698"/>
          </a:xfrm>
        </p:grpSpPr>
        <p:grpSp>
          <p:nvGrpSpPr>
            <p:cNvPr id="159" name="Group 158" descr="Access lifecycle icons">
              <a:extLst>
                <a:ext uri="{FF2B5EF4-FFF2-40B4-BE49-F238E27FC236}">
                  <a16:creationId xmlns:a16="http://schemas.microsoft.com/office/drawing/2014/main" id="{AD0C0A50-1B12-4A34-8699-3ED71E34E907}"/>
                </a:ext>
              </a:extLst>
            </p:cNvPr>
            <p:cNvGrpSpPr>
              <a:grpSpLocks noChangeAspect="1"/>
            </p:cNvGrpSpPr>
            <p:nvPr/>
          </p:nvGrpSpPr>
          <p:grpSpPr>
            <a:xfrm>
              <a:off x="7073169" y="1230325"/>
              <a:ext cx="1247666" cy="1237311"/>
              <a:chOff x="3998269" y="2537458"/>
              <a:chExt cx="1441175" cy="1429213"/>
            </a:xfrm>
          </p:grpSpPr>
          <p:grpSp>
            <p:nvGrpSpPr>
              <p:cNvPr id="160" name="Group 159">
                <a:extLst>
                  <a:ext uri="{FF2B5EF4-FFF2-40B4-BE49-F238E27FC236}">
                    <a16:creationId xmlns:a16="http://schemas.microsoft.com/office/drawing/2014/main" id="{0010AACB-5A41-4C3C-88F4-1D6C0BFB2EB1}"/>
                  </a:ext>
                </a:extLst>
              </p:cNvPr>
              <p:cNvGrpSpPr/>
              <p:nvPr/>
            </p:nvGrpSpPr>
            <p:grpSpPr>
              <a:xfrm>
                <a:off x="4067807" y="2874309"/>
                <a:ext cx="1371637" cy="1092362"/>
                <a:chOff x="4067807" y="2874309"/>
                <a:chExt cx="1371637" cy="1092362"/>
              </a:xfrm>
            </p:grpSpPr>
            <p:grpSp>
              <p:nvGrpSpPr>
                <p:cNvPr id="162" name="Group 10">
                  <a:extLst>
                    <a:ext uri="{FF2B5EF4-FFF2-40B4-BE49-F238E27FC236}">
                      <a16:creationId xmlns:a16="http://schemas.microsoft.com/office/drawing/2014/main" id="{440BE57E-5E2F-4545-9E55-6B0D952997AD}"/>
                    </a:ext>
                  </a:extLst>
                </p:cNvPr>
                <p:cNvGrpSpPr>
                  <a:grpSpLocks noChangeAspect="1"/>
                </p:cNvGrpSpPr>
                <p:nvPr/>
              </p:nvGrpSpPr>
              <p:grpSpPr bwMode="auto">
                <a:xfrm>
                  <a:off x="4067807" y="3283847"/>
                  <a:ext cx="682824" cy="682824"/>
                  <a:chOff x="5004" y="797"/>
                  <a:chExt cx="256" cy="256"/>
                </a:xfrm>
              </p:grpSpPr>
              <p:sp>
                <p:nvSpPr>
                  <p:cNvPr id="164" name="AutoShape 9">
                    <a:extLst>
                      <a:ext uri="{FF2B5EF4-FFF2-40B4-BE49-F238E27FC236}">
                        <a16:creationId xmlns:a16="http://schemas.microsoft.com/office/drawing/2014/main" id="{6A82744E-AC75-4E2F-B38B-32F7CF865CD1}"/>
                      </a:ext>
                    </a:extLst>
                  </p:cNvPr>
                  <p:cNvSpPr>
                    <a:spLocks noChangeAspect="1" noChangeArrowheads="1" noTextEdit="1"/>
                  </p:cNvSpPr>
                  <p:nvPr/>
                </p:nvSpPr>
                <p:spPr bwMode="auto">
                  <a:xfrm>
                    <a:off x="5004" y="797"/>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sp>
                <p:nvSpPr>
                  <p:cNvPr id="165" name="Freeform 11">
                    <a:extLst>
                      <a:ext uri="{FF2B5EF4-FFF2-40B4-BE49-F238E27FC236}">
                        <a16:creationId xmlns:a16="http://schemas.microsoft.com/office/drawing/2014/main" id="{7B91F7BC-81FA-4D4B-BC26-950A639D262C}"/>
                      </a:ext>
                    </a:extLst>
                  </p:cNvPr>
                  <p:cNvSpPr>
                    <a:spLocks/>
                  </p:cNvSpPr>
                  <p:nvPr/>
                </p:nvSpPr>
                <p:spPr bwMode="auto">
                  <a:xfrm>
                    <a:off x="5087" y="795"/>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rgbClr val="2F2F2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sp>
                <p:nvSpPr>
                  <p:cNvPr id="166" name="Freeform 12">
                    <a:extLst>
                      <a:ext uri="{FF2B5EF4-FFF2-40B4-BE49-F238E27FC236}">
                        <a16:creationId xmlns:a16="http://schemas.microsoft.com/office/drawing/2014/main" id="{C1F0FBA0-09E2-4FFD-A955-D3D033C7E08E}"/>
                      </a:ext>
                    </a:extLst>
                  </p:cNvPr>
                  <p:cNvSpPr>
                    <a:spLocks/>
                  </p:cNvSpPr>
                  <p:nvPr/>
                </p:nvSpPr>
                <p:spPr bwMode="auto">
                  <a:xfrm>
                    <a:off x="5004" y="943"/>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rgbClr val="0078D4"/>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sp>
                <p:nvSpPr>
                  <p:cNvPr id="167" name="Freeform 13">
                    <a:extLst>
                      <a:ext uri="{FF2B5EF4-FFF2-40B4-BE49-F238E27FC236}">
                        <a16:creationId xmlns:a16="http://schemas.microsoft.com/office/drawing/2014/main" id="{71D75A37-0AF4-4963-80D7-A551631664AD}"/>
                      </a:ext>
                    </a:extLst>
                  </p:cNvPr>
                  <p:cNvSpPr>
                    <a:spLocks/>
                  </p:cNvSpPr>
                  <p:nvPr/>
                </p:nvSpPr>
                <p:spPr bwMode="auto">
                  <a:xfrm>
                    <a:off x="5103" y="811"/>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grpSp>
            <p:pic>
              <p:nvPicPr>
                <p:cNvPr id="163" name="Picture 162">
                  <a:extLst>
                    <a:ext uri="{FF2B5EF4-FFF2-40B4-BE49-F238E27FC236}">
                      <a16:creationId xmlns:a16="http://schemas.microsoft.com/office/drawing/2014/main" id="{4662469A-18AB-44AF-A00D-41FB1503E251}"/>
                    </a:ext>
                  </a:extLst>
                </p:cNvPr>
                <p:cNvPicPr>
                  <a:picLocks noChangeAspect="1"/>
                </p:cNvPicPr>
                <p:nvPr/>
              </p:nvPicPr>
              <p:blipFill>
                <a:blip r:embed="rId23"/>
                <a:stretch>
                  <a:fillRect/>
                </a:stretch>
              </p:blipFill>
              <p:spPr>
                <a:xfrm>
                  <a:off x="4832931" y="2874309"/>
                  <a:ext cx="606513" cy="606513"/>
                </a:xfrm>
                <a:prstGeom prst="rect">
                  <a:avLst/>
                </a:prstGeom>
              </p:spPr>
            </p:pic>
          </p:grpSp>
          <p:pic>
            <p:nvPicPr>
              <p:cNvPr id="161" name="Picture 160">
                <a:extLst>
                  <a:ext uri="{FF2B5EF4-FFF2-40B4-BE49-F238E27FC236}">
                    <a16:creationId xmlns:a16="http://schemas.microsoft.com/office/drawing/2014/main" id="{C5D0D93D-984C-4981-9B0E-5649947608EB}"/>
                  </a:ext>
                </a:extLst>
              </p:cNvPr>
              <p:cNvPicPr>
                <a:picLocks noChangeAspect="1"/>
              </p:cNvPicPr>
              <p:nvPr/>
            </p:nvPicPr>
            <p:blipFill>
              <a:blip r:embed="rId24"/>
              <a:stretch>
                <a:fillRect/>
              </a:stretch>
            </p:blipFill>
            <p:spPr>
              <a:xfrm>
                <a:off x="3998269" y="2537458"/>
                <a:ext cx="606513" cy="606513"/>
              </a:xfrm>
              <a:prstGeom prst="rect">
                <a:avLst/>
              </a:prstGeom>
            </p:spPr>
          </p:pic>
        </p:grpSp>
        <p:sp>
          <p:nvSpPr>
            <p:cNvPr id="189" name="TextBox 188">
              <a:extLst>
                <a:ext uri="{FF2B5EF4-FFF2-40B4-BE49-F238E27FC236}">
                  <a16:creationId xmlns:a16="http://schemas.microsoft.com/office/drawing/2014/main" id="{F7CA5FDF-39E6-4BE4-AB27-F84A5C80C40C}"/>
                </a:ext>
              </a:extLst>
            </p:cNvPr>
            <p:cNvSpPr txBox="1"/>
            <p:nvPr/>
          </p:nvSpPr>
          <p:spPr>
            <a:xfrm>
              <a:off x="6715664" y="2977025"/>
              <a:ext cx="1289724" cy="553998"/>
            </a:xfrm>
            <a:prstGeom prst="rect">
              <a:avLst/>
            </a:prstGeom>
            <a:noFill/>
          </p:spPr>
          <p:txBody>
            <a:bodyPr wrap="square" lIns="0" tIns="0" rIns="0" bIns="0" rtlCol="0">
              <a:spAutoFit/>
            </a:bodyPr>
            <a:lstStyle/>
            <a:p>
              <a:pPr marL="0" indent="0">
                <a:buNone/>
              </a:pPr>
              <a:r>
                <a:rPr lang="en-US" sz="1200">
                  <a:latin typeface="+mj-lt"/>
                  <a:cs typeface="Segoe UI"/>
                </a:rPr>
                <a:t>Access recertification to reduce risk</a:t>
              </a:r>
              <a:endParaRPr lang="en-US" sz="1200" b="1">
                <a:latin typeface="+mj-lt"/>
              </a:endParaRPr>
            </a:p>
          </p:txBody>
        </p:sp>
      </p:grpSp>
      <p:grpSp>
        <p:nvGrpSpPr>
          <p:cNvPr id="6" name="PIM">
            <a:extLst>
              <a:ext uri="{FF2B5EF4-FFF2-40B4-BE49-F238E27FC236}">
                <a16:creationId xmlns:a16="http://schemas.microsoft.com/office/drawing/2014/main" id="{AA25B485-9303-4D81-AB8F-F7FD9B05D018}"/>
              </a:ext>
            </a:extLst>
          </p:cNvPr>
          <p:cNvGrpSpPr/>
          <p:nvPr/>
        </p:nvGrpSpPr>
        <p:grpSpPr>
          <a:xfrm>
            <a:off x="9436809" y="1246477"/>
            <a:ext cx="2145084" cy="2675999"/>
            <a:chOff x="9436809" y="1246477"/>
            <a:chExt cx="2145084" cy="2675999"/>
          </a:xfrm>
        </p:grpSpPr>
        <p:grpSp>
          <p:nvGrpSpPr>
            <p:cNvPr id="168" name="Group 167" descr="Person with keys, a warning sign, a gear, and a hourglass">
              <a:extLst>
                <a:ext uri="{FF2B5EF4-FFF2-40B4-BE49-F238E27FC236}">
                  <a16:creationId xmlns:a16="http://schemas.microsoft.com/office/drawing/2014/main" id="{BCD6814B-DE1A-41B9-B7F9-A92F1A996CC2}"/>
                </a:ext>
              </a:extLst>
            </p:cNvPr>
            <p:cNvGrpSpPr>
              <a:grpSpLocks noChangeAspect="1"/>
            </p:cNvGrpSpPr>
            <p:nvPr/>
          </p:nvGrpSpPr>
          <p:grpSpPr>
            <a:xfrm>
              <a:off x="9436809" y="2654829"/>
              <a:ext cx="1587750" cy="1267647"/>
              <a:chOff x="6641807" y="2639231"/>
              <a:chExt cx="2060380" cy="1644991"/>
            </a:xfrm>
          </p:grpSpPr>
          <p:grpSp>
            <p:nvGrpSpPr>
              <p:cNvPr id="169" name="Group 168">
                <a:extLst>
                  <a:ext uri="{FF2B5EF4-FFF2-40B4-BE49-F238E27FC236}">
                    <a16:creationId xmlns:a16="http://schemas.microsoft.com/office/drawing/2014/main" id="{124C7F2E-41DE-4FC8-846E-FE9EF9DAE669}"/>
                  </a:ext>
                </a:extLst>
              </p:cNvPr>
              <p:cNvGrpSpPr/>
              <p:nvPr/>
            </p:nvGrpSpPr>
            <p:grpSpPr>
              <a:xfrm>
                <a:off x="6641807" y="2753120"/>
                <a:ext cx="1121956" cy="1187829"/>
                <a:chOff x="6824505" y="3098032"/>
                <a:chExt cx="888278" cy="940432"/>
              </a:xfrm>
            </p:grpSpPr>
            <p:pic>
              <p:nvPicPr>
                <p:cNvPr id="178" name="Picture 177">
                  <a:extLst>
                    <a:ext uri="{FF2B5EF4-FFF2-40B4-BE49-F238E27FC236}">
                      <a16:creationId xmlns:a16="http://schemas.microsoft.com/office/drawing/2014/main" id="{DD94EF64-35B6-46FC-9637-C55FFCDF8029}"/>
                    </a:ext>
                  </a:extLst>
                </p:cNvPr>
                <p:cNvPicPr>
                  <a:picLocks noChangeAspect="1"/>
                </p:cNvPicPr>
                <p:nvPr/>
              </p:nvPicPr>
              <p:blipFill>
                <a:blip r:embed="rId5"/>
                <a:stretch>
                  <a:fillRect/>
                </a:stretch>
              </p:blipFill>
              <p:spPr>
                <a:xfrm>
                  <a:off x="6824505" y="3098032"/>
                  <a:ext cx="752090" cy="752090"/>
                </a:xfrm>
                <a:prstGeom prst="rect">
                  <a:avLst/>
                </a:prstGeom>
              </p:spPr>
            </p:pic>
            <p:grpSp>
              <p:nvGrpSpPr>
                <p:cNvPr id="179" name="Group 178">
                  <a:extLst>
                    <a:ext uri="{FF2B5EF4-FFF2-40B4-BE49-F238E27FC236}">
                      <a16:creationId xmlns:a16="http://schemas.microsoft.com/office/drawing/2014/main" id="{080BA1BF-0A5F-446B-AAA7-77663E075A1D}"/>
                    </a:ext>
                  </a:extLst>
                </p:cNvPr>
                <p:cNvGrpSpPr/>
                <p:nvPr/>
              </p:nvGrpSpPr>
              <p:grpSpPr>
                <a:xfrm>
                  <a:off x="7246698" y="3563761"/>
                  <a:ext cx="466085" cy="474703"/>
                  <a:chOff x="7246698" y="3563761"/>
                  <a:chExt cx="466085" cy="474703"/>
                </a:xfrm>
              </p:grpSpPr>
              <p:sp>
                <p:nvSpPr>
                  <p:cNvPr id="180" name="Oval 179">
                    <a:extLst>
                      <a:ext uri="{FF2B5EF4-FFF2-40B4-BE49-F238E27FC236}">
                        <a16:creationId xmlns:a16="http://schemas.microsoft.com/office/drawing/2014/main" id="{7E5902AD-ABFB-4529-85EC-20EB36486DEB}"/>
                      </a:ext>
                    </a:extLst>
                  </p:cNvPr>
                  <p:cNvSpPr/>
                  <p:nvPr/>
                </p:nvSpPr>
                <p:spPr bwMode="auto">
                  <a:xfrm>
                    <a:off x="7246698" y="3563761"/>
                    <a:ext cx="454568" cy="45456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81" name="Picture 180">
                    <a:extLst>
                      <a:ext uri="{FF2B5EF4-FFF2-40B4-BE49-F238E27FC236}">
                        <a16:creationId xmlns:a16="http://schemas.microsoft.com/office/drawing/2014/main" id="{85DAFAB8-AEC8-4761-A3BD-A56E700E4B69}"/>
                      </a:ext>
                    </a:extLst>
                  </p:cNvPr>
                  <p:cNvPicPr>
                    <a:picLocks noChangeAspect="1"/>
                  </p:cNvPicPr>
                  <p:nvPr/>
                </p:nvPicPr>
                <p:blipFill>
                  <a:blip r:embed="rId25"/>
                  <a:stretch>
                    <a:fillRect/>
                  </a:stretch>
                </p:blipFill>
                <p:spPr>
                  <a:xfrm>
                    <a:off x="7306383" y="3632064"/>
                    <a:ext cx="406400" cy="406400"/>
                  </a:xfrm>
                  <a:prstGeom prst="rect">
                    <a:avLst/>
                  </a:prstGeom>
                </p:spPr>
              </p:pic>
            </p:grpSp>
          </p:grpSp>
          <p:pic>
            <p:nvPicPr>
              <p:cNvPr id="170" name="Picture 169">
                <a:extLst>
                  <a:ext uri="{FF2B5EF4-FFF2-40B4-BE49-F238E27FC236}">
                    <a16:creationId xmlns:a16="http://schemas.microsoft.com/office/drawing/2014/main" id="{F1177B3E-66CE-46DA-85AB-16158626AED2}"/>
                  </a:ext>
                </a:extLst>
              </p:cNvPr>
              <p:cNvPicPr>
                <a:picLocks noChangeAspect="1"/>
              </p:cNvPicPr>
              <p:nvPr/>
            </p:nvPicPr>
            <p:blipFill>
              <a:blip r:embed="rId26"/>
              <a:stretch>
                <a:fillRect/>
              </a:stretch>
            </p:blipFill>
            <p:spPr>
              <a:xfrm>
                <a:off x="7816227" y="2639231"/>
                <a:ext cx="529280" cy="529280"/>
              </a:xfrm>
              <a:prstGeom prst="rect">
                <a:avLst/>
              </a:prstGeom>
            </p:spPr>
          </p:pic>
          <p:grpSp>
            <p:nvGrpSpPr>
              <p:cNvPr id="171" name="Group 170">
                <a:extLst>
                  <a:ext uri="{FF2B5EF4-FFF2-40B4-BE49-F238E27FC236}">
                    <a16:creationId xmlns:a16="http://schemas.microsoft.com/office/drawing/2014/main" id="{C5A48FD4-AD98-4965-A0A6-513F84E2F645}"/>
                  </a:ext>
                </a:extLst>
              </p:cNvPr>
              <p:cNvGrpSpPr/>
              <p:nvPr/>
            </p:nvGrpSpPr>
            <p:grpSpPr>
              <a:xfrm>
                <a:off x="8150002" y="3215537"/>
                <a:ext cx="552185" cy="560707"/>
                <a:chOff x="7773069" y="3708057"/>
                <a:chExt cx="600840" cy="610113"/>
              </a:xfrm>
            </p:grpSpPr>
            <p:pic>
              <p:nvPicPr>
                <p:cNvPr id="175" name="Picture 174">
                  <a:extLst>
                    <a:ext uri="{FF2B5EF4-FFF2-40B4-BE49-F238E27FC236}">
                      <a16:creationId xmlns:a16="http://schemas.microsoft.com/office/drawing/2014/main" id="{CE6F12EA-CFE2-4D0E-A412-BF65E78341E3}"/>
                    </a:ext>
                  </a:extLst>
                </p:cNvPr>
                <p:cNvPicPr>
                  <a:picLocks noChangeAspect="1"/>
                </p:cNvPicPr>
                <p:nvPr/>
              </p:nvPicPr>
              <p:blipFill>
                <a:blip r:embed="rId27"/>
                <a:stretch>
                  <a:fillRect/>
                </a:stretch>
              </p:blipFill>
              <p:spPr>
                <a:xfrm>
                  <a:off x="7870611" y="3808665"/>
                  <a:ext cx="406400" cy="406400"/>
                </a:xfrm>
                <a:prstGeom prst="rect">
                  <a:avLst/>
                </a:prstGeom>
              </p:spPr>
            </p:pic>
            <p:sp>
              <p:nvSpPr>
                <p:cNvPr id="176" name="Arc 175">
                  <a:extLst>
                    <a:ext uri="{FF2B5EF4-FFF2-40B4-BE49-F238E27FC236}">
                      <a16:creationId xmlns:a16="http://schemas.microsoft.com/office/drawing/2014/main" id="{D2607D4A-610A-4AEC-9F5E-ED8B91748C83}"/>
                    </a:ext>
                  </a:extLst>
                </p:cNvPr>
                <p:cNvSpPr/>
                <p:nvPr/>
              </p:nvSpPr>
              <p:spPr>
                <a:xfrm>
                  <a:off x="7773069" y="3708057"/>
                  <a:ext cx="591761" cy="591761"/>
                </a:xfrm>
                <a:prstGeom prst="arc">
                  <a:avLst>
                    <a:gd name="adj1" fmla="val 11233956"/>
                    <a:gd name="adj2" fmla="val 0"/>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sz="1765">
                    <a:solidFill>
                      <a:srgbClr val="282828"/>
                    </a:solidFill>
                    <a:latin typeface="Segoe UI"/>
                  </a:endParaRPr>
                </a:p>
              </p:txBody>
            </p:sp>
            <p:sp>
              <p:nvSpPr>
                <p:cNvPr id="177" name="Arc 176">
                  <a:extLst>
                    <a:ext uri="{FF2B5EF4-FFF2-40B4-BE49-F238E27FC236}">
                      <a16:creationId xmlns:a16="http://schemas.microsoft.com/office/drawing/2014/main" id="{FACC9114-8BD2-4DA5-8052-6DE76BFA546E}"/>
                    </a:ext>
                  </a:extLst>
                </p:cNvPr>
                <p:cNvSpPr/>
                <p:nvPr/>
              </p:nvSpPr>
              <p:spPr>
                <a:xfrm flipH="1" flipV="1">
                  <a:off x="7782148" y="3726409"/>
                  <a:ext cx="591761" cy="591761"/>
                </a:xfrm>
                <a:prstGeom prst="arc">
                  <a:avLst>
                    <a:gd name="adj1" fmla="val 11233956"/>
                    <a:gd name="adj2" fmla="val 0"/>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4192">
                    <a:defRPr/>
                  </a:pPr>
                  <a:endParaRPr lang="en-US" sz="1765">
                    <a:solidFill>
                      <a:srgbClr val="282828"/>
                    </a:solidFill>
                    <a:latin typeface="Segoe UI"/>
                  </a:endParaRPr>
                </a:p>
              </p:txBody>
            </p:sp>
          </p:grpSp>
          <p:grpSp>
            <p:nvGrpSpPr>
              <p:cNvPr id="172" name="Group 171">
                <a:extLst>
                  <a:ext uri="{FF2B5EF4-FFF2-40B4-BE49-F238E27FC236}">
                    <a16:creationId xmlns:a16="http://schemas.microsoft.com/office/drawing/2014/main" id="{336E1E7A-14E3-4653-B72F-CB63AE03994C}"/>
                  </a:ext>
                </a:extLst>
              </p:cNvPr>
              <p:cNvGrpSpPr/>
              <p:nvPr/>
            </p:nvGrpSpPr>
            <p:grpSpPr>
              <a:xfrm>
                <a:off x="7795072" y="3808717"/>
                <a:ext cx="475505" cy="475505"/>
                <a:chOff x="9742856" y="4986491"/>
                <a:chExt cx="265538" cy="265538"/>
              </a:xfrm>
            </p:grpSpPr>
            <p:sp>
              <p:nvSpPr>
                <p:cNvPr id="173" name="Oval 172">
                  <a:extLst>
                    <a:ext uri="{FF2B5EF4-FFF2-40B4-BE49-F238E27FC236}">
                      <a16:creationId xmlns:a16="http://schemas.microsoft.com/office/drawing/2014/main" id="{DD6ADF29-6835-41CF-A956-118C16FE3864}"/>
                    </a:ext>
                  </a:extLst>
                </p:cNvPr>
                <p:cNvSpPr/>
                <p:nvPr/>
              </p:nvSpPr>
              <p:spPr bwMode="auto">
                <a:xfrm>
                  <a:off x="9742856" y="4986491"/>
                  <a:ext cx="265538" cy="26553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74" name="Warning_E7BA" title="Icon of a triangle with an exclaimation point inside">
                  <a:extLst>
                    <a:ext uri="{FF2B5EF4-FFF2-40B4-BE49-F238E27FC236}">
                      <a16:creationId xmlns:a16="http://schemas.microsoft.com/office/drawing/2014/main" id="{8CBFC374-4258-43D8-9188-729573D92A5C}"/>
                    </a:ext>
                  </a:extLst>
                </p:cNvPr>
                <p:cNvSpPr>
                  <a:spLocks noChangeAspect="1" noEditPoints="1"/>
                </p:cNvSpPr>
                <p:nvPr/>
              </p:nvSpPr>
              <p:spPr bwMode="auto">
                <a:xfrm>
                  <a:off x="9803176" y="5046774"/>
                  <a:ext cx="144898" cy="144972"/>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lin ang="5400000" scaled="1"/>
                    </a:gradFill>
                  </a:endParaRPr>
                </a:p>
              </p:txBody>
            </p:sp>
          </p:grpSp>
        </p:grpSp>
        <p:sp>
          <p:nvSpPr>
            <p:cNvPr id="190" name="TextBox 189">
              <a:extLst>
                <a:ext uri="{FF2B5EF4-FFF2-40B4-BE49-F238E27FC236}">
                  <a16:creationId xmlns:a16="http://schemas.microsoft.com/office/drawing/2014/main" id="{FDA6E721-C412-4C1F-8097-9F8287CCCBF4}"/>
                </a:ext>
              </a:extLst>
            </p:cNvPr>
            <p:cNvSpPr txBox="1"/>
            <p:nvPr/>
          </p:nvSpPr>
          <p:spPr>
            <a:xfrm>
              <a:off x="9701029" y="1246477"/>
              <a:ext cx="1880864" cy="738664"/>
            </a:xfrm>
            <a:prstGeom prst="rect">
              <a:avLst/>
            </a:prstGeom>
            <a:noFill/>
          </p:spPr>
          <p:txBody>
            <a:bodyPr wrap="square" lIns="0" tIns="0" rIns="0" bIns="0" rtlCol="0">
              <a:spAutoFit/>
            </a:bodyPr>
            <a:lstStyle/>
            <a:p>
              <a:pPr marL="0" indent="0">
                <a:buNone/>
              </a:pPr>
              <a:r>
                <a:rPr lang="en-US" sz="1200">
                  <a:latin typeface="+mj-lt"/>
                  <a:cs typeface="Segoe UI"/>
                </a:rPr>
                <a:t>Just-in-time access, alerts, and approval workflows to protect access to critical resources</a:t>
              </a:r>
              <a:endParaRPr lang="en-US" sz="1200" b="1">
                <a:latin typeface="+mj-lt"/>
              </a:endParaRPr>
            </a:p>
          </p:txBody>
        </p:sp>
      </p:grpSp>
      <p:cxnSp>
        <p:nvCxnSpPr>
          <p:cNvPr id="192" name="Connector: Curved 191">
            <a:extLst>
              <a:ext uri="{FF2B5EF4-FFF2-40B4-BE49-F238E27FC236}">
                <a16:creationId xmlns:a16="http://schemas.microsoft.com/office/drawing/2014/main" id="{399D8638-C29D-4E68-830F-0F8FD4E162C7}"/>
              </a:ext>
            </a:extLst>
          </p:cNvPr>
          <p:cNvCxnSpPr>
            <a:endCxn id="170" idx="0"/>
          </p:cNvCxnSpPr>
          <p:nvPr/>
        </p:nvCxnSpPr>
        <p:spPr>
          <a:xfrm>
            <a:off x="8435050" y="1803063"/>
            <a:ext cx="2110714" cy="851766"/>
          </a:xfrm>
          <a:prstGeom prst="curvedConnector2">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 name="Auditing &amp; Reporting">
            <a:extLst>
              <a:ext uri="{FF2B5EF4-FFF2-40B4-BE49-F238E27FC236}">
                <a16:creationId xmlns:a16="http://schemas.microsoft.com/office/drawing/2014/main" id="{DD2E02F9-4BDB-419F-8520-B29F52383FDE}"/>
              </a:ext>
            </a:extLst>
          </p:cNvPr>
          <p:cNvGrpSpPr/>
          <p:nvPr/>
        </p:nvGrpSpPr>
        <p:grpSpPr>
          <a:xfrm>
            <a:off x="435077" y="5757263"/>
            <a:ext cx="11297265" cy="1115591"/>
            <a:chOff x="435077" y="5757263"/>
            <a:chExt cx="11297265" cy="1115591"/>
          </a:xfrm>
        </p:grpSpPr>
        <p:grpSp>
          <p:nvGrpSpPr>
            <p:cNvPr id="97" name="Group 96">
              <a:extLst>
                <a:ext uri="{FF2B5EF4-FFF2-40B4-BE49-F238E27FC236}">
                  <a16:creationId xmlns:a16="http://schemas.microsoft.com/office/drawing/2014/main" id="{292B173F-A5C2-4519-83B6-426672F90A58}"/>
                </a:ext>
              </a:extLst>
            </p:cNvPr>
            <p:cNvGrpSpPr/>
            <p:nvPr/>
          </p:nvGrpSpPr>
          <p:grpSpPr>
            <a:xfrm>
              <a:off x="435077" y="5968751"/>
              <a:ext cx="11297265" cy="590957"/>
              <a:chOff x="435077" y="6145727"/>
              <a:chExt cx="11297265" cy="590957"/>
            </a:xfrm>
          </p:grpSpPr>
          <p:sp>
            <p:nvSpPr>
              <p:cNvPr id="98" name="Rectangle: Rounded Corners 97">
                <a:extLst>
                  <a:ext uri="{FF2B5EF4-FFF2-40B4-BE49-F238E27FC236}">
                    <a16:creationId xmlns:a16="http://schemas.microsoft.com/office/drawing/2014/main" id="{1DBF2291-F497-42E7-AA79-42AB94ED12C7}"/>
                  </a:ext>
                </a:extLst>
              </p:cNvPr>
              <p:cNvSpPr/>
              <p:nvPr/>
            </p:nvSpPr>
            <p:spPr bwMode="auto">
              <a:xfrm>
                <a:off x="585217" y="6164807"/>
                <a:ext cx="11021566" cy="571877"/>
              </a:xfrm>
              <a:prstGeom prst="roundRect">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9F46A690-B1EA-49C8-A9E1-F85C6DAE3E35}"/>
                  </a:ext>
                </a:extLst>
              </p:cNvPr>
              <p:cNvSpPr/>
              <p:nvPr/>
            </p:nvSpPr>
            <p:spPr bwMode="auto">
              <a:xfrm>
                <a:off x="435077" y="6145727"/>
                <a:ext cx="11297265" cy="230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94" name="Oval 193">
              <a:extLst>
                <a:ext uri="{FF2B5EF4-FFF2-40B4-BE49-F238E27FC236}">
                  <a16:creationId xmlns:a16="http://schemas.microsoft.com/office/drawing/2014/main" id="{BF497ED6-EBBB-4E99-B88B-241FAECE630E}"/>
                </a:ext>
              </a:extLst>
            </p:cNvPr>
            <p:cNvSpPr/>
            <p:nvPr/>
          </p:nvSpPr>
          <p:spPr bwMode="auto">
            <a:xfrm>
              <a:off x="5091682" y="6228381"/>
              <a:ext cx="2021326" cy="644473"/>
            </a:xfrm>
            <a:prstGeom prst="ellipse">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a:ea typeface="+mn-ea"/>
                  <a:cs typeface="+mn-cs"/>
                </a:rPr>
                <a:t>Ongoing auditing </a:t>
              </a:r>
              <a:br>
                <a:rPr kumimoji="0" lang="en-US" sz="1400" b="0" i="0" u="none" strike="noStrike" kern="1200" cap="none" spc="0" normalizeH="0" baseline="0" noProof="0">
                  <a:ln>
                    <a:noFill/>
                  </a:ln>
                  <a:solidFill>
                    <a:schemeClr val="tx2"/>
                  </a:solidFill>
                  <a:effectLst/>
                  <a:uLnTx/>
                  <a:uFillTx/>
                  <a:latin typeface="Segoe UI"/>
                  <a:ea typeface="+mn-ea"/>
                  <a:cs typeface="+mn-cs"/>
                </a:rPr>
              </a:br>
              <a:r>
                <a:rPr kumimoji="0" lang="en-US" sz="1400" b="0" i="0" u="none" strike="noStrike" kern="1200" cap="none" spc="0" normalizeH="0" baseline="0" noProof="0">
                  <a:ln>
                    <a:noFill/>
                  </a:ln>
                  <a:solidFill>
                    <a:schemeClr val="tx2"/>
                  </a:solidFill>
                  <a:effectLst/>
                  <a:uLnTx/>
                  <a:uFillTx/>
                  <a:latin typeface="Segoe UI"/>
                  <a:ea typeface="+mn-ea"/>
                  <a:cs typeface="+mn-cs"/>
                </a:rPr>
                <a:t>&amp; reporting</a:t>
              </a:r>
            </a:p>
          </p:txBody>
        </p:sp>
        <p:pic>
          <p:nvPicPr>
            <p:cNvPr id="195" name="Picture 194">
              <a:extLst>
                <a:ext uri="{FF2B5EF4-FFF2-40B4-BE49-F238E27FC236}">
                  <a16:creationId xmlns:a16="http://schemas.microsoft.com/office/drawing/2014/main" id="{E49F62BB-B75B-4BE3-870F-36A04A1EC6F6}"/>
                </a:ext>
              </a:extLst>
            </p:cNvPr>
            <p:cNvPicPr>
              <a:picLocks noChangeAspect="1"/>
            </p:cNvPicPr>
            <p:nvPr/>
          </p:nvPicPr>
          <p:blipFill>
            <a:blip r:embed="rId28"/>
            <a:stretch>
              <a:fillRect/>
            </a:stretch>
          </p:blipFill>
          <p:spPr>
            <a:xfrm>
              <a:off x="5846062" y="5757263"/>
              <a:ext cx="571877" cy="571877"/>
            </a:xfrm>
            <a:prstGeom prst="rect">
              <a:avLst/>
            </a:prstGeom>
          </p:spPr>
        </p:pic>
      </p:grpSp>
      <p:grpSp>
        <p:nvGrpSpPr>
          <p:cNvPr id="5" name="User leaving">
            <a:extLst>
              <a:ext uri="{FF2B5EF4-FFF2-40B4-BE49-F238E27FC236}">
                <a16:creationId xmlns:a16="http://schemas.microsoft.com/office/drawing/2014/main" id="{B333B805-58AD-48E9-8CA7-ECDE19461BA1}"/>
              </a:ext>
            </a:extLst>
          </p:cNvPr>
          <p:cNvGrpSpPr/>
          <p:nvPr/>
        </p:nvGrpSpPr>
        <p:grpSpPr>
          <a:xfrm>
            <a:off x="8975505" y="4294272"/>
            <a:ext cx="2160378" cy="2007436"/>
            <a:chOff x="8975505" y="4294272"/>
            <a:chExt cx="2160378" cy="2007436"/>
          </a:xfrm>
        </p:grpSpPr>
        <p:grpSp>
          <p:nvGrpSpPr>
            <p:cNvPr id="101" name="User leaving" descr="Person with no access">
              <a:extLst>
                <a:ext uri="{FF2B5EF4-FFF2-40B4-BE49-F238E27FC236}">
                  <a16:creationId xmlns:a16="http://schemas.microsoft.com/office/drawing/2014/main" id="{6696B058-4BA7-4651-AFEC-85D6D3043350}"/>
                </a:ext>
              </a:extLst>
            </p:cNvPr>
            <p:cNvGrpSpPr/>
            <p:nvPr/>
          </p:nvGrpSpPr>
          <p:grpSpPr>
            <a:xfrm>
              <a:off x="9681649" y="4955505"/>
              <a:ext cx="1454234" cy="1346203"/>
              <a:chOff x="9820058" y="2773356"/>
              <a:chExt cx="1483394" cy="1373197"/>
            </a:xfrm>
          </p:grpSpPr>
          <p:pic>
            <p:nvPicPr>
              <p:cNvPr id="102" name="Picture 101">
                <a:extLst>
                  <a:ext uri="{FF2B5EF4-FFF2-40B4-BE49-F238E27FC236}">
                    <a16:creationId xmlns:a16="http://schemas.microsoft.com/office/drawing/2014/main" id="{0EC981EF-A5D0-48A2-A1F1-F019E51F03B2}"/>
                  </a:ext>
                </a:extLst>
              </p:cNvPr>
              <p:cNvPicPr>
                <a:picLocks noChangeAspect="1"/>
              </p:cNvPicPr>
              <p:nvPr/>
            </p:nvPicPr>
            <p:blipFill>
              <a:blip r:embed="rId5"/>
              <a:stretch>
                <a:fillRect/>
              </a:stretch>
            </p:blipFill>
            <p:spPr>
              <a:xfrm>
                <a:off x="9820058" y="2773356"/>
                <a:ext cx="950406" cy="950406"/>
              </a:xfrm>
              <a:prstGeom prst="rect">
                <a:avLst/>
              </a:prstGeom>
            </p:spPr>
          </p:pic>
          <p:grpSp>
            <p:nvGrpSpPr>
              <p:cNvPr id="103" name="Group 102">
                <a:extLst>
                  <a:ext uri="{FF2B5EF4-FFF2-40B4-BE49-F238E27FC236}">
                    <a16:creationId xmlns:a16="http://schemas.microsoft.com/office/drawing/2014/main" id="{5C77ED75-629E-4228-B119-469FCBADB83B}"/>
                  </a:ext>
                </a:extLst>
              </p:cNvPr>
              <p:cNvGrpSpPr/>
              <p:nvPr/>
            </p:nvGrpSpPr>
            <p:grpSpPr>
              <a:xfrm>
                <a:off x="10622404" y="3592568"/>
                <a:ext cx="681048" cy="553985"/>
                <a:chOff x="10594215" y="3750982"/>
                <a:chExt cx="538937" cy="438388"/>
              </a:xfrm>
            </p:grpSpPr>
            <p:pic>
              <p:nvPicPr>
                <p:cNvPr id="107" name="Picture 106">
                  <a:extLst>
                    <a:ext uri="{FF2B5EF4-FFF2-40B4-BE49-F238E27FC236}">
                      <a16:creationId xmlns:a16="http://schemas.microsoft.com/office/drawing/2014/main" id="{AD8F4FFF-20D0-47F2-8932-3CA278E73689}"/>
                    </a:ext>
                  </a:extLst>
                </p:cNvPr>
                <p:cNvPicPr>
                  <a:picLocks noChangeAspect="1"/>
                </p:cNvPicPr>
                <p:nvPr/>
              </p:nvPicPr>
              <p:blipFill>
                <a:blip r:embed="rId29"/>
                <a:stretch>
                  <a:fillRect/>
                </a:stretch>
              </p:blipFill>
              <p:spPr>
                <a:xfrm>
                  <a:off x="10694764" y="3750982"/>
                  <a:ext cx="438388" cy="438388"/>
                </a:xfrm>
                <a:prstGeom prst="rect">
                  <a:avLst/>
                </a:prstGeom>
              </p:spPr>
            </p:pic>
            <p:grpSp>
              <p:nvGrpSpPr>
                <p:cNvPr id="108" name="Group 107">
                  <a:extLst>
                    <a:ext uri="{FF2B5EF4-FFF2-40B4-BE49-F238E27FC236}">
                      <a16:creationId xmlns:a16="http://schemas.microsoft.com/office/drawing/2014/main" id="{C84BF6C9-540C-4B66-B746-C9AA209F9BD1}"/>
                    </a:ext>
                  </a:extLst>
                </p:cNvPr>
                <p:cNvGrpSpPr/>
                <p:nvPr/>
              </p:nvGrpSpPr>
              <p:grpSpPr>
                <a:xfrm>
                  <a:off x="10594215" y="3825978"/>
                  <a:ext cx="298111" cy="275582"/>
                  <a:chOff x="10621397" y="3825978"/>
                  <a:chExt cx="298111" cy="275582"/>
                </a:xfrm>
              </p:grpSpPr>
              <p:sp>
                <p:nvSpPr>
                  <p:cNvPr id="109" name="Isosceles Triangle 108">
                    <a:extLst>
                      <a:ext uri="{FF2B5EF4-FFF2-40B4-BE49-F238E27FC236}">
                        <a16:creationId xmlns:a16="http://schemas.microsoft.com/office/drawing/2014/main" id="{E20C01E6-3AB8-4CE7-A15B-164D4C1329EF}"/>
                      </a:ext>
                    </a:extLst>
                  </p:cNvPr>
                  <p:cNvSpPr/>
                  <p:nvPr/>
                </p:nvSpPr>
                <p:spPr bwMode="auto">
                  <a:xfrm rot="5400000" flipH="1">
                    <a:off x="10725359" y="3907411"/>
                    <a:ext cx="275582" cy="112716"/>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Freeform 6">
                    <a:extLst>
                      <a:ext uri="{FF2B5EF4-FFF2-40B4-BE49-F238E27FC236}">
                        <a16:creationId xmlns:a16="http://schemas.microsoft.com/office/drawing/2014/main" id="{A65B0832-21CF-4F2D-A6BE-BB0C6754C10A}"/>
                      </a:ext>
                    </a:extLst>
                  </p:cNvPr>
                  <p:cNvSpPr>
                    <a:spLocks/>
                  </p:cNvSpPr>
                  <p:nvPr/>
                </p:nvSpPr>
                <p:spPr bwMode="auto">
                  <a:xfrm>
                    <a:off x="10621397" y="3848675"/>
                    <a:ext cx="258763" cy="230188"/>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chemeClr val="tx2"/>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grpSp>
          </p:grpSp>
          <p:grpSp>
            <p:nvGrpSpPr>
              <p:cNvPr id="104" name="Group 103">
                <a:extLst>
                  <a:ext uri="{FF2B5EF4-FFF2-40B4-BE49-F238E27FC236}">
                    <a16:creationId xmlns:a16="http://schemas.microsoft.com/office/drawing/2014/main" id="{8CFD542A-C59E-4DA1-B2F7-D2FE27D16234}"/>
                  </a:ext>
                </a:extLst>
              </p:cNvPr>
              <p:cNvGrpSpPr/>
              <p:nvPr/>
            </p:nvGrpSpPr>
            <p:grpSpPr>
              <a:xfrm>
                <a:off x="9837216" y="3431250"/>
                <a:ext cx="370674" cy="370674"/>
                <a:chOff x="10401065" y="1376930"/>
                <a:chExt cx="370674" cy="370674"/>
              </a:xfrm>
            </p:grpSpPr>
            <p:sp>
              <p:nvSpPr>
                <p:cNvPr id="105" name="Oval 104">
                  <a:extLst>
                    <a:ext uri="{FF2B5EF4-FFF2-40B4-BE49-F238E27FC236}">
                      <a16:creationId xmlns:a16="http://schemas.microsoft.com/office/drawing/2014/main" id="{D14CED7C-2884-47E3-A236-04FA0EDE796B}"/>
                    </a:ext>
                  </a:extLst>
                </p:cNvPr>
                <p:cNvSpPr/>
                <p:nvPr/>
              </p:nvSpPr>
              <p:spPr bwMode="auto">
                <a:xfrm>
                  <a:off x="10401065" y="1376930"/>
                  <a:ext cx="370674" cy="37067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6" name="illegal" title="Icon of a circle with a diagonal line through it">
                  <a:extLst>
                    <a:ext uri="{FF2B5EF4-FFF2-40B4-BE49-F238E27FC236}">
                      <a16:creationId xmlns:a16="http://schemas.microsoft.com/office/drawing/2014/main" id="{227C47FB-42E5-4533-868C-89194463A0E3}"/>
                    </a:ext>
                  </a:extLst>
                </p:cNvPr>
                <p:cNvSpPr>
                  <a:spLocks noChangeAspect="1" noEditPoints="1"/>
                </p:cNvSpPr>
                <p:nvPr/>
              </p:nvSpPr>
              <p:spPr bwMode="auto">
                <a:xfrm>
                  <a:off x="10473775" y="1449948"/>
                  <a:ext cx="225252" cy="224636"/>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sp>
          <p:nvSpPr>
            <p:cNvPr id="191" name="TextBox 190">
              <a:extLst>
                <a:ext uri="{FF2B5EF4-FFF2-40B4-BE49-F238E27FC236}">
                  <a16:creationId xmlns:a16="http://schemas.microsoft.com/office/drawing/2014/main" id="{10C17633-8FB3-40BA-9485-84F7696FD984}"/>
                </a:ext>
              </a:extLst>
            </p:cNvPr>
            <p:cNvSpPr txBox="1"/>
            <p:nvPr/>
          </p:nvSpPr>
          <p:spPr>
            <a:xfrm>
              <a:off x="8975505" y="4294272"/>
              <a:ext cx="1289724" cy="1107996"/>
            </a:xfrm>
            <a:prstGeom prst="rect">
              <a:avLst/>
            </a:prstGeom>
            <a:noFill/>
          </p:spPr>
          <p:txBody>
            <a:bodyPr wrap="square" lIns="0" tIns="0" rIns="0" bIns="0" rtlCol="0">
              <a:spAutoFit/>
            </a:bodyPr>
            <a:lstStyle/>
            <a:p>
              <a:pPr marL="0" indent="0">
                <a:buNone/>
              </a:pPr>
              <a:r>
                <a:rPr lang="en-US" sz="1200" dirty="0">
                  <a:latin typeface="+mj-lt"/>
                  <a:cs typeface="Segoe UI"/>
                </a:rPr>
                <a:t>Make sure access rights are removed when user leaves or stops working with Contoso</a:t>
              </a:r>
              <a:endParaRPr lang="en-US" sz="1200" b="1" dirty="0">
                <a:latin typeface="+mj-lt"/>
              </a:endParaRPr>
            </a:p>
          </p:txBody>
        </p:sp>
      </p:grpSp>
      <p:cxnSp>
        <p:nvCxnSpPr>
          <p:cNvPr id="193" name="Connector: Curved 192">
            <a:extLst>
              <a:ext uri="{FF2B5EF4-FFF2-40B4-BE49-F238E27FC236}">
                <a16:creationId xmlns:a16="http://schemas.microsoft.com/office/drawing/2014/main" id="{AC1A21DB-72C5-4549-A370-9EB5D006C105}"/>
              </a:ext>
            </a:extLst>
          </p:cNvPr>
          <p:cNvCxnSpPr>
            <a:cxnSpLocks/>
            <a:endCxn id="102" idx="0"/>
          </p:cNvCxnSpPr>
          <p:nvPr/>
        </p:nvCxnSpPr>
        <p:spPr>
          <a:xfrm rot="5400000">
            <a:off x="9909976" y="4319717"/>
            <a:ext cx="873323" cy="398252"/>
          </a:xfrm>
          <a:prstGeom prst="curvedConnector3">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8" name="Request access">
            <a:extLst>
              <a:ext uri="{FF2B5EF4-FFF2-40B4-BE49-F238E27FC236}">
                <a16:creationId xmlns:a16="http://schemas.microsoft.com/office/drawing/2014/main" id="{4C40EB30-99F9-48DC-B836-A6E7630A0877}"/>
              </a:ext>
            </a:extLst>
          </p:cNvPr>
          <p:cNvGrpSpPr/>
          <p:nvPr/>
        </p:nvGrpSpPr>
        <p:grpSpPr>
          <a:xfrm>
            <a:off x="2746245" y="3742809"/>
            <a:ext cx="3131859" cy="1945927"/>
            <a:chOff x="2746245" y="3742809"/>
            <a:chExt cx="3131859" cy="1945927"/>
          </a:xfrm>
        </p:grpSpPr>
        <p:sp>
          <p:nvSpPr>
            <p:cNvPr id="188" name="TextBox 187">
              <a:extLst>
                <a:ext uri="{FF2B5EF4-FFF2-40B4-BE49-F238E27FC236}">
                  <a16:creationId xmlns:a16="http://schemas.microsoft.com/office/drawing/2014/main" id="{49C8AD39-7AEE-4245-A1A8-A1B3BD7F0A2B}"/>
                </a:ext>
              </a:extLst>
            </p:cNvPr>
            <p:cNvSpPr txBox="1"/>
            <p:nvPr/>
          </p:nvSpPr>
          <p:spPr>
            <a:xfrm>
              <a:off x="2746245" y="3742809"/>
              <a:ext cx="1960570" cy="553998"/>
            </a:xfrm>
            <a:prstGeom prst="rect">
              <a:avLst/>
            </a:prstGeom>
            <a:noFill/>
          </p:spPr>
          <p:txBody>
            <a:bodyPr wrap="square" lIns="0" tIns="0" rIns="0" bIns="0" rtlCol="0">
              <a:spAutoFit/>
            </a:bodyPr>
            <a:lstStyle/>
            <a:p>
              <a:pPr algn="l"/>
              <a:r>
                <a:rPr lang="en-US" sz="1200" dirty="0">
                  <a:latin typeface="+mj-lt"/>
                </a:rPr>
                <a:t>Self-Service access request when additional access is needed</a:t>
              </a:r>
            </a:p>
          </p:txBody>
        </p:sp>
        <p:grpSp>
          <p:nvGrpSpPr>
            <p:cNvPr id="17" name="Group 16">
              <a:extLst>
                <a:ext uri="{FF2B5EF4-FFF2-40B4-BE49-F238E27FC236}">
                  <a16:creationId xmlns:a16="http://schemas.microsoft.com/office/drawing/2014/main" id="{DAC82AFC-E367-496A-97ED-52B80105F25B}"/>
                </a:ext>
              </a:extLst>
            </p:cNvPr>
            <p:cNvGrpSpPr/>
            <p:nvPr/>
          </p:nvGrpSpPr>
          <p:grpSpPr>
            <a:xfrm>
              <a:off x="3735099" y="4348068"/>
              <a:ext cx="2143005" cy="1340668"/>
              <a:chOff x="3520685" y="4114800"/>
              <a:chExt cx="2143005" cy="1340668"/>
            </a:xfrm>
          </p:grpSpPr>
          <p:pic>
            <p:nvPicPr>
              <p:cNvPr id="116" name="Picture 115">
                <a:extLst>
                  <a:ext uri="{FF2B5EF4-FFF2-40B4-BE49-F238E27FC236}">
                    <a16:creationId xmlns:a16="http://schemas.microsoft.com/office/drawing/2014/main" id="{92CD809A-7585-4AC0-B83E-56983CB9C701}"/>
                  </a:ext>
                </a:extLst>
              </p:cNvPr>
              <p:cNvPicPr>
                <a:picLocks noChangeAspect="1"/>
              </p:cNvPicPr>
              <p:nvPr/>
            </p:nvPicPr>
            <p:blipFill>
              <a:blip r:embed="rId30" cstate="hqprint">
                <a:extLst>
                  <a:ext uri="{28A0092B-C50C-407E-A947-70E740481C1C}">
                    <a14:useLocalDpi xmlns:a14="http://schemas.microsoft.com/office/drawing/2010/main" val="0"/>
                  </a:ext>
                </a:extLst>
              </a:blip>
              <a:stretch>
                <a:fillRect/>
              </a:stretch>
            </p:blipFill>
            <p:spPr>
              <a:xfrm>
                <a:off x="4814326" y="4244529"/>
                <a:ext cx="770800" cy="256004"/>
              </a:xfrm>
              <a:prstGeom prst="rect">
                <a:avLst/>
              </a:prstGeom>
            </p:spPr>
          </p:pic>
          <p:grpSp>
            <p:nvGrpSpPr>
              <p:cNvPr id="117" name="Group 116">
                <a:extLst>
                  <a:ext uri="{FF2B5EF4-FFF2-40B4-BE49-F238E27FC236}">
                    <a16:creationId xmlns:a16="http://schemas.microsoft.com/office/drawing/2014/main" id="{3243F8E0-A73B-48AC-8EF7-E0F89B199B2C}"/>
                  </a:ext>
                </a:extLst>
              </p:cNvPr>
              <p:cNvGrpSpPr/>
              <p:nvPr/>
            </p:nvGrpSpPr>
            <p:grpSpPr>
              <a:xfrm>
                <a:off x="4831819" y="4635676"/>
                <a:ext cx="461120" cy="236554"/>
                <a:chOff x="10788478" y="2276711"/>
                <a:chExt cx="452150" cy="227837"/>
              </a:xfrm>
            </p:grpSpPr>
            <p:sp>
              <p:nvSpPr>
                <p:cNvPr id="125" name="Freeform 299">
                  <a:extLst>
                    <a:ext uri="{FF2B5EF4-FFF2-40B4-BE49-F238E27FC236}">
                      <a16:creationId xmlns:a16="http://schemas.microsoft.com/office/drawing/2014/main" id="{E592ACB0-9D8C-4A78-9798-B113349980A6}"/>
                    </a:ext>
                  </a:extLst>
                </p:cNvPr>
                <p:cNvSpPr/>
                <p:nvPr/>
              </p:nvSpPr>
              <p:spPr bwMode="auto">
                <a:xfrm>
                  <a:off x="10788478" y="2289155"/>
                  <a:ext cx="374248" cy="197582"/>
                </a:xfrm>
                <a:custGeom>
                  <a:avLst/>
                  <a:gdLst>
                    <a:gd name="connsiteX0" fmla="*/ 0 w 374248"/>
                    <a:gd name="connsiteY0" fmla="*/ 0 h 197582"/>
                    <a:gd name="connsiteX1" fmla="*/ 374248 w 374248"/>
                    <a:gd name="connsiteY1" fmla="*/ 0 h 197582"/>
                    <a:gd name="connsiteX2" fmla="*/ 374248 w 374248"/>
                    <a:gd name="connsiteY2" fmla="*/ 56976 h 197582"/>
                    <a:gd name="connsiteX3" fmla="*/ 233820 w 374248"/>
                    <a:gd name="connsiteY3" fmla="*/ 197582 h 197582"/>
                    <a:gd name="connsiteX4" fmla="*/ 0 w 374248"/>
                    <a:gd name="connsiteY4" fmla="*/ 197582 h 197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248" h="197582">
                      <a:moveTo>
                        <a:pt x="0" y="0"/>
                      </a:moveTo>
                      <a:lnTo>
                        <a:pt x="374248" y="0"/>
                      </a:lnTo>
                      <a:lnTo>
                        <a:pt x="374248" y="56976"/>
                      </a:lnTo>
                      <a:lnTo>
                        <a:pt x="233820" y="197582"/>
                      </a:lnTo>
                      <a:lnTo>
                        <a:pt x="0" y="197582"/>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6" name="Picture 125">
                  <a:extLst>
                    <a:ext uri="{FF2B5EF4-FFF2-40B4-BE49-F238E27FC236}">
                      <a16:creationId xmlns:a16="http://schemas.microsoft.com/office/drawing/2014/main" id="{5C4048D2-67F4-4363-A0FA-E7E2ACB882A4}"/>
                    </a:ext>
                  </a:extLst>
                </p:cNvPr>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88739" y="2276711"/>
                  <a:ext cx="451889" cy="227837"/>
                </a:xfrm>
                <a:prstGeom prst="rect">
                  <a:avLst/>
                </a:prstGeom>
              </p:spPr>
            </p:pic>
          </p:grpSp>
          <p:pic>
            <p:nvPicPr>
              <p:cNvPr id="118" name="Picture 117">
                <a:extLst>
                  <a:ext uri="{FF2B5EF4-FFF2-40B4-BE49-F238E27FC236}">
                    <a16:creationId xmlns:a16="http://schemas.microsoft.com/office/drawing/2014/main" id="{27CC0ADA-A968-4B53-B8B0-FBC59A50C485}"/>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653187" y="5113529"/>
                <a:ext cx="709677" cy="193469"/>
              </a:xfrm>
              <a:prstGeom prst="rect">
                <a:avLst/>
              </a:prstGeom>
            </p:spPr>
          </p:pic>
          <p:pic>
            <p:nvPicPr>
              <p:cNvPr id="119" name="Picture 118">
                <a:extLst>
                  <a:ext uri="{FF2B5EF4-FFF2-40B4-BE49-F238E27FC236}">
                    <a16:creationId xmlns:a16="http://schemas.microsoft.com/office/drawing/2014/main" id="{10372AD8-39D0-4D25-8E33-633B0DB1E94A}"/>
                  </a:ext>
                </a:extLst>
              </p:cNvPr>
              <p:cNvPicPr>
                <a:picLocks noChangeAspect="1"/>
              </p:cNvPicPr>
              <p:nvPr/>
            </p:nvPicPr>
            <p:blipFill>
              <a:blip r:embed="rId33" cstate="hqprint">
                <a:extLst>
                  <a:ext uri="{28A0092B-C50C-407E-A947-70E740481C1C}">
                    <a14:useLocalDpi xmlns:a14="http://schemas.microsoft.com/office/drawing/2010/main" val="0"/>
                  </a:ext>
                </a:extLst>
              </a:blip>
              <a:stretch>
                <a:fillRect/>
              </a:stretch>
            </p:blipFill>
            <p:spPr>
              <a:xfrm>
                <a:off x="4769937" y="4992824"/>
                <a:ext cx="611752" cy="142101"/>
              </a:xfrm>
              <a:prstGeom prst="rect">
                <a:avLst/>
              </a:prstGeom>
              <a:noFill/>
            </p:spPr>
          </p:pic>
          <p:sp>
            <p:nvSpPr>
              <p:cNvPr id="121" name="Rectangle: Rounded Corners 120">
                <a:extLst>
                  <a:ext uri="{FF2B5EF4-FFF2-40B4-BE49-F238E27FC236}">
                    <a16:creationId xmlns:a16="http://schemas.microsoft.com/office/drawing/2014/main" id="{DCE4C307-32CB-4A67-9724-A58535A353D1}"/>
                  </a:ext>
                </a:extLst>
              </p:cNvPr>
              <p:cNvSpPr/>
              <p:nvPr/>
            </p:nvSpPr>
            <p:spPr bwMode="auto">
              <a:xfrm>
                <a:off x="3520685" y="4114800"/>
                <a:ext cx="2143005" cy="1340668"/>
              </a:xfrm>
              <a:prstGeom prst="round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122" name="Picture 4" descr="Zoom Video Conferencing - Shining Waters">
                <a:extLst>
                  <a:ext uri="{FF2B5EF4-FFF2-40B4-BE49-F238E27FC236}">
                    <a16:creationId xmlns:a16="http://schemas.microsoft.com/office/drawing/2014/main" id="{F4BBACEB-6879-46B1-A49B-239DD8F4CE6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38893" y="5092114"/>
                <a:ext cx="355866" cy="355867"/>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6" descr="Icon request: facebook-workplace · Issue #10185 · FortAwesome/Font-Awesome  · GitHub">
                <a:extLst>
                  <a:ext uri="{FF2B5EF4-FFF2-40B4-BE49-F238E27FC236}">
                    <a16:creationId xmlns:a16="http://schemas.microsoft.com/office/drawing/2014/main" id="{793B4EEB-D0D9-4065-9C2A-FBC985E4A46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13013" y="4571017"/>
                <a:ext cx="280579" cy="298536"/>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a:extLst>
                  <a:ext uri="{FF2B5EF4-FFF2-40B4-BE49-F238E27FC236}">
                    <a16:creationId xmlns:a16="http://schemas.microsoft.com/office/drawing/2014/main" id="{1AAC2782-3B4F-46F5-ADC8-D1D1CB050B36}"/>
                  </a:ext>
                  <a:ext uri="{C183D7F6-B498-43B3-948B-1728B52AA6E4}">
                    <adec:decorative xmlns:adec="http://schemas.microsoft.com/office/drawing/2017/decorative" val="1"/>
                  </a:ext>
                </a:extLst>
              </p:cNvPr>
              <p:cNvPicPr>
                <a:picLocks noChangeAspect="1"/>
              </p:cNvPicPr>
              <p:nvPr/>
            </p:nvPicPr>
            <p:blipFill rotWithShape="1">
              <a:blip r:embed="rId34"/>
              <a:srcRect l="17702" t="36300" r="14211" b="39506"/>
              <a:stretch/>
            </p:blipFill>
            <p:spPr>
              <a:xfrm>
                <a:off x="4507293" y="5213671"/>
                <a:ext cx="525288" cy="186653"/>
              </a:xfrm>
              <a:prstGeom prst="rect">
                <a:avLst/>
              </a:prstGeom>
            </p:spPr>
          </p:pic>
          <p:grpSp>
            <p:nvGrpSpPr>
              <p:cNvPr id="196" name="Group 195">
                <a:extLst>
                  <a:ext uri="{FF2B5EF4-FFF2-40B4-BE49-F238E27FC236}">
                    <a16:creationId xmlns:a16="http://schemas.microsoft.com/office/drawing/2014/main" id="{DAB2ADDC-0EEC-4667-9D6B-C056C390A62D}"/>
                  </a:ext>
                </a:extLst>
              </p:cNvPr>
              <p:cNvGrpSpPr/>
              <p:nvPr/>
            </p:nvGrpSpPr>
            <p:grpSpPr>
              <a:xfrm>
                <a:off x="3559543" y="4192019"/>
                <a:ext cx="1261695" cy="836746"/>
                <a:chOff x="4756640" y="4241601"/>
                <a:chExt cx="1475932" cy="1017698"/>
              </a:xfrm>
            </p:grpSpPr>
            <p:sp>
              <p:nvSpPr>
                <p:cNvPr id="197" name="Freeform 5">
                  <a:extLst>
                    <a:ext uri="{FF2B5EF4-FFF2-40B4-BE49-F238E27FC236}">
                      <a16:creationId xmlns:a16="http://schemas.microsoft.com/office/drawing/2014/main" id="{69D1ECE4-3577-4B0F-85B8-678EEA655810}"/>
                    </a:ext>
                  </a:extLst>
                </p:cNvPr>
                <p:cNvSpPr>
                  <a:spLocks noChangeAspect="1" noEditPoints="1"/>
                </p:cNvSpPr>
                <p:nvPr/>
              </p:nvSpPr>
              <p:spPr bwMode="black">
                <a:xfrm>
                  <a:off x="4932926" y="4300181"/>
                  <a:ext cx="1034259" cy="232824"/>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83B01"/>
                </a:solidFill>
                <a:ln>
                  <a:no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a:ln>
                      <a:noFill/>
                    </a:ln>
                    <a:solidFill>
                      <a:srgbClr val="505050"/>
                    </a:solidFill>
                    <a:effectLst/>
                    <a:uLnTx/>
                    <a:uFillTx/>
                    <a:latin typeface="Segoe UI"/>
                    <a:ea typeface="+mn-ea"/>
                    <a:cs typeface="+mn-cs"/>
                  </a:endParaRPr>
                </a:p>
              </p:txBody>
            </p:sp>
            <p:grpSp>
              <p:nvGrpSpPr>
                <p:cNvPr id="198" name="Group 197">
                  <a:extLst>
                    <a:ext uri="{FF2B5EF4-FFF2-40B4-BE49-F238E27FC236}">
                      <a16:creationId xmlns:a16="http://schemas.microsoft.com/office/drawing/2014/main" id="{B00F1F84-802C-465C-96A2-DC2C20C8A16C}"/>
                    </a:ext>
                  </a:extLst>
                </p:cNvPr>
                <p:cNvGrpSpPr/>
                <p:nvPr/>
              </p:nvGrpSpPr>
              <p:grpSpPr>
                <a:xfrm>
                  <a:off x="4756640" y="4458537"/>
                  <a:ext cx="817685" cy="696416"/>
                  <a:chOff x="3037743" y="598714"/>
                  <a:chExt cx="817685" cy="696416"/>
                </a:xfrm>
              </p:grpSpPr>
              <p:pic>
                <p:nvPicPr>
                  <p:cNvPr id="203" name="Picture 202" descr="Icon&#10;&#10;Description automatically generated">
                    <a:extLst>
                      <a:ext uri="{FF2B5EF4-FFF2-40B4-BE49-F238E27FC236}">
                        <a16:creationId xmlns:a16="http://schemas.microsoft.com/office/drawing/2014/main" id="{BCCEB84B-EEA7-463E-B30D-C103CE141BCD}"/>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071676" y="598714"/>
                    <a:ext cx="609600" cy="609600"/>
                  </a:xfrm>
                  <a:prstGeom prst="rect">
                    <a:avLst/>
                  </a:prstGeom>
                </p:spPr>
              </p:pic>
              <p:sp>
                <p:nvSpPr>
                  <p:cNvPr id="204" name="TextBox 203">
                    <a:extLst>
                      <a:ext uri="{FF2B5EF4-FFF2-40B4-BE49-F238E27FC236}">
                        <a16:creationId xmlns:a16="http://schemas.microsoft.com/office/drawing/2014/main" id="{8B72D9A5-AFFC-4731-93E6-5CF675EE078F}"/>
                      </a:ext>
                    </a:extLst>
                  </p:cNvPr>
                  <p:cNvSpPr txBox="1"/>
                  <p:nvPr/>
                </p:nvSpPr>
                <p:spPr>
                  <a:xfrm>
                    <a:off x="3037743" y="1033095"/>
                    <a:ext cx="817685" cy="262035"/>
                  </a:xfrm>
                  <a:prstGeom prst="rect">
                    <a:avLst/>
                  </a:prstGeom>
                  <a:noFill/>
                </p:spPr>
                <p:txBody>
                  <a:bodyPr wrap="square" rtlCol="0">
                    <a:spAutoFit/>
                  </a:bodyPr>
                  <a:lstStyle/>
                  <a:p>
                    <a:r>
                      <a:rPr lang="en-US" sz="800" dirty="0"/>
                      <a:t>Teams sites</a:t>
                    </a:r>
                    <a:endParaRPr lang="en-NL" sz="800" dirty="0"/>
                  </a:p>
                </p:txBody>
              </p:sp>
            </p:grpSp>
            <p:grpSp>
              <p:nvGrpSpPr>
                <p:cNvPr id="199" name="Group 198">
                  <a:extLst>
                    <a:ext uri="{FF2B5EF4-FFF2-40B4-BE49-F238E27FC236}">
                      <a16:creationId xmlns:a16="http://schemas.microsoft.com/office/drawing/2014/main" id="{64EEA8E5-4B0B-4CBE-99DC-B7017F774351}"/>
                    </a:ext>
                  </a:extLst>
                </p:cNvPr>
                <p:cNvGrpSpPr/>
                <p:nvPr/>
              </p:nvGrpSpPr>
              <p:grpSpPr>
                <a:xfrm>
                  <a:off x="5414887" y="4458537"/>
                  <a:ext cx="817685" cy="800762"/>
                  <a:chOff x="5985153" y="2209800"/>
                  <a:chExt cx="817685" cy="800762"/>
                </a:xfrm>
              </p:grpSpPr>
              <p:pic>
                <p:nvPicPr>
                  <p:cNvPr id="201" name="Picture 200" descr="Logo&#10;&#10;Description automatically generated">
                    <a:extLst>
                      <a:ext uri="{FF2B5EF4-FFF2-40B4-BE49-F238E27FC236}">
                        <a16:creationId xmlns:a16="http://schemas.microsoft.com/office/drawing/2014/main" id="{AE49CFD3-40BE-47C9-8DB3-9E7DE25A66B5}"/>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089196" y="2209800"/>
                    <a:ext cx="609600" cy="609600"/>
                  </a:xfrm>
                  <a:prstGeom prst="rect">
                    <a:avLst/>
                  </a:prstGeom>
                </p:spPr>
              </p:pic>
              <p:sp>
                <p:nvSpPr>
                  <p:cNvPr id="202" name="TextBox 201">
                    <a:extLst>
                      <a:ext uri="{FF2B5EF4-FFF2-40B4-BE49-F238E27FC236}">
                        <a16:creationId xmlns:a16="http://schemas.microsoft.com/office/drawing/2014/main" id="{90854480-E370-4534-9EFE-B8D73832A966}"/>
                      </a:ext>
                    </a:extLst>
                  </p:cNvPr>
                  <p:cNvSpPr txBox="1"/>
                  <p:nvPr/>
                </p:nvSpPr>
                <p:spPr>
                  <a:xfrm>
                    <a:off x="5985153" y="2636226"/>
                    <a:ext cx="817685" cy="374336"/>
                  </a:xfrm>
                  <a:prstGeom prst="rect">
                    <a:avLst/>
                  </a:prstGeom>
                  <a:noFill/>
                </p:spPr>
                <p:txBody>
                  <a:bodyPr wrap="square" rtlCol="0">
                    <a:spAutoFit/>
                  </a:bodyPr>
                  <a:lstStyle/>
                  <a:p>
                    <a:pPr algn="ctr"/>
                    <a:r>
                      <a:rPr lang="en-US" sz="700" dirty="0"/>
                      <a:t>SharePoint Libraries</a:t>
                    </a:r>
                    <a:endParaRPr lang="en-NL" sz="700" dirty="0"/>
                  </a:p>
                </p:txBody>
              </p:sp>
            </p:grpSp>
            <p:sp>
              <p:nvSpPr>
                <p:cNvPr id="200" name="Rectangle: Rounded Corners 199">
                  <a:extLst>
                    <a:ext uri="{FF2B5EF4-FFF2-40B4-BE49-F238E27FC236}">
                      <a16:creationId xmlns:a16="http://schemas.microsoft.com/office/drawing/2014/main" id="{40E29278-AB21-42FD-8412-2EFF17E6A0A5}"/>
                    </a:ext>
                  </a:extLst>
                </p:cNvPr>
                <p:cNvSpPr/>
                <p:nvPr/>
              </p:nvSpPr>
              <p:spPr>
                <a:xfrm>
                  <a:off x="4790573" y="4241601"/>
                  <a:ext cx="1337957" cy="1011803"/>
                </a:xfrm>
                <a:prstGeom prst="round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grpSp>
      <p:sp>
        <p:nvSpPr>
          <p:cNvPr id="3" name="Rectangle 2">
            <a:extLst>
              <a:ext uri="{FF2B5EF4-FFF2-40B4-BE49-F238E27FC236}">
                <a16:creationId xmlns:a16="http://schemas.microsoft.com/office/drawing/2014/main" id="{988C3784-F682-4D95-89CB-ACAD6F47A1F2}"/>
              </a:ext>
            </a:extLst>
          </p:cNvPr>
          <p:cNvSpPr/>
          <p:nvPr/>
        </p:nvSpPr>
        <p:spPr bwMode="auto">
          <a:xfrm>
            <a:off x="124479" y="1327854"/>
            <a:ext cx="1426154" cy="2172177"/>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77A43736-6F21-489F-8601-747191C4F67B}"/>
              </a:ext>
            </a:extLst>
          </p:cNvPr>
          <p:cNvSpPr/>
          <p:nvPr/>
        </p:nvSpPr>
        <p:spPr bwMode="auto">
          <a:xfrm>
            <a:off x="6054322" y="1197142"/>
            <a:ext cx="6137678" cy="5660858"/>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0442239-1E0D-4F8D-94B3-5F276997BC9E}"/>
              </a:ext>
            </a:extLst>
          </p:cNvPr>
          <p:cNvSpPr/>
          <p:nvPr/>
        </p:nvSpPr>
        <p:spPr bwMode="auto">
          <a:xfrm>
            <a:off x="105012" y="3500031"/>
            <a:ext cx="5946342" cy="3330108"/>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2D89FBC-FFA7-4B20-864E-C85C13CEC31A}"/>
              </a:ext>
            </a:extLst>
          </p:cNvPr>
          <p:cNvSpPr/>
          <p:nvPr/>
        </p:nvSpPr>
        <p:spPr bwMode="auto">
          <a:xfrm>
            <a:off x="1207253" y="2946944"/>
            <a:ext cx="1426154" cy="553088"/>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8206838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6D9A6-4F73-4744-A13F-03B38A92D5DE}"/>
              </a:ext>
            </a:extLst>
          </p:cNvPr>
          <p:cNvSpPr>
            <a:spLocks noGrp="1"/>
          </p:cNvSpPr>
          <p:nvPr>
            <p:ph type="title"/>
          </p:nvPr>
        </p:nvSpPr>
        <p:spPr>
          <a:xfrm>
            <a:off x="588263" y="175333"/>
            <a:ext cx="11018520" cy="923330"/>
          </a:xfrm>
        </p:spPr>
        <p:txBody>
          <a:bodyPr/>
          <a:lstStyle/>
          <a:p>
            <a:r>
              <a:rPr lang="en-US" dirty="0">
                <a:cs typeface="Segoe UI"/>
              </a:rPr>
              <a:t>Connect your workforce to any app</a:t>
            </a:r>
            <a:br>
              <a:rPr lang="en-US" dirty="0"/>
            </a:br>
            <a:r>
              <a:rPr lang="en-US" sz="2400" dirty="0">
                <a:solidFill>
                  <a:schemeClr val="tx2"/>
                </a:solidFill>
                <a:cs typeface="Segoe UI"/>
              </a:rPr>
              <a:t>Single sign-on and outbound provisioning</a:t>
            </a:r>
            <a:endParaRPr lang="en-US" dirty="0">
              <a:solidFill>
                <a:schemeClr val="tx2"/>
              </a:solidFill>
              <a:cs typeface="Segoe UI"/>
            </a:endParaRPr>
          </a:p>
        </p:txBody>
      </p:sp>
      <p:sp>
        <p:nvSpPr>
          <p:cNvPr id="3" name="Rectangle 2">
            <a:extLst>
              <a:ext uri="{FF2B5EF4-FFF2-40B4-BE49-F238E27FC236}">
                <a16:creationId xmlns:a16="http://schemas.microsoft.com/office/drawing/2014/main" id="{29777D35-DC79-479A-B7A2-3E7738E438CA}"/>
              </a:ext>
              <a:ext uri="{C183D7F6-B498-43B3-948B-1728B52AA6E4}">
                <adec:decorative xmlns:adec="http://schemas.microsoft.com/office/drawing/2017/decorative" val="1"/>
              </a:ext>
            </a:extLst>
          </p:cNvPr>
          <p:cNvSpPr/>
          <p:nvPr/>
        </p:nvSpPr>
        <p:spPr bwMode="auto">
          <a:xfrm rot="5400000">
            <a:off x="1903440" y="4545636"/>
            <a:ext cx="333777" cy="2040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915BE917-3604-4629-B619-0CDFBF911A85}"/>
              </a:ext>
              <a:ext uri="{C183D7F6-B498-43B3-948B-1728B52AA6E4}">
                <adec:decorative xmlns:adec="http://schemas.microsoft.com/office/drawing/2017/decorative" val="1"/>
              </a:ext>
            </a:extLst>
          </p:cNvPr>
          <p:cNvSpPr/>
          <p:nvPr/>
        </p:nvSpPr>
        <p:spPr bwMode="auto">
          <a:xfrm>
            <a:off x="3075053" y="3064178"/>
            <a:ext cx="333777" cy="2264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B45467D7-4939-4D6D-86E8-01243B18B80A}"/>
              </a:ext>
              <a:ext uri="{C183D7F6-B498-43B3-948B-1728B52AA6E4}">
                <adec:decorative xmlns:adec="http://schemas.microsoft.com/office/drawing/2017/decorative" val="1"/>
              </a:ext>
            </a:extLst>
          </p:cNvPr>
          <p:cNvCxnSpPr>
            <a:cxnSpLocks/>
          </p:cNvCxnSpPr>
          <p:nvPr/>
        </p:nvCxnSpPr>
        <p:spPr>
          <a:xfrm>
            <a:off x="6982453" y="3589169"/>
            <a:ext cx="0" cy="365760"/>
          </a:xfrm>
          <a:prstGeom prst="line">
            <a:avLst/>
          </a:prstGeom>
          <a:noFill/>
          <a:ln w="15875" cap="rnd" cmpd="sng" algn="ctr">
            <a:solidFill>
              <a:srgbClr val="F2F2F2">
                <a:lumMod val="90000"/>
              </a:srgbClr>
            </a:solidFill>
            <a:prstDash val="solid"/>
            <a:headEnd type="none"/>
            <a:tailEnd type="arrow" w="med" len="sm"/>
          </a:ln>
          <a:effectLst/>
        </p:spPr>
      </p:cxnSp>
      <p:cxnSp>
        <p:nvCxnSpPr>
          <p:cNvPr id="6" name="Straight Connector 5">
            <a:extLst>
              <a:ext uri="{FF2B5EF4-FFF2-40B4-BE49-F238E27FC236}">
                <a16:creationId xmlns:a16="http://schemas.microsoft.com/office/drawing/2014/main" id="{3D8833D1-971F-4308-998B-F6984E4575A3}"/>
              </a:ext>
              <a:ext uri="{C183D7F6-B498-43B3-948B-1728B52AA6E4}">
                <adec:decorative xmlns:adec="http://schemas.microsoft.com/office/drawing/2017/decorative" val="1"/>
              </a:ext>
            </a:extLst>
          </p:cNvPr>
          <p:cNvCxnSpPr>
            <a:cxnSpLocks/>
          </p:cNvCxnSpPr>
          <p:nvPr/>
        </p:nvCxnSpPr>
        <p:spPr>
          <a:xfrm>
            <a:off x="9958701" y="3589169"/>
            <a:ext cx="0" cy="365760"/>
          </a:xfrm>
          <a:prstGeom prst="line">
            <a:avLst/>
          </a:prstGeom>
          <a:noFill/>
          <a:ln w="15875" cap="rnd" cmpd="sng" algn="ctr">
            <a:solidFill>
              <a:srgbClr val="F2F2F2">
                <a:lumMod val="90000"/>
              </a:srgbClr>
            </a:solidFill>
            <a:prstDash val="solid"/>
            <a:headEnd type="none"/>
            <a:tailEnd type="arrow" w="med" len="sm"/>
          </a:ln>
          <a:effectLst/>
        </p:spPr>
      </p:cxnSp>
      <p:sp>
        <p:nvSpPr>
          <p:cNvPr id="7" name="Arc 6">
            <a:extLst>
              <a:ext uri="{FF2B5EF4-FFF2-40B4-BE49-F238E27FC236}">
                <a16:creationId xmlns:a16="http://schemas.microsoft.com/office/drawing/2014/main" id="{040FC418-2750-4B2C-80F9-33A6B4AEE8BD}"/>
              </a:ext>
              <a:ext uri="{C183D7F6-B498-43B3-948B-1728B52AA6E4}">
                <adec:decorative xmlns:adec="http://schemas.microsoft.com/office/drawing/2017/decorative" val="1"/>
              </a:ext>
            </a:extLst>
          </p:cNvPr>
          <p:cNvSpPr/>
          <p:nvPr/>
        </p:nvSpPr>
        <p:spPr>
          <a:xfrm>
            <a:off x="8855827" y="4364152"/>
            <a:ext cx="1096749" cy="1096749"/>
          </a:xfrm>
          <a:prstGeom prst="arc">
            <a:avLst>
              <a:gd name="adj1" fmla="val 21484747"/>
              <a:gd name="adj2" fmla="val 3226241"/>
            </a:avLst>
          </a:prstGeom>
          <a:noFill/>
          <a:ln w="15875" cap="rnd" cmpd="sng" algn="ctr">
            <a:solidFill>
              <a:srgbClr val="F2F2F2">
                <a:lumMod val="90000"/>
              </a:srgbClr>
            </a:solidFill>
            <a:prstDash val="solid"/>
            <a:headEnd type="none"/>
            <a:tailEnd type="arrow" w="med" len="sm"/>
          </a:ln>
          <a:effectLst/>
        </p:spPr>
        <p:txBody>
          <a:bodyPr rtlCol="0" anchor="ctr"/>
          <a:lstStyle/>
          <a:p>
            <a:pPr marL="0" marR="0" lvl="0" indent="0" algn="ctr"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 name="Arc 7">
            <a:extLst>
              <a:ext uri="{FF2B5EF4-FFF2-40B4-BE49-F238E27FC236}">
                <a16:creationId xmlns:a16="http://schemas.microsoft.com/office/drawing/2014/main" id="{63150983-6F70-4A44-B2E1-26FAD46AA093}"/>
              </a:ext>
              <a:ext uri="{C183D7F6-B498-43B3-948B-1728B52AA6E4}">
                <adec:decorative xmlns:adec="http://schemas.microsoft.com/office/drawing/2017/decorative" val="1"/>
              </a:ext>
            </a:extLst>
          </p:cNvPr>
          <p:cNvSpPr/>
          <p:nvPr/>
        </p:nvSpPr>
        <p:spPr>
          <a:xfrm rot="18279488" flipV="1">
            <a:off x="6970588" y="4364152"/>
            <a:ext cx="1096749" cy="1096749"/>
          </a:xfrm>
          <a:prstGeom prst="arc">
            <a:avLst>
              <a:gd name="adj1" fmla="val 7293995"/>
              <a:gd name="adj2" fmla="val 10820873"/>
            </a:avLst>
          </a:prstGeom>
          <a:noFill/>
          <a:ln w="15875" cap="rnd" cmpd="sng" algn="ctr">
            <a:solidFill>
              <a:srgbClr val="F2F2F2">
                <a:lumMod val="90000"/>
              </a:srgbClr>
            </a:solidFill>
            <a:prstDash val="solid"/>
            <a:headEnd type="none"/>
            <a:tailEnd type="arrow" w="med" len="sm"/>
          </a:ln>
          <a:effectLst/>
        </p:spPr>
        <p:txBody>
          <a:bodyPr rtlCol="0" anchor="ctr"/>
          <a:lstStyle/>
          <a:p>
            <a:pPr marL="0" marR="0" lvl="0" indent="0" algn="ctr"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cxnSp>
        <p:nvCxnSpPr>
          <p:cNvPr id="9" name="Straight Connector 8">
            <a:extLst>
              <a:ext uri="{FF2B5EF4-FFF2-40B4-BE49-F238E27FC236}">
                <a16:creationId xmlns:a16="http://schemas.microsoft.com/office/drawing/2014/main" id="{76430969-BFE6-4BF1-B3E2-23E6764AC56D}"/>
              </a:ext>
              <a:ext uri="{C183D7F6-B498-43B3-948B-1728B52AA6E4}">
                <adec:decorative xmlns:adec="http://schemas.microsoft.com/office/drawing/2017/decorative" val="1"/>
              </a:ext>
            </a:extLst>
          </p:cNvPr>
          <p:cNvCxnSpPr>
            <a:cxnSpLocks/>
          </p:cNvCxnSpPr>
          <p:nvPr/>
        </p:nvCxnSpPr>
        <p:spPr>
          <a:xfrm>
            <a:off x="2269873" y="2994711"/>
            <a:ext cx="807899" cy="0"/>
          </a:xfrm>
          <a:prstGeom prst="line">
            <a:avLst/>
          </a:prstGeom>
          <a:noFill/>
          <a:ln w="15875" cap="rnd" cmpd="sng" algn="ctr">
            <a:solidFill>
              <a:srgbClr val="F2F2F2">
                <a:lumMod val="90000"/>
              </a:srgbClr>
            </a:solidFill>
            <a:prstDash val="solid"/>
            <a:headEnd type="none"/>
            <a:tailEnd type="arrow" w="med" len="sm"/>
          </a:ln>
          <a:effectLst/>
        </p:spPr>
      </p:cxnSp>
      <p:cxnSp>
        <p:nvCxnSpPr>
          <p:cNvPr id="10" name="Connector: Elbow 9">
            <a:extLst>
              <a:ext uri="{FF2B5EF4-FFF2-40B4-BE49-F238E27FC236}">
                <a16:creationId xmlns:a16="http://schemas.microsoft.com/office/drawing/2014/main" id="{78A14E40-2404-443A-ADB7-31C6EE5B1CE5}"/>
              </a:ext>
              <a:ext uri="{C183D7F6-B498-43B3-948B-1728B52AA6E4}">
                <adec:decorative xmlns:adec="http://schemas.microsoft.com/office/drawing/2017/decorative" val="1"/>
              </a:ext>
            </a:extLst>
          </p:cNvPr>
          <p:cNvCxnSpPr>
            <a:cxnSpLocks/>
          </p:cNvCxnSpPr>
          <p:nvPr/>
        </p:nvCxnSpPr>
        <p:spPr>
          <a:xfrm>
            <a:off x="5447698" y="2970487"/>
            <a:ext cx="4513529" cy="619596"/>
          </a:xfrm>
          <a:prstGeom prst="bentConnector3">
            <a:avLst>
              <a:gd name="adj1" fmla="val 13451"/>
            </a:avLst>
          </a:prstGeom>
          <a:noFill/>
          <a:ln w="15875" cap="rnd" cmpd="sng" algn="ctr">
            <a:solidFill>
              <a:srgbClr val="F2F2F2">
                <a:lumMod val="90000"/>
              </a:srgbClr>
            </a:solidFill>
            <a:prstDash val="solid"/>
            <a:headEnd type="none"/>
            <a:tailEnd type="none" w="med" len="med"/>
          </a:ln>
          <a:effectLst/>
        </p:spPr>
      </p:cxnSp>
      <p:cxnSp>
        <p:nvCxnSpPr>
          <p:cNvPr id="11" name="Connector: Elbow 10">
            <a:extLst>
              <a:ext uri="{FF2B5EF4-FFF2-40B4-BE49-F238E27FC236}">
                <a16:creationId xmlns:a16="http://schemas.microsoft.com/office/drawing/2014/main" id="{E07840F8-59A7-4E67-8965-AC2D9D76A4AB}"/>
              </a:ext>
              <a:ext uri="{C183D7F6-B498-43B3-948B-1728B52AA6E4}">
                <adec:decorative xmlns:adec="http://schemas.microsoft.com/office/drawing/2017/decorative" val="1"/>
              </a:ext>
            </a:extLst>
          </p:cNvPr>
          <p:cNvCxnSpPr>
            <a:cxnSpLocks/>
          </p:cNvCxnSpPr>
          <p:nvPr/>
        </p:nvCxnSpPr>
        <p:spPr>
          <a:xfrm flipV="1">
            <a:off x="5469805" y="2341540"/>
            <a:ext cx="1348263" cy="628949"/>
          </a:xfrm>
          <a:prstGeom prst="bentConnector3">
            <a:avLst>
              <a:gd name="adj1" fmla="val 43272"/>
            </a:avLst>
          </a:prstGeom>
          <a:noFill/>
          <a:ln w="15875" cap="rnd" cmpd="sng" algn="ctr">
            <a:solidFill>
              <a:srgbClr val="F2F2F2">
                <a:lumMod val="90000"/>
              </a:srgbClr>
            </a:solidFill>
            <a:prstDash val="solid"/>
            <a:headEnd type="none"/>
            <a:tailEnd type="arrow" w="med" len="sm"/>
          </a:ln>
          <a:effectLst/>
        </p:spPr>
      </p:cxnSp>
      <p:sp>
        <p:nvSpPr>
          <p:cNvPr id="12" name="Rectangle 11">
            <a:extLst>
              <a:ext uri="{FF2B5EF4-FFF2-40B4-BE49-F238E27FC236}">
                <a16:creationId xmlns:a16="http://schemas.microsoft.com/office/drawing/2014/main" id="{26B97256-D224-4F65-BF6D-BA7654AE4527}"/>
              </a:ext>
              <a:ext uri="{C183D7F6-B498-43B3-948B-1728B52AA6E4}">
                <adec:decorative xmlns:adec="http://schemas.microsoft.com/office/drawing/2017/decorative" val="1"/>
              </a:ext>
            </a:extLst>
          </p:cNvPr>
          <p:cNvSpPr/>
          <p:nvPr/>
        </p:nvSpPr>
        <p:spPr bwMode="auto">
          <a:xfrm>
            <a:off x="8420686" y="4008097"/>
            <a:ext cx="3081081" cy="975360"/>
          </a:xfrm>
          <a:prstGeom prst="rect">
            <a:avLst/>
          </a:prstGeom>
          <a:solidFill>
            <a:srgbClr val="FFFFFF"/>
          </a:solidFill>
          <a:ln w="19050" cap="flat" cmpd="sng" algn="ctr">
            <a:solidFill>
              <a:schemeClr val="bg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Rectangle 12">
            <a:extLst>
              <a:ext uri="{FF2B5EF4-FFF2-40B4-BE49-F238E27FC236}">
                <a16:creationId xmlns:a16="http://schemas.microsoft.com/office/drawing/2014/main" id="{D385B9A6-0F33-4FB2-9651-932AFC7A5B03}"/>
              </a:ext>
              <a:ext uri="{C183D7F6-B498-43B3-948B-1728B52AA6E4}">
                <adec:decorative xmlns:adec="http://schemas.microsoft.com/office/drawing/2017/decorative" val="1"/>
              </a:ext>
            </a:extLst>
          </p:cNvPr>
          <p:cNvSpPr/>
          <p:nvPr/>
        </p:nvSpPr>
        <p:spPr bwMode="auto">
          <a:xfrm>
            <a:off x="6014707" y="4008097"/>
            <a:ext cx="1935495" cy="975360"/>
          </a:xfrm>
          <a:prstGeom prst="rect">
            <a:avLst/>
          </a:prstGeom>
          <a:solidFill>
            <a:srgbClr val="FFFFFF"/>
          </a:solidFill>
          <a:ln w="19050" cap="flat" cmpd="sng" algn="ctr">
            <a:solidFill>
              <a:schemeClr val="bg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45246B42-E9AD-4F5D-B011-4089C53129B6}"/>
              </a:ext>
            </a:extLst>
          </p:cNvPr>
          <p:cNvSpPr txBox="1"/>
          <p:nvPr/>
        </p:nvSpPr>
        <p:spPr>
          <a:xfrm>
            <a:off x="786189" y="3238841"/>
            <a:ext cx="1178145" cy="246221"/>
          </a:xfrm>
          <a:prstGeom prst="rect">
            <a:avLst/>
          </a:prstGeom>
          <a:noFill/>
        </p:spPr>
        <p:txBody>
          <a:bodyPr wrap="square" lIns="0" tIns="0" rIns="0" bIns="0" rtlCol="0">
            <a:sp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Segoe UI Semilight" panose="020B0402040204020203" pitchFamily="34" charset="0"/>
              </a:rPr>
              <a:t>HR systems</a:t>
            </a:r>
          </a:p>
        </p:txBody>
      </p:sp>
      <p:sp>
        <p:nvSpPr>
          <p:cNvPr id="15" name="TextBox 14">
            <a:extLst>
              <a:ext uri="{FF2B5EF4-FFF2-40B4-BE49-F238E27FC236}">
                <a16:creationId xmlns:a16="http://schemas.microsoft.com/office/drawing/2014/main" id="{B1F7A866-04B1-4465-B1F7-6CCC08B95F22}"/>
              </a:ext>
            </a:extLst>
          </p:cNvPr>
          <p:cNvSpPr txBox="1"/>
          <p:nvPr/>
        </p:nvSpPr>
        <p:spPr>
          <a:xfrm>
            <a:off x="997165" y="5719674"/>
            <a:ext cx="1414271" cy="492443"/>
          </a:xfrm>
          <a:prstGeom prst="rect">
            <a:avLst/>
          </a:prstGeom>
          <a:noFill/>
        </p:spPr>
        <p:txBody>
          <a:bodyPr wrap="square" lIns="0" tIns="0" rIns="0" bIns="0" rtlCol="0">
            <a:sp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Segoe UI Semilight" panose="020B0402040204020203" pitchFamily="34" charset="0"/>
              </a:rPr>
              <a:t>External identities</a:t>
            </a:r>
          </a:p>
        </p:txBody>
      </p:sp>
      <p:sp>
        <p:nvSpPr>
          <p:cNvPr id="16" name="TextBox 15">
            <a:extLst>
              <a:ext uri="{FF2B5EF4-FFF2-40B4-BE49-F238E27FC236}">
                <a16:creationId xmlns:a16="http://schemas.microsoft.com/office/drawing/2014/main" id="{93ECDEC5-41AA-4437-91D6-17CBDCCDF7D9}"/>
              </a:ext>
            </a:extLst>
          </p:cNvPr>
          <p:cNvSpPr txBox="1"/>
          <p:nvPr/>
        </p:nvSpPr>
        <p:spPr>
          <a:xfrm>
            <a:off x="2992795" y="3206183"/>
            <a:ext cx="1591119" cy="246221"/>
          </a:xfrm>
          <a:prstGeom prst="rect">
            <a:avLst/>
          </a:prstGeom>
          <a:noFill/>
        </p:spPr>
        <p:txBody>
          <a:bodyPr wrap="square" lIns="0" tIns="0" rIns="0" bIns="0" rtlCol="0">
            <a:sp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Segoe UI Semilight" panose="020B0402040204020203" pitchFamily="34" charset="0"/>
              </a:rPr>
              <a:t>Azure AD</a:t>
            </a:r>
          </a:p>
        </p:txBody>
      </p:sp>
      <p:sp>
        <p:nvSpPr>
          <p:cNvPr id="17" name="Text">
            <a:extLst>
              <a:ext uri="{FF2B5EF4-FFF2-40B4-BE49-F238E27FC236}">
                <a16:creationId xmlns:a16="http://schemas.microsoft.com/office/drawing/2014/main" id="{BA947CC4-AB4A-472B-B3F8-A341670302A0}"/>
              </a:ext>
            </a:extLst>
          </p:cNvPr>
          <p:cNvSpPr/>
          <p:nvPr/>
        </p:nvSpPr>
        <p:spPr bwMode="auto">
          <a:xfrm>
            <a:off x="3020896" y="5744297"/>
            <a:ext cx="1668699" cy="221599"/>
          </a:xfrm>
          <a:prstGeom prst="rect">
            <a:avLst/>
          </a:prstGeom>
          <a:noFill/>
          <a:ln w="10795" cap="flat" cmpd="sng" algn="ctr">
            <a:noFill/>
            <a:prstDash val="solid"/>
            <a:headEnd type="none" w="med" len="med"/>
            <a:tailEnd type="none" w="med" len="med"/>
          </a:ln>
          <a:effectLst/>
        </p:spPr>
        <p:txBody>
          <a:bodyPr wrap="square" lIns="0" tIns="0" rIns="0" bIns="0">
            <a:spAutoFit/>
          </a:bodyPr>
          <a:lstStyle/>
          <a:p>
            <a:pPr marL="0" marR="0" lvl="0" indent="0" algn="ctr" defTabSz="914344"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Segoe UI Semilight" panose="020B0402040204020203" pitchFamily="34" charset="0"/>
              </a:rPr>
              <a:t>Active Directory</a:t>
            </a:r>
          </a:p>
        </p:txBody>
      </p:sp>
      <p:sp>
        <p:nvSpPr>
          <p:cNvPr id="18" name="TextBox 17">
            <a:extLst>
              <a:ext uri="{FF2B5EF4-FFF2-40B4-BE49-F238E27FC236}">
                <a16:creationId xmlns:a16="http://schemas.microsoft.com/office/drawing/2014/main" id="{81A488E8-E0EA-4667-BED0-25F1A073973B}"/>
              </a:ext>
            </a:extLst>
          </p:cNvPr>
          <p:cNvSpPr txBox="1"/>
          <p:nvPr/>
        </p:nvSpPr>
        <p:spPr>
          <a:xfrm>
            <a:off x="5307250" y="2801993"/>
            <a:ext cx="1697181" cy="361999"/>
          </a:xfrm>
          <a:prstGeom prst="rect">
            <a:avLst/>
          </a:prstGeom>
          <a:solidFill>
            <a:srgbClr val="FFFFFF"/>
          </a:solidFill>
        </p:spPr>
        <p:txBody>
          <a:bodyPr wrap="square" lIns="0" tIns="0" rIns="0" bIns="0" rtlCol="0" anchor="ctr">
            <a:no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600" i="1" u="none" strike="noStrike" kern="0" cap="none" spc="0" normalizeH="0" baseline="0" noProof="0" dirty="0">
                <a:ln>
                  <a:noFill/>
                </a:ln>
                <a:gradFill>
                  <a:gsLst>
                    <a:gs pos="2917">
                      <a:srgbClr val="000000"/>
                    </a:gs>
                    <a:gs pos="100000">
                      <a:srgbClr val="000000"/>
                    </a:gs>
                  </a:gsLst>
                  <a:lin ang="5400000" scaled="0"/>
                </a:gradFill>
                <a:effectLst/>
                <a:uLnTx/>
                <a:uFillTx/>
                <a:ea typeface="+mn-ea"/>
                <a:cs typeface="Segoe UI Semilight" panose="020B0402040204020203" pitchFamily="34" charset="0"/>
              </a:rPr>
              <a:t>Single sign-on and provisioning</a:t>
            </a:r>
          </a:p>
        </p:txBody>
      </p:sp>
      <p:sp>
        <p:nvSpPr>
          <p:cNvPr id="19" name="TextBox 18">
            <a:extLst>
              <a:ext uri="{FF2B5EF4-FFF2-40B4-BE49-F238E27FC236}">
                <a16:creationId xmlns:a16="http://schemas.microsoft.com/office/drawing/2014/main" id="{A5C016C6-ABDF-41DA-8645-54C7E2B32928}"/>
              </a:ext>
            </a:extLst>
          </p:cNvPr>
          <p:cNvSpPr txBox="1"/>
          <p:nvPr/>
        </p:nvSpPr>
        <p:spPr>
          <a:xfrm>
            <a:off x="7599144" y="1336946"/>
            <a:ext cx="1328720" cy="535803"/>
          </a:xfrm>
          <a:prstGeom prst="rect">
            <a:avLst/>
          </a:prstGeom>
          <a:noFill/>
        </p:spPr>
        <p:txBody>
          <a:bodyPr wrap="square"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l" defTabSz="914136"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2917">
                      <a:srgbClr val="000000"/>
                    </a:gs>
                    <a:gs pos="100000">
                      <a:srgbClr val="000000"/>
                    </a:gs>
                  </a:gsLst>
                  <a:lin ang="5400000" scaled="0"/>
                </a:gradFill>
                <a:effectLst/>
                <a:uLnTx/>
                <a:uFillTx/>
                <a:latin typeface="Segoe UI Semibold"/>
                <a:ea typeface="ＭＳ Ｐゴシック"/>
                <a:cs typeface="Segoe UI"/>
              </a:rPr>
              <a:t>SaaS apps</a:t>
            </a:r>
          </a:p>
        </p:txBody>
      </p:sp>
      <p:sp>
        <p:nvSpPr>
          <p:cNvPr id="20" name="TextBox 19">
            <a:extLst>
              <a:ext uri="{FF2B5EF4-FFF2-40B4-BE49-F238E27FC236}">
                <a16:creationId xmlns:a16="http://schemas.microsoft.com/office/drawing/2014/main" id="{8F2F425C-BD84-4953-80B4-95F8BEA0EE1A}"/>
              </a:ext>
            </a:extLst>
          </p:cNvPr>
          <p:cNvSpPr txBox="1"/>
          <p:nvPr/>
        </p:nvSpPr>
        <p:spPr>
          <a:xfrm>
            <a:off x="9574178" y="1311115"/>
            <a:ext cx="2343792" cy="535803"/>
          </a:xfrm>
          <a:prstGeom prst="rect">
            <a:avLst/>
          </a:prstGeom>
          <a:noFill/>
        </p:spPr>
        <p:txBody>
          <a:bodyPr wrap="square"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l" defTabSz="914136"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000000"/>
                    </a:gs>
                    <a:gs pos="100000">
                      <a:srgbClr val="000000"/>
                    </a:gs>
                  </a:gsLst>
                  <a:lin ang="0" scaled="0"/>
                </a:gradFill>
                <a:effectLst/>
                <a:uLnTx/>
                <a:uFillTx/>
                <a:latin typeface="Segoe UI Semibold"/>
                <a:ea typeface="ＭＳ Ｐゴシック"/>
                <a:cs typeface="Segoe UI"/>
              </a:rPr>
              <a:t>Cloud-hosted apps</a:t>
            </a:r>
          </a:p>
        </p:txBody>
      </p:sp>
      <p:sp>
        <p:nvSpPr>
          <p:cNvPr id="21" name="Rectangle 20">
            <a:extLst>
              <a:ext uri="{FF2B5EF4-FFF2-40B4-BE49-F238E27FC236}">
                <a16:creationId xmlns:a16="http://schemas.microsoft.com/office/drawing/2014/main" id="{B6FC22F6-AEE1-46E4-871C-916798859D18}"/>
              </a:ext>
            </a:extLst>
          </p:cNvPr>
          <p:cNvSpPr/>
          <p:nvPr/>
        </p:nvSpPr>
        <p:spPr>
          <a:xfrm>
            <a:off x="6454363" y="4163381"/>
            <a:ext cx="1056183" cy="664797"/>
          </a:xfrm>
          <a:prstGeom prst="rect">
            <a:avLst/>
          </a:prstGeom>
          <a:noFill/>
        </p:spPr>
        <p:txBody>
          <a:bodyPr wrap="square" lIns="0" tIns="0" rIns="0" bIns="0" rtlCol="0" anchor="ctr">
            <a:spAutoFit/>
          </a:bodyPr>
          <a:lstStyle/>
          <a:p>
            <a:pPr marL="0" marR="0" lvl="0" indent="0" algn="ctr" defTabSz="914344"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Azure AD</a:t>
            </a:r>
            <a:br>
              <a:rPr kumimoji="0" lang="en-US" sz="12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2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App Proxy and </a:t>
            </a:r>
          </a:p>
          <a:p>
            <a:pPr marL="0" marR="0" lvl="0" indent="0" algn="ctr" defTabSz="914344" rtl="0" eaLnBrk="1" fontAlgn="auto" latinLnBrk="0" hangingPunct="1">
              <a:lnSpc>
                <a:spcPct val="90000"/>
              </a:lnSpc>
              <a:spcBef>
                <a:spcPts val="0"/>
              </a:spcBef>
              <a:spcAft>
                <a:spcPts val="0"/>
              </a:spcAft>
              <a:buClrTx/>
              <a:buSzTx/>
              <a:buFontTx/>
              <a:buNone/>
              <a:tabLst/>
              <a:defRPr/>
            </a:pPr>
            <a:r>
              <a:rPr lang="en-US" sz="1200" kern="0">
                <a:gradFill>
                  <a:gsLst>
                    <a:gs pos="2917">
                      <a:srgbClr val="000000"/>
                    </a:gs>
                    <a:gs pos="100000">
                      <a:srgbClr val="000000"/>
                    </a:gs>
                  </a:gsLst>
                  <a:lin ang="5400000" scaled="0"/>
                </a:gradFill>
                <a:latin typeface="Segoe UI Semibold"/>
              </a:rPr>
              <a:t>Provisioning agents</a:t>
            </a:r>
            <a:endParaRPr kumimoji="0" lang="en-US" sz="12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endParaRPr>
          </a:p>
        </p:txBody>
      </p:sp>
      <p:sp>
        <p:nvSpPr>
          <p:cNvPr id="22" name="TextBox 21" descr="App delivery controllers &amp; networks&#10;">
            <a:extLst>
              <a:ext uri="{FF2B5EF4-FFF2-40B4-BE49-F238E27FC236}">
                <a16:creationId xmlns:a16="http://schemas.microsoft.com/office/drawing/2014/main" id="{AC1F3C3F-4CF3-41D4-9DFE-EEE58BA9D5BC}"/>
              </a:ext>
            </a:extLst>
          </p:cNvPr>
          <p:cNvSpPr txBox="1"/>
          <p:nvPr/>
        </p:nvSpPr>
        <p:spPr>
          <a:xfrm>
            <a:off x="8605733" y="4181102"/>
            <a:ext cx="2710987" cy="166199"/>
          </a:xfrm>
          <a:prstGeom prst="rect">
            <a:avLst/>
          </a:prstGeom>
          <a:noFill/>
        </p:spPr>
        <p:txBody>
          <a:bodyPr wrap="square" lIns="0" tIns="0" rIns="0" bIns="0" rtlCol="0" anchor="ctr">
            <a:spAutoFit/>
          </a:bodyPr>
          <a:lstStyle/>
          <a:p>
            <a:pPr marL="0" marR="0" lvl="0" indent="0" algn="ctr" defTabSz="914344"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App delivery controllers &amp; networks</a:t>
            </a:r>
          </a:p>
        </p:txBody>
      </p:sp>
      <p:sp>
        <p:nvSpPr>
          <p:cNvPr id="23" name="Text">
            <a:extLst>
              <a:ext uri="{FF2B5EF4-FFF2-40B4-BE49-F238E27FC236}">
                <a16:creationId xmlns:a16="http://schemas.microsoft.com/office/drawing/2014/main" id="{345ECF04-6E51-43C5-8430-C87FDA0E79E3}"/>
              </a:ext>
            </a:extLst>
          </p:cNvPr>
          <p:cNvSpPr/>
          <p:nvPr/>
        </p:nvSpPr>
        <p:spPr bwMode="auto">
          <a:xfrm>
            <a:off x="6231647" y="5957135"/>
            <a:ext cx="4483740" cy="2215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p>
            <a:pPr marL="0" marR="0" lvl="0" indent="0" algn="ctr" defTabSz="671846"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Segoe UI Semilight" panose="020B0402040204020203" pitchFamily="34" charset="0"/>
              </a:rPr>
              <a:t>On-premises applications</a:t>
            </a:r>
          </a:p>
        </p:txBody>
      </p:sp>
      <p:pic>
        <p:nvPicPr>
          <p:cNvPr id="24" name="Picture 2">
            <a:extLst>
              <a:ext uri="{FF2B5EF4-FFF2-40B4-BE49-F238E27FC236}">
                <a16:creationId xmlns:a16="http://schemas.microsoft.com/office/drawing/2014/main" id="{7D6691BC-3442-41ED-8290-17D7D06F26D0}"/>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58253" y="1922238"/>
            <a:ext cx="544751" cy="544751"/>
          </a:xfrm>
          <a:prstGeom prst="rect">
            <a:avLst/>
          </a:prstGeom>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D1F324CE-F5F9-4B46-9C45-4CE1CE5CFA23}"/>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62190" y="5499678"/>
            <a:ext cx="548335" cy="362983"/>
          </a:xfrm>
          <a:prstGeom prst="rect">
            <a:avLst/>
          </a:prstGeom>
        </p:spPr>
      </p:pic>
      <p:pic>
        <p:nvPicPr>
          <p:cNvPr id="26" name="Picture 25">
            <a:extLst>
              <a:ext uri="{FF2B5EF4-FFF2-40B4-BE49-F238E27FC236}">
                <a16:creationId xmlns:a16="http://schemas.microsoft.com/office/drawing/2014/main" id="{3F9C752B-8FBE-483C-80D9-E8591833864E}"/>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15579" y="5011126"/>
            <a:ext cx="879333" cy="582095"/>
          </a:xfrm>
          <a:prstGeom prst="rect">
            <a:avLst/>
          </a:prstGeom>
        </p:spPr>
      </p:pic>
      <p:cxnSp>
        <p:nvCxnSpPr>
          <p:cNvPr id="27" name="Straight Arrow Connector 26">
            <a:extLst>
              <a:ext uri="{FF2B5EF4-FFF2-40B4-BE49-F238E27FC236}">
                <a16:creationId xmlns:a16="http://schemas.microsoft.com/office/drawing/2014/main" id="{32DD5295-8B29-41C1-84EF-8C1D390382DB}"/>
              </a:ext>
              <a:ext uri="{C183D7F6-B498-43B3-948B-1728B52AA6E4}">
                <adec:decorative xmlns:adec="http://schemas.microsoft.com/office/drawing/2017/decorative" val="1"/>
              </a:ext>
            </a:extLst>
          </p:cNvPr>
          <p:cNvCxnSpPr>
            <a:cxnSpLocks/>
          </p:cNvCxnSpPr>
          <p:nvPr/>
        </p:nvCxnSpPr>
        <p:spPr>
          <a:xfrm flipV="1">
            <a:off x="3823396" y="3686333"/>
            <a:ext cx="0" cy="1007505"/>
          </a:xfrm>
          <a:prstGeom prst="straightConnector1">
            <a:avLst/>
          </a:prstGeom>
          <a:noFill/>
          <a:ln w="15875" cap="rnd" cmpd="sng" algn="ctr">
            <a:solidFill>
              <a:srgbClr val="F2F2F2">
                <a:lumMod val="90000"/>
              </a:srgbClr>
            </a:solidFill>
            <a:prstDash val="solid"/>
            <a:headEnd type="arrow" w="med" len="sm"/>
            <a:tailEnd type="arrow" w="med" len="sm"/>
          </a:ln>
          <a:effectLst/>
        </p:spPr>
      </p:cxnSp>
      <p:sp useBgFill="1">
        <p:nvSpPr>
          <p:cNvPr id="28" name="Oval 27">
            <a:extLst>
              <a:ext uri="{FF2B5EF4-FFF2-40B4-BE49-F238E27FC236}">
                <a16:creationId xmlns:a16="http://schemas.microsoft.com/office/drawing/2014/main" id="{EBAE3798-D40B-4E38-AD44-75373CC8636F}"/>
              </a:ext>
              <a:ext uri="{C183D7F6-B498-43B3-948B-1728B52AA6E4}">
                <adec:decorative xmlns:adec="http://schemas.microsoft.com/office/drawing/2017/decorative" val="1"/>
              </a:ext>
            </a:extLst>
          </p:cNvPr>
          <p:cNvSpPr/>
          <p:nvPr/>
        </p:nvSpPr>
        <p:spPr bwMode="auto">
          <a:xfrm rot="2187612">
            <a:off x="3636008" y="3962397"/>
            <a:ext cx="374776" cy="426467"/>
          </a:xfrm>
          <a:prstGeom prst="ellipse">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9" name="Graphic 28">
            <a:extLst>
              <a:ext uri="{FF2B5EF4-FFF2-40B4-BE49-F238E27FC236}">
                <a16:creationId xmlns:a16="http://schemas.microsoft.com/office/drawing/2014/main" id="{AD457E7B-CAAB-494C-9419-C2480283D447}"/>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57525" y="2084954"/>
            <a:ext cx="1061660" cy="1061660"/>
          </a:xfrm>
          <a:prstGeom prst="rect">
            <a:avLst/>
          </a:prstGeom>
        </p:spPr>
      </p:pic>
      <p:pic>
        <p:nvPicPr>
          <p:cNvPr id="30" name="Picture 29">
            <a:extLst>
              <a:ext uri="{FF2B5EF4-FFF2-40B4-BE49-F238E27FC236}">
                <a16:creationId xmlns:a16="http://schemas.microsoft.com/office/drawing/2014/main" id="{7D8C7517-B1AB-4B0A-B1F2-DE3B7DC80DB8}"/>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27541" y="2430995"/>
            <a:ext cx="601184" cy="366619"/>
          </a:xfrm>
          <a:prstGeom prst="rect">
            <a:avLst/>
          </a:prstGeom>
        </p:spPr>
      </p:pic>
      <p:cxnSp>
        <p:nvCxnSpPr>
          <p:cNvPr id="31" name="Straight Connector 30">
            <a:extLst>
              <a:ext uri="{FF2B5EF4-FFF2-40B4-BE49-F238E27FC236}">
                <a16:creationId xmlns:a16="http://schemas.microsoft.com/office/drawing/2014/main" id="{75420253-70F2-4319-AC89-5BC326E5B9BD}"/>
              </a:ext>
              <a:ext uri="{C183D7F6-B498-43B3-948B-1728B52AA6E4}">
                <adec:decorative xmlns:adec="http://schemas.microsoft.com/office/drawing/2017/decorative" val="1"/>
              </a:ext>
            </a:extLst>
          </p:cNvPr>
          <p:cNvCxnSpPr>
            <a:cxnSpLocks/>
          </p:cNvCxnSpPr>
          <p:nvPr/>
        </p:nvCxnSpPr>
        <p:spPr>
          <a:xfrm>
            <a:off x="4562308" y="2990304"/>
            <a:ext cx="699411" cy="0"/>
          </a:xfrm>
          <a:prstGeom prst="line">
            <a:avLst/>
          </a:prstGeom>
          <a:noFill/>
          <a:ln w="15875" cap="rnd" cmpd="sng" algn="ctr">
            <a:solidFill>
              <a:srgbClr val="F2F2F2">
                <a:lumMod val="90000"/>
              </a:srgbClr>
            </a:solidFill>
            <a:prstDash val="solid"/>
            <a:headEnd type="none"/>
            <a:tailEnd type="arrow" w="med" len="sm"/>
          </a:ln>
          <a:effectLst/>
        </p:spPr>
      </p:cxnSp>
      <p:grpSp>
        <p:nvGrpSpPr>
          <p:cNvPr id="32" name="Group 31">
            <a:extLst>
              <a:ext uri="{FF2B5EF4-FFF2-40B4-BE49-F238E27FC236}">
                <a16:creationId xmlns:a16="http://schemas.microsoft.com/office/drawing/2014/main" id="{67612A77-5110-4B60-9095-C7EDD40EA4E0}"/>
              </a:ext>
              <a:ext uri="{C183D7F6-B498-43B3-948B-1728B52AA6E4}">
                <adec:decorative xmlns:adec="http://schemas.microsoft.com/office/drawing/2017/decorative" val="1"/>
              </a:ext>
            </a:extLst>
          </p:cNvPr>
          <p:cNvGrpSpPr/>
          <p:nvPr/>
        </p:nvGrpSpPr>
        <p:grpSpPr>
          <a:xfrm>
            <a:off x="486871" y="4952795"/>
            <a:ext cx="576072" cy="576072"/>
            <a:chOff x="365153" y="3714596"/>
            <a:chExt cx="432054" cy="432054"/>
          </a:xfrm>
        </p:grpSpPr>
        <p:sp>
          <p:nvSpPr>
            <p:cNvPr id="33" name="Oval 32">
              <a:extLst>
                <a:ext uri="{FF2B5EF4-FFF2-40B4-BE49-F238E27FC236}">
                  <a16:creationId xmlns:a16="http://schemas.microsoft.com/office/drawing/2014/main" id="{DCA2C783-3D4F-44A9-B41D-31E29F6CA1B6}"/>
                </a:ext>
              </a:extLst>
            </p:cNvPr>
            <p:cNvSpPr/>
            <p:nvPr/>
          </p:nvSpPr>
          <p:spPr bwMode="auto">
            <a:xfrm>
              <a:off x="365153" y="3714596"/>
              <a:ext cx="432054" cy="432054"/>
            </a:xfrm>
            <a:prstGeom prst="ellipse">
              <a:avLst/>
            </a:prstGeom>
            <a:solidFill>
              <a:srgbClr val="FFFFFF"/>
            </a:solidFill>
            <a:ln w="10795" cap="flat" cmpd="sng" algn="ctr">
              <a:noFill/>
              <a:prstDash val="solid"/>
              <a:headEnd type="none" w="med" len="med"/>
              <a:tailEnd type="none" w="med" len="med"/>
            </a:ln>
            <a:effectLst>
              <a:outerShdw blurRad="152400" dist="38100" dir="2700000" algn="ctr" rotWithShape="0">
                <a:prstClr val="black">
                  <a:alpha val="19000"/>
                </a:prstClr>
              </a:outerShdw>
            </a:effectLst>
          </p:spPr>
          <p:txBody>
            <a:bodyPr vert="horz" wrap="square" lIns="134464" tIns="134464" rIns="134464" bIns="46616" numCol="1" rtlCol="0" anchor="t" anchorCtr="0" compatLnSpc="1">
              <a:prstTxWarp prst="textNoShape">
                <a:avLst/>
              </a:prstTxWarp>
            </a:bodyPr>
            <a:lstStyle/>
            <a:p>
              <a:pPr marL="0" marR="0" lvl="0" indent="0" algn="l" defTabSz="914136"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endParaRPr>
            </a:p>
          </p:txBody>
        </p:sp>
        <p:pic>
          <p:nvPicPr>
            <p:cNvPr id="34" name="Graphic 33">
              <a:extLst>
                <a:ext uri="{FF2B5EF4-FFF2-40B4-BE49-F238E27FC236}">
                  <a16:creationId xmlns:a16="http://schemas.microsoft.com/office/drawing/2014/main" id="{673C9F63-37BD-4C13-AF7F-37D0C067C3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887" y="3801076"/>
              <a:ext cx="252587" cy="259095"/>
            </a:xfrm>
            <a:prstGeom prst="rect">
              <a:avLst/>
            </a:prstGeom>
          </p:spPr>
        </p:pic>
      </p:grpSp>
      <p:grpSp>
        <p:nvGrpSpPr>
          <p:cNvPr id="35" name="Group 34">
            <a:extLst>
              <a:ext uri="{FF2B5EF4-FFF2-40B4-BE49-F238E27FC236}">
                <a16:creationId xmlns:a16="http://schemas.microsoft.com/office/drawing/2014/main" id="{1A8EC432-C54D-4365-B6C1-CCF893C17DEC}"/>
              </a:ext>
              <a:ext uri="{C183D7F6-B498-43B3-948B-1728B52AA6E4}">
                <adec:decorative xmlns:adec="http://schemas.microsoft.com/office/drawing/2017/decorative" val="1"/>
              </a:ext>
            </a:extLst>
          </p:cNvPr>
          <p:cNvGrpSpPr/>
          <p:nvPr/>
        </p:nvGrpSpPr>
        <p:grpSpPr>
          <a:xfrm>
            <a:off x="1099313" y="4952795"/>
            <a:ext cx="576072" cy="576072"/>
            <a:chOff x="824485" y="3714596"/>
            <a:chExt cx="432054" cy="432054"/>
          </a:xfrm>
        </p:grpSpPr>
        <p:sp>
          <p:nvSpPr>
            <p:cNvPr id="36" name="Oval 35">
              <a:extLst>
                <a:ext uri="{FF2B5EF4-FFF2-40B4-BE49-F238E27FC236}">
                  <a16:creationId xmlns:a16="http://schemas.microsoft.com/office/drawing/2014/main" id="{ABB19D17-4658-4EB6-B700-A2F56BC51CD2}"/>
                </a:ext>
              </a:extLst>
            </p:cNvPr>
            <p:cNvSpPr/>
            <p:nvPr/>
          </p:nvSpPr>
          <p:spPr bwMode="auto">
            <a:xfrm>
              <a:off x="824485" y="3714596"/>
              <a:ext cx="432054" cy="432054"/>
            </a:xfrm>
            <a:prstGeom prst="ellipse">
              <a:avLst/>
            </a:prstGeom>
            <a:solidFill>
              <a:srgbClr val="FFFFFF"/>
            </a:solidFill>
            <a:ln w="10795" cap="flat" cmpd="sng" algn="ctr">
              <a:noFill/>
              <a:prstDash val="solid"/>
              <a:headEnd type="none" w="med" len="med"/>
              <a:tailEnd type="none" w="med" len="med"/>
            </a:ln>
            <a:effectLst>
              <a:outerShdw blurRad="152400" dist="38100" dir="2700000" algn="ctr" rotWithShape="0">
                <a:prstClr val="black">
                  <a:alpha val="19000"/>
                </a:prstClr>
              </a:outerShdw>
            </a:effectLst>
          </p:spPr>
          <p:txBody>
            <a:bodyPr vert="horz" wrap="square" lIns="134464" tIns="134464" rIns="134464" bIns="46616" numCol="1" rtlCol="0" anchor="t" anchorCtr="0" compatLnSpc="1">
              <a:prstTxWarp prst="textNoShape">
                <a:avLst/>
              </a:prstTxWarp>
            </a:bodyPr>
            <a:lstStyle/>
            <a:p>
              <a:pPr marL="0" marR="0" lvl="0" indent="0" algn="l" defTabSz="914136"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err="1">
                <a:ln w="3175">
                  <a:noFill/>
                </a:ln>
                <a:gradFill>
                  <a:gsLst>
                    <a:gs pos="0">
                      <a:srgbClr val="282828"/>
                    </a:gs>
                    <a:gs pos="100000">
                      <a:srgbClr val="282828"/>
                    </a:gs>
                  </a:gsLst>
                  <a:lin ang="0" scaled="0"/>
                </a:gradFill>
                <a:effectLst/>
                <a:uLnTx/>
                <a:uFillTx/>
                <a:latin typeface="Segoe UI Semibold"/>
                <a:ea typeface="ＭＳ Ｐゴシック"/>
                <a:cs typeface="Segoe UI"/>
              </a:endParaRPr>
            </a:p>
          </p:txBody>
        </p:sp>
        <p:pic>
          <p:nvPicPr>
            <p:cNvPr id="37" name="Picture 36">
              <a:extLst>
                <a:ext uri="{FF2B5EF4-FFF2-40B4-BE49-F238E27FC236}">
                  <a16:creationId xmlns:a16="http://schemas.microsoft.com/office/drawing/2014/main" id="{7613C1C0-8C99-41EB-8BE6-FDEBFDC1782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86333" y="3776443"/>
              <a:ext cx="308359" cy="308360"/>
            </a:xfrm>
            <a:prstGeom prst="rect">
              <a:avLst/>
            </a:prstGeom>
          </p:spPr>
        </p:pic>
      </p:grpSp>
      <p:pic>
        <p:nvPicPr>
          <p:cNvPr id="38" name="Picture 37">
            <a:extLst>
              <a:ext uri="{FF2B5EF4-FFF2-40B4-BE49-F238E27FC236}">
                <a16:creationId xmlns:a16="http://schemas.microsoft.com/office/drawing/2014/main" id="{4D716BB3-99B5-4FE0-B65D-D2F36131AEFF}"/>
              </a:ext>
              <a:ext uri="{C183D7F6-B498-43B3-948B-1728B52AA6E4}">
                <adec:decorative xmlns:adec="http://schemas.microsoft.com/office/drawing/2017/decorative" val="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9659891" y="4409980"/>
            <a:ext cx="602671" cy="25302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9A9E7E7D-9954-45C8-831E-697ADEE2CB27}"/>
              </a:ext>
              <a:ext uri="{C183D7F6-B498-43B3-948B-1728B52AA6E4}">
                <adec:decorative xmlns:adec="http://schemas.microsoft.com/office/drawing/2017/decorative" val="1"/>
              </a:ext>
            </a:extLst>
          </p:cNvPr>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a:ext>
            </a:extLst>
          </a:blip>
          <a:srcRect/>
          <a:stretch/>
        </p:blipFill>
        <p:spPr>
          <a:xfrm>
            <a:off x="8699071" y="4438193"/>
            <a:ext cx="505484" cy="190568"/>
          </a:xfrm>
          <a:prstGeom prst="rect">
            <a:avLst/>
          </a:prstGeom>
        </p:spPr>
      </p:pic>
      <p:pic>
        <p:nvPicPr>
          <p:cNvPr id="40" name="Graphic 39">
            <a:extLst>
              <a:ext uri="{FF2B5EF4-FFF2-40B4-BE49-F238E27FC236}">
                <a16:creationId xmlns:a16="http://schemas.microsoft.com/office/drawing/2014/main" id="{F78FB381-D37C-424D-9CA7-5C7259A652AC}"/>
              </a:ext>
              <a:ext uri="{C183D7F6-B498-43B3-948B-1728B52AA6E4}">
                <adec:decorative xmlns:adec="http://schemas.microsoft.com/office/drawing/2017/decorative" val="1"/>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915741" y="4391933"/>
            <a:ext cx="283089" cy="283089"/>
          </a:xfrm>
          <a:prstGeom prst="rect">
            <a:avLst/>
          </a:prstGeom>
        </p:spPr>
      </p:pic>
      <p:sp>
        <p:nvSpPr>
          <p:cNvPr id="41" name="Freeform 13">
            <a:extLst>
              <a:ext uri="{FF2B5EF4-FFF2-40B4-BE49-F238E27FC236}">
                <a16:creationId xmlns:a16="http://schemas.microsoft.com/office/drawing/2014/main" id="{DF592827-2115-41A9-A71F-BAB175AECFDD}"/>
              </a:ext>
              <a:ext uri="{C183D7F6-B498-43B3-948B-1728B52AA6E4}">
                <adec:decorative xmlns:adec="http://schemas.microsoft.com/office/drawing/2017/decorative" val="1"/>
              </a:ext>
            </a:extLst>
          </p:cNvPr>
          <p:cNvSpPr>
            <a:spLocks noChangeAspect="1"/>
          </p:cNvSpPr>
          <p:nvPr/>
        </p:nvSpPr>
        <p:spPr bwMode="auto">
          <a:xfrm flipH="1">
            <a:off x="7004432" y="1758843"/>
            <a:ext cx="2191395" cy="116081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9050" cap="flat" cmpd="sng" algn="ctr">
            <a:solidFill>
              <a:schemeClr val="bg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2" name="Connector: Elbow 41">
            <a:extLst>
              <a:ext uri="{FF2B5EF4-FFF2-40B4-BE49-F238E27FC236}">
                <a16:creationId xmlns:a16="http://schemas.microsoft.com/office/drawing/2014/main" id="{7836879A-2299-4471-9F85-326F268B72B2}"/>
              </a:ext>
              <a:ext uri="{C183D7F6-B498-43B3-948B-1728B52AA6E4}">
                <adec:decorative xmlns:adec="http://schemas.microsoft.com/office/drawing/2017/decorative" val="1"/>
              </a:ext>
            </a:extLst>
          </p:cNvPr>
          <p:cNvCxnSpPr>
            <a:cxnSpLocks/>
            <a:stCxn id="3" idx="0"/>
            <a:endCxn id="4" idx="1"/>
          </p:cNvCxnSpPr>
          <p:nvPr/>
        </p:nvCxnSpPr>
        <p:spPr>
          <a:xfrm flipV="1">
            <a:off x="2172369" y="3177420"/>
            <a:ext cx="902684" cy="1470256"/>
          </a:xfrm>
          <a:prstGeom prst="bentConnector3">
            <a:avLst>
              <a:gd name="adj1" fmla="val 50000"/>
            </a:avLst>
          </a:prstGeom>
          <a:noFill/>
          <a:ln w="15875" cap="rnd" cmpd="sng" algn="ctr">
            <a:solidFill>
              <a:srgbClr val="F2F2F2">
                <a:lumMod val="90000"/>
              </a:srgbClr>
            </a:solidFill>
            <a:prstDash val="solid"/>
            <a:headEnd type="none"/>
            <a:tailEnd type="arrow" w="med" len="sm"/>
          </a:ln>
          <a:effectLst/>
        </p:spPr>
      </p:cxnSp>
      <p:pic>
        <p:nvPicPr>
          <p:cNvPr id="43" name="Picture 2">
            <a:extLst>
              <a:ext uri="{FF2B5EF4-FFF2-40B4-BE49-F238E27FC236}">
                <a16:creationId xmlns:a16="http://schemas.microsoft.com/office/drawing/2014/main" id="{247E3F1B-94C0-48E7-93A9-3E6EB695F306}"/>
              </a:ext>
              <a:ext uri="{C183D7F6-B498-43B3-948B-1728B52AA6E4}">
                <adec:decorative xmlns:adec="http://schemas.microsoft.com/office/drawing/2017/decorative" val="1"/>
              </a:ext>
            </a:extLst>
          </p:cNvPr>
          <p:cNvPicPr>
            <a:picLocks noChangeAspect="1" noChangeArrowheads="1"/>
          </p:cNvPicPr>
          <p:nvPr/>
        </p:nvPicPr>
        <p:blipFill>
          <a:blip r:embed="rId14"/>
          <a:srcRect/>
          <a:stretch/>
        </p:blipFill>
        <p:spPr bwMode="auto">
          <a:xfrm>
            <a:off x="9087954" y="4722536"/>
            <a:ext cx="688538" cy="16619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1F150975-3739-4F9E-B440-C2164FCAA123}"/>
              </a:ext>
              <a:ext uri="{C183D7F6-B498-43B3-948B-1728B52AA6E4}">
                <adec:decorative xmlns:adec="http://schemas.microsoft.com/office/drawing/2017/decorative" val="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03939" y="4722536"/>
            <a:ext cx="570425" cy="164999"/>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067CE13A-4C7B-4476-B8CF-CF453853E597}"/>
              </a:ext>
              <a:ext uri="{C183D7F6-B498-43B3-948B-1728B52AA6E4}">
                <adec:decorative xmlns:adec="http://schemas.microsoft.com/office/drawing/2017/decorative" val="1"/>
              </a:ext>
            </a:extLst>
          </p:cNvPr>
          <p:cNvGrpSpPr/>
          <p:nvPr/>
        </p:nvGrpSpPr>
        <p:grpSpPr>
          <a:xfrm>
            <a:off x="9393674" y="1788980"/>
            <a:ext cx="2172793" cy="1150957"/>
            <a:chOff x="9393674" y="1788980"/>
            <a:chExt cx="2172793" cy="1150957"/>
          </a:xfrm>
        </p:grpSpPr>
        <p:sp>
          <p:nvSpPr>
            <p:cNvPr id="46" name="Freeform 13" title="Icon of a cloud">
              <a:extLst>
                <a:ext uri="{FF2B5EF4-FFF2-40B4-BE49-F238E27FC236}">
                  <a16:creationId xmlns:a16="http://schemas.microsoft.com/office/drawing/2014/main" id="{E5FF15FC-24D4-49F5-88E6-6076F5295642}"/>
                </a:ext>
              </a:extLst>
            </p:cNvPr>
            <p:cNvSpPr>
              <a:spLocks noChangeAspect="1"/>
            </p:cNvSpPr>
            <p:nvPr/>
          </p:nvSpPr>
          <p:spPr bwMode="auto">
            <a:xfrm flipH="1">
              <a:off x="9393674" y="1788980"/>
              <a:ext cx="2172793" cy="115095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9050" cap="flat" cmpd="sng" algn="ctr">
              <a:solidFill>
                <a:schemeClr val="bg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7" name="Group 46">
              <a:extLst>
                <a:ext uri="{FF2B5EF4-FFF2-40B4-BE49-F238E27FC236}">
                  <a16:creationId xmlns:a16="http://schemas.microsoft.com/office/drawing/2014/main" id="{122868D0-5515-4D90-AC78-12FF1FD132E5}"/>
                </a:ext>
              </a:extLst>
            </p:cNvPr>
            <p:cNvGrpSpPr/>
            <p:nvPr/>
          </p:nvGrpSpPr>
          <p:grpSpPr>
            <a:xfrm>
              <a:off x="9595902" y="1971325"/>
              <a:ext cx="1721345" cy="861111"/>
              <a:chOff x="9595902" y="1971325"/>
              <a:chExt cx="1721345" cy="861111"/>
            </a:xfrm>
          </p:grpSpPr>
          <p:sp>
            <p:nvSpPr>
              <p:cNvPr id="48" name="TextBox 47">
                <a:extLst>
                  <a:ext uri="{FF2B5EF4-FFF2-40B4-BE49-F238E27FC236}">
                    <a16:creationId xmlns:a16="http://schemas.microsoft.com/office/drawing/2014/main" id="{D682CA98-E280-4062-A0D0-25F92DF7C61B}"/>
                  </a:ext>
                </a:extLst>
              </p:cNvPr>
              <p:cNvSpPr txBox="1"/>
              <p:nvPr/>
            </p:nvSpPr>
            <p:spPr>
              <a:xfrm>
                <a:off x="9595902" y="2656675"/>
                <a:ext cx="652764" cy="175761"/>
              </a:xfrm>
              <a:prstGeom prst="rect">
                <a:avLst/>
              </a:prstGeom>
              <a:solidFill>
                <a:srgbClr val="FFFFFF"/>
              </a:solid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ctr" defTabSz="896127" rtl="0" eaLnBrk="1" fontAlgn="base" latinLnBrk="0" hangingPunct="1">
                  <a:lnSpc>
                    <a:spcPct val="90000"/>
                  </a:lnSpc>
                  <a:spcBef>
                    <a:spcPct val="0"/>
                  </a:spcBef>
                  <a:spcAft>
                    <a:spcPct val="0"/>
                  </a:spcAft>
                  <a:buClrTx/>
                  <a:buSzTx/>
                  <a:buFontTx/>
                  <a:buNone/>
                  <a:tabLst/>
                  <a:defRPr/>
                </a:pPr>
                <a:r>
                  <a:rPr kumimoji="0" lang="en-US" sz="687" b="0" i="0" u="none" strike="noStrike" kern="1200" cap="none" spc="-20" normalizeH="0" baseline="0" noProof="0">
                    <a:ln w="3175">
                      <a:noFill/>
                    </a:ln>
                    <a:gradFill>
                      <a:gsLst>
                        <a:gs pos="0">
                          <a:srgbClr val="000000"/>
                        </a:gs>
                        <a:gs pos="100000">
                          <a:srgbClr val="000000"/>
                        </a:gs>
                      </a:gsLst>
                      <a:lin ang="0" scaled="0"/>
                    </a:gradFill>
                    <a:effectLst/>
                    <a:uLnTx/>
                    <a:uFillTx/>
                    <a:latin typeface="Segoe UI Semibold"/>
                    <a:ea typeface="ＭＳ Ｐゴシック"/>
                    <a:cs typeface="Segoe UI"/>
                  </a:rPr>
                  <a:t>Microsoft </a:t>
                </a:r>
                <a:br>
                  <a:rPr kumimoji="0" lang="en-US" sz="687" b="0" i="0" u="none" strike="noStrike" kern="1200" cap="none" spc="-20" normalizeH="0" baseline="0" noProof="0">
                    <a:ln w="3175">
                      <a:noFill/>
                    </a:ln>
                    <a:gradFill>
                      <a:gsLst>
                        <a:gs pos="0">
                          <a:srgbClr val="000000"/>
                        </a:gs>
                        <a:gs pos="100000">
                          <a:srgbClr val="000000"/>
                        </a:gs>
                      </a:gsLst>
                      <a:lin ang="0" scaled="0"/>
                    </a:gradFill>
                    <a:effectLst/>
                    <a:uLnTx/>
                    <a:uFillTx/>
                    <a:latin typeface="Segoe UI Semibold"/>
                    <a:ea typeface="ＭＳ Ｐゴシック"/>
                    <a:cs typeface="Segoe UI"/>
                  </a:rPr>
                </a:br>
                <a:r>
                  <a:rPr kumimoji="0" lang="en-US" sz="687" b="0" i="0" u="none" strike="noStrike" kern="1200" cap="none" spc="-20" normalizeH="0" baseline="0" noProof="0">
                    <a:ln w="3175">
                      <a:noFill/>
                    </a:ln>
                    <a:gradFill>
                      <a:gsLst>
                        <a:gs pos="0">
                          <a:srgbClr val="000000"/>
                        </a:gs>
                        <a:gs pos="100000">
                          <a:srgbClr val="000000"/>
                        </a:gs>
                      </a:gsLst>
                      <a:lin ang="0" scaled="0"/>
                    </a:gradFill>
                    <a:effectLst/>
                    <a:uLnTx/>
                    <a:uFillTx/>
                    <a:latin typeface="Segoe UI Semibold"/>
                    <a:ea typeface="ＭＳ Ｐゴシック"/>
                    <a:cs typeface="Segoe UI"/>
                  </a:rPr>
                  <a:t>Azure</a:t>
                </a:r>
              </a:p>
            </p:txBody>
          </p:sp>
          <p:grpSp>
            <p:nvGrpSpPr>
              <p:cNvPr id="49" name="Group 48">
                <a:extLst>
                  <a:ext uri="{FF2B5EF4-FFF2-40B4-BE49-F238E27FC236}">
                    <a16:creationId xmlns:a16="http://schemas.microsoft.com/office/drawing/2014/main" id="{5A54C23F-64F4-4F80-B67E-5304A15A36C5}"/>
                  </a:ext>
                </a:extLst>
              </p:cNvPr>
              <p:cNvGrpSpPr/>
              <p:nvPr/>
            </p:nvGrpSpPr>
            <p:grpSpPr>
              <a:xfrm>
                <a:off x="10014598" y="1971325"/>
                <a:ext cx="854106" cy="428431"/>
                <a:chOff x="2407769" y="1765190"/>
                <a:chExt cx="871232" cy="437022"/>
              </a:xfrm>
            </p:grpSpPr>
            <p:sp>
              <p:nvSpPr>
                <p:cNvPr id="53" name="TextBox 52">
                  <a:extLst>
                    <a:ext uri="{FF2B5EF4-FFF2-40B4-BE49-F238E27FC236}">
                      <a16:creationId xmlns:a16="http://schemas.microsoft.com/office/drawing/2014/main" id="{FBCE6F44-B96C-4A93-9B0A-7E5222482C0D}"/>
                    </a:ext>
                  </a:extLst>
                </p:cNvPr>
                <p:cNvSpPr txBox="1"/>
                <p:nvPr/>
              </p:nvSpPr>
              <p:spPr>
                <a:xfrm>
                  <a:off x="2407769" y="2044975"/>
                  <a:ext cx="871232" cy="157237"/>
                </a:xfrm>
                <a:prstGeom prst="rect">
                  <a:avLst/>
                </a:prstGeom>
                <a:solidFill>
                  <a:srgbClr val="FFFFFF"/>
                </a:solid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ctr" defTabSz="896127" rtl="0" eaLnBrk="1" fontAlgn="base" latinLnBrk="0" hangingPunct="1">
                    <a:lnSpc>
                      <a:spcPct val="90000"/>
                    </a:lnSpc>
                    <a:spcBef>
                      <a:spcPct val="0"/>
                    </a:spcBef>
                    <a:spcAft>
                      <a:spcPct val="0"/>
                    </a:spcAft>
                    <a:buClrTx/>
                    <a:buSzTx/>
                    <a:buFontTx/>
                    <a:buNone/>
                    <a:tabLst/>
                    <a:defRPr/>
                  </a:pPr>
                  <a:r>
                    <a:rPr kumimoji="0" lang="en-US" sz="687" b="0" i="0" u="none" strike="noStrike" kern="1200" cap="none" spc="-20" normalizeH="0" baseline="0" noProof="0">
                      <a:ln w="3175">
                        <a:noFill/>
                      </a:ln>
                      <a:gradFill>
                        <a:gsLst>
                          <a:gs pos="0">
                            <a:srgbClr val="000000"/>
                          </a:gs>
                          <a:gs pos="100000">
                            <a:srgbClr val="000000"/>
                          </a:gs>
                        </a:gsLst>
                        <a:lin ang="0" scaled="0"/>
                      </a:gradFill>
                      <a:effectLst/>
                      <a:uLnTx/>
                      <a:uFillTx/>
                      <a:latin typeface="Segoe UI Semibold"/>
                      <a:ea typeface="ＭＳ Ｐゴシック"/>
                      <a:cs typeface="Segoe UI"/>
                    </a:rPr>
                    <a:t>Amazon </a:t>
                  </a:r>
                  <a:br>
                    <a:rPr kumimoji="0" lang="en-US" sz="687" b="0" i="0" u="none" strike="noStrike" kern="1200" cap="none" spc="-20" normalizeH="0" baseline="0" noProof="0">
                      <a:ln w="3175">
                        <a:noFill/>
                      </a:ln>
                      <a:gradFill>
                        <a:gsLst>
                          <a:gs pos="0">
                            <a:srgbClr val="000000"/>
                          </a:gs>
                          <a:gs pos="100000">
                            <a:srgbClr val="000000"/>
                          </a:gs>
                        </a:gsLst>
                        <a:lin ang="0" scaled="0"/>
                      </a:gradFill>
                      <a:effectLst/>
                      <a:uLnTx/>
                      <a:uFillTx/>
                      <a:latin typeface="Segoe UI Semibold"/>
                      <a:ea typeface="ＭＳ Ｐゴシック"/>
                      <a:cs typeface="Segoe UI"/>
                    </a:rPr>
                  </a:br>
                  <a:r>
                    <a:rPr kumimoji="0" lang="en-US" sz="687" b="0" i="0" u="none" strike="noStrike" kern="1200" cap="none" spc="-20" normalizeH="0" baseline="0" noProof="0">
                      <a:ln w="3175">
                        <a:noFill/>
                      </a:ln>
                      <a:gradFill>
                        <a:gsLst>
                          <a:gs pos="0">
                            <a:srgbClr val="000000"/>
                          </a:gs>
                          <a:gs pos="100000">
                            <a:srgbClr val="000000"/>
                          </a:gs>
                        </a:gsLst>
                        <a:lin ang="0" scaled="0"/>
                      </a:gradFill>
                      <a:effectLst/>
                      <a:uLnTx/>
                      <a:uFillTx/>
                      <a:latin typeface="Segoe UI Semibold"/>
                      <a:ea typeface="ＭＳ Ｐゴシック"/>
                      <a:cs typeface="Segoe UI"/>
                    </a:rPr>
                    <a:t>Web Services</a:t>
                  </a:r>
                </a:p>
              </p:txBody>
            </p:sp>
            <p:pic>
              <p:nvPicPr>
                <p:cNvPr id="54" name="Picture 2">
                  <a:extLst>
                    <a:ext uri="{FF2B5EF4-FFF2-40B4-BE49-F238E27FC236}">
                      <a16:creationId xmlns:a16="http://schemas.microsoft.com/office/drawing/2014/main" id="{2B400258-32DB-4460-8E41-DDEA2F08C7E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76992" y="1765190"/>
                  <a:ext cx="332787" cy="199139"/>
                </a:xfrm>
                <a:prstGeom prst="rect">
                  <a:avLst/>
                </a:prstGeom>
                <a:solidFill>
                  <a:srgbClr val="FFFFFF"/>
                </a:solidFill>
              </p:spPr>
            </p:pic>
          </p:grpSp>
          <p:pic>
            <p:nvPicPr>
              <p:cNvPr id="50" name="Picture 4" descr="See the source image">
                <a:extLst>
                  <a:ext uri="{FF2B5EF4-FFF2-40B4-BE49-F238E27FC236}">
                    <a16:creationId xmlns:a16="http://schemas.microsoft.com/office/drawing/2014/main" id="{28AB3EAE-1BC6-49FA-A9E4-593495B096AF}"/>
                  </a:ext>
                </a:extLst>
              </p:cNvPr>
              <p:cNvPicPr>
                <a:picLocks noChangeAspect="1" noChangeArrowheads="1"/>
              </p:cNvPicPr>
              <p:nvPr/>
            </p:nvPicPr>
            <p:blipFill rotWithShape="1">
              <a:blip r:embed="rId17" cstate="screen">
                <a:extLst>
                  <a:ext uri="{28A0092B-C50C-407E-A947-70E740481C1C}">
                    <a14:useLocalDpi xmlns:a14="http://schemas.microsoft.com/office/drawing/2010/main"/>
                  </a:ext>
                </a:extLst>
              </a:blip>
              <a:srcRect l="27156" t="9388" r="27156" b="39903"/>
              <a:stretch/>
            </p:blipFill>
            <p:spPr bwMode="auto">
              <a:xfrm>
                <a:off x="10782899" y="2346496"/>
                <a:ext cx="415931" cy="259667"/>
              </a:xfrm>
              <a:prstGeom prst="rect">
                <a:avLst/>
              </a:prstGeom>
              <a:solidFill>
                <a:srgbClr val="FFFFFF"/>
              </a:solidFill>
            </p:spPr>
          </p:pic>
          <p:sp>
            <p:nvSpPr>
              <p:cNvPr id="51" name="TextBox 50">
                <a:extLst>
                  <a:ext uri="{FF2B5EF4-FFF2-40B4-BE49-F238E27FC236}">
                    <a16:creationId xmlns:a16="http://schemas.microsoft.com/office/drawing/2014/main" id="{6C263F9B-9084-47A3-8397-E1AEF6D79191}"/>
                  </a:ext>
                </a:extLst>
              </p:cNvPr>
              <p:cNvSpPr txBox="1"/>
              <p:nvPr/>
            </p:nvSpPr>
            <p:spPr>
              <a:xfrm>
                <a:off x="10664482" y="2656672"/>
                <a:ext cx="652765" cy="175760"/>
              </a:xfrm>
              <a:prstGeom prst="rect">
                <a:avLst/>
              </a:prstGeom>
              <a:solidFill>
                <a:srgbClr val="FFFFFF"/>
              </a:solid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ctr" defTabSz="896127" rtl="0" eaLnBrk="1" fontAlgn="base" latinLnBrk="0" hangingPunct="1">
                  <a:lnSpc>
                    <a:spcPct val="90000"/>
                  </a:lnSpc>
                  <a:spcBef>
                    <a:spcPct val="0"/>
                  </a:spcBef>
                  <a:spcAft>
                    <a:spcPct val="0"/>
                  </a:spcAft>
                  <a:buClrTx/>
                  <a:buSzTx/>
                  <a:buFontTx/>
                  <a:buNone/>
                  <a:tabLst/>
                  <a:defRPr/>
                </a:pPr>
                <a:r>
                  <a:rPr kumimoji="0" lang="en-US" sz="687" b="0" i="0" u="none" strike="noStrike" kern="1200" cap="none" spc="-20" normalizeH="0" baseline="0" noProof="0">
                    <a:ln w="3175">
                      <a:noFill/>
                    </a:ln>
                    <a:gradFill>
                      <a:gsLst>
                        <a:gs pos="0">
                          <a:srgbClr val="000000"/>
                        </a:gs>
                        <a:gs pos="100000">
                          <a:srgbClr val="000000"/>
                        </a:gs>
                      </a:gsLst>
                      <a:lin ang="0" scaled="0"/>
                    </a:gradFill>
                    <a:effectLst/>
                    <a:uLnTx/>
                    <a:uFillTx/>
                    <a:latin typeface="Segoe UI Semibold"/>
                    <a:ea typeface="ＭＳ Ｐゴシック"/>
                    <a:cs typeface="Segoe UI"/>
                  </a:rPr>
                  <a:t>Google </a:t>
                </a:r>
                <a:br>
                  <a:rPr kumimoji="0" lang="en-US" sz="687" b="0" i="0" u="none" strike="noStrike" kern="1200" cap="none" spc="-20" normalizeH="0" baseline="0" noProof="0">
                    <a:ln w="3175">
                      <a:noFill/>
                    </a:ln>
                    <a:gradFill>
                      <a:gsLst>
                        <a:gs pos="0">
                          <a:srgbClr val="000000"/>
                        </a:gs>
                        <a:gs pos="100000">
                          <a:srgbClr val="000000"/>
                        </a:gs>
                      </a:gsLst>
                      <a:lin ang="0" scaled="0"/>
                    </a:gradFill>
                    <a:effectLst/>
                    <a:uLnTx/>
                    <a:uFillTx/>
                    <a:latin typeface="Segoe UI Semibold"/>
                    <a:ea typeface="ＭＳ Ｐゴシック"/>
                    <a:cs typeface="Segoe UI"/>
                  </a:rPr>
                </a:br>
                <a:r>
                  <a:rPr kumimoji="0" lang="en-US" sz="687" b="0" i="0" u="none" strike="noStrike" kern="1200" cap="none" spc="-20" normalizeH="0" baseline="0" noProof="0">
                    <a:ln w="3175">
                      <a:noFill/>
                    </a:ln>
                    <a:gradFill>
                      <a:gsLst>
                        <a:gs pos="0">
                          <a:srgbClr val="000000"/>
                        </a:gs>
                        <a:gs pos="100000">
                          <a:srgbClr val="000000"/>
                        </a:gs>
                      </a:gsLst>
                      <a:lin ang="0" scaled="0"/>
                    </a:gradFill>
                    <a:effectLst/>
                    <a:uLnTx/>
                    <a:uFillTx/>
                    <a:latin typeface="Segoe UI Semibold"/>
                    <a:ea typeface="ＭＳ Ｐゴシック"/>
                    <a:cs typeface="Segoe UI"/>
                  </a:rPr>
                  <a:t>Cloud</a:t>
                </a:r>
              </a:p>
            </p:txBody>
          </p:sp>
          <p:pic>
            <p:nvPicPr>
              <p:cNvPr id="52" name="Graphic 51">
                <a:extLst>
                  <a:ext uri="{FF2B5EF4-FFF2-40B4-BE49-F238E27FC236}">
                    <a16:creationId xmlns:a16="http://schemas.microsoft.com/office/drawing/2014/main" id="{FCB067D0-8BDD-44AF-A4CE-51FFCED1844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09351" y="2366662"/>
                <a:ext cx="219335" cy="219335"/>
              </a:xfrm>
              <a:prstGeom prst="rect">
                <a:avLst/>
              </a:prstGeom>
            </p:spPr>
          </p:pic>
        </p:grpSp>
      </p:grpSp>
      <p:sp>
        <p:nvSpPr>
          <p:cNvPr id="55" name="people_12">
            <a:extLst>
              <a:ext uri="{FF2B5EF4-FFF2-40B4-BE49-F238E27FC236}">
                <a16:creationId xmlns:a16="http://schemas.microsoft.com/office/drawing/2014/main" id="{41AC0797-FD11-4E0C-99CA-9E4FFC3B1E9D}"/>
              </a:ext>
              <a:ext uri="{C183D7F6-B498-43B3-948B-1728B52AA6E4}">
                <adec:decorative xmlns:adec="http://schemas.microsoft.com/office/drawing/2017/decorative" val="1"/>
              </a:ext>
            </a:extLst>
          </p:cNvPr>
          <p:cNvSpPr>
            <a:spLocks noChangeAspect="1" noEditPoints="1"/>
          </p:cNvSpPr>
          <p:nvPr/>
        </p:nvSpPr>
        <p:spPr bwMode="auto">
          <a:xfrm>
            <a:off x="1387469" y="4324243"/>
            <a:ext cx="616161" cy="52569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56" name="Graphic 7">
            <a:extLst>
              <a:ext uri="{FF2B5EF4-FFF2-40B4-BE49-F238E27FC236}">
                <a16:creationId xmlns:a16="http://schemas.microsoft.com/office/drawing/2014/main" id="{B5D8ADD6-7DD3-4696-A088-FE71776A1E2E}"/>
              </a:ext>
              <a:ext uri="{C183D7F6-B498-43B3-948B-1728B52AA6E4}">
                <adec:decorative xmlns:adec="http://schemas.microsoft.com/office/drawing/2017/decorative" val="1"/>
              </a:ext>
            </a:extLst>
          </p:cNvPr>
          <p:cNvSpPr/>
          <p:nvPr/>
        </p:nvSpPr>
        <p:spPr>
          <a:xfrm>
            <a:off x="8339139" y="5493296"/>
            <a:ext cx="355988" cy="355844"/>
          </a:xfrm>
          <a:custGeom>
            <a:avLst/>
            <a:gdLst>
              <a:gd name="connsiteX0" fmla="*/ 99128 w 363126"/>
              <a:gd name="connsiteY0" fmla="*/ 45152 h 362979"/>
              <a:gd name="connsiteX1" fmla="*/ 99128 w 363126"/>
              <a:gd name="connsiteY1" fmla="*/ 0 h 362979"/>
              <a:gd name="connsiteX2" fmla="*/ 363126 w 363126"/>
              <a:gd name="connsiteY2" fmla="*/ 0 h 362979"/>
              <a:gd name="connsiteX3" fmla="*/ 363126 w 363126"/>
              <a:gd name="connsiteY3" fmla="*/ 166194 h 362979"/>
              <a:gd name="connsiteX4" fmla="*/ 326211 w 363126"/>
              <a:gd name="connsiteY4" fmla="*/ 166194 h 362979"/>
              <a:gd name="connsiteX5" fmla="*/ 268116 w 363126"/>
              <a:gd name="connsiteY5" fmla="*/ 226053 h 362979"/>
              <a:gd name="connsiteX6" fmla="*/ 268116 w 363126"/>
              <a:gd name="connsiteY6" fmla="*/ 168841 h 362979"/>
              <a:gd name="connsiteX7" fmla="*/ 239143 w 363126"/>
              <a:gd name="connsiteY7" fmla="*/ 168841 h 362979"/>
              <a:gd name="connsiteX8" fmla="*/ 121483 w 363126"/>
              <a:gd name="connsiteY8" fmla="*/ 94275 h 362979"/>
              <a:gd name="connsiteX9" fmla="*/ 50152 w 363126"/>
              <a:gd name="connsiteY9" fmla="*/ 167370 h 362979"/>
              <a:gd name="connsiteX10" fmla="*/ 121483 w 363126"/>
              <a:gd name="connsiteY10" fmla="*/ 240466 h 362979"/>
              <a:gd name="connsiteX11" fmla="*/ 194138 w 363126"/>
              <a:gd name="connsiteY11" fmla="*/ 167370 h 362979"/>
              <a:gd name="connsiteX12" fmla="*/ 121483 w 363126"/>
              <a:gd name="connsiteY12" fmla="*/ 94275 h 362979"/>
              <a:gd name="connsiteX13" fmla="*/ 121483 w 363126"/>
              <a:gd name="connsiteY13" fmla="*/ 94275 h 362979"/>
              <a:gd name="connsiteX14" fmla="*/ 244290 w 363126"/>
              <a:gd name="connsiteY14" fmla="*/ 362979 h 362979"/>
              <a:gd name="connsiteX15" fmla="*/ 121483 w 363126"/>
              <a:gd name="connsiteY15" fmla="*/ 240613 h 362979"/>
              <a:gd name="connsiteX16" fmla="*/ 0 w 363126"/>
              <a:gd name="connsiteY16" fmla="*/ 362979 h 362979"/>
              <a:gd name="connsiteX0" fmla="*/ 99128 w 363126"/>
              <a:gd name="connsiteY0" fmla="*/ 45152 h 362979"/>
              <a:gd name="connsiteX1" fmla="*/ 99128 w 363126"/>
              <a:gd name="connsiteY1" fmla="*/ 0 h 362979"/>
              <a:gd name="connsiteX2" fmla="*/ 363126 w 363126"/>
              <a:gd name="connsiteY2" fmla="*/ 0 h 362979"/>
              <a:gd name="connsiteX3" fmla="*/ 363126 w 363126"/>
              <a:gd name="connsiteY3" fmla="*/ 166194 h 362979"/>
              <a:gd name="connsiteX4" fmla="*/ 326211 w 363126"/>
              <a:gd name="connsiteY4" fmla="*/ 166194 h 362979"/>
              <a:gd name="connsiteX5" fmla="*/ 268116 w 363126"/>
              <a:gd name="connsiteY5" fmla="*/ 226053 h 362979"/>
              <a:gd name="connsiteX6" fmla="*/ 268116 w 363126"/>
              <a:gd name="connsiteY6" fmla="*/ 168841 h 362979"/>
              <a:gd name="connsiteX7" fmla="*/ 239143 w 363126"/>
              <a:gd name="connsiteY7" fmla="*/ 168841 h 362979"/>
              <a:gd name="connsiteX8" fmla="*/ 121483 w 363126"/>
              <a:gd name="connsiteY8" fmla="*/ 94275 h 362979"/>
              <a:gd name="connsiteX9" fmla="*/ 50152 w 363126"/>
              <a:gd name="connsiteY9" fmla="*/ 167370 h 362979"/>
              <a:gd name="connsiteX10" fmla="*/ 121483 w 363126"/>
              <a:gd name="connsiteY10" fmla="*/ 240466 h 362979"/>
              <a:gd name="connsiteX11" fmla="*/ 194138 w 363126"/>
              <a:gd name="connsiteY11" fmla="*/ 167370 h 362979"/>
              <a:gd name="connsiteX12" fmla="*/ 121483 w 363126"/>
              <a:gd name="connsiteY12" fmla="*/ 94275 h 362979"/>
              <a:gd name="connsiteX13" fmla="*/ 121483 w 363126"/>
              <a:gd name="connsiteY13" fmla="*/ 94275 h 362979"/>
              <a:gd name="connsiteX14" fmla="*/ 244290 w 363126"/>
              <a:gd name="connsiteY14" fmla="*/ 362979 h 362979"/>
              <a:gd name="connsiteX15" fmla="*/ 121483 w 363126"/>
              <a:gd name="connsiteY15" fmla="*/ 240613 h 362979"/>
              <a:gd name="connsiteX16" fmla="*/ 0 w 363126"/>
              <a:gd name="connsiteY16" fmla="*/ 362979 h 36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126" h="362979">
                <a:moveTo>
                  <a:pt x="99128" y="45152"/>
                </a:moveTo>
                <a:lnTo>
                  <a:pt x="99128" y="0"/>
                </a:lnTo>
                <a:lnTo>
                  <a:pt x="363126" y="0"/>
                </a:lnTo>
                <a:lnTo>
                  <a:pt x="363126" y="166194"/>
                </a:lnTo>
                <a:lnTo>
                  <a:pt x="326211" y="166194"/>
                </a:lnTo>
                <a:lnTo>
                  <a:pt x="268116" y="226053"/>
                </a:lnTo>
                <a:lnTo>
                  <a:pt x="268116" y="168841"/>
                </a:lnTo>
                <a:lnTo>
                  <a:pt x="239143" y="168841"/>
                </a:lnTo>
                <a:moveTo>
                  <a:pt x="121483" y="94275"/>
                </a:moveTo>
                <a:cubicBezTo>
                  <a:pt x="81920" y="94275"/>
                  <a:pt x="50152" y="127513"/>
                  <a:pt x="50152" y="167370"/>
                </a:cubicBezTo>
                <a:cubicBezTo>
                  <a:pt x="50152" y="207228"/>
                  <a:pt x="81773" y="240466"/>
                  <a:pt x="121483" y="240466"/>
                </a:cubicBezTo>
                <a:cubicBezTo>
                  <a:pt x="162370" y="240466"/>
                  <a:pt x="194138" y="207228"/>
                  <a:pt x="194138" y="167370"/>
                </a:cubicBezTo>
                <a:cubicBezTo>
                  <a:pt x="194138" y="127513"/>
                  <a:pt x="162517" y="94275"/>
                  <a:pt x="121483" y="94275"/>
                </a:cubicBezTo>
                <a:lnTo>
                  <a:pt x="121483" y="94275"/>
                </a:lnTo>
                <a:close/>
                <a:moveTo>
                  <a:pt x="244290" y="362979"/>
                </a:moveTo>
                <a:cubicBezTo>
                  <a:pt x="244290" y="295178"/>
                  <a:pt x="190167" y="240613"/>
                  <a:pt x="121483" y="240613"/>
                </a:cubicBezTo>
                <a:cubicBezTo>
                  <a:pt x="54123" y="240613"/>
                  <a:pt x="0" y="295178"/>
                  <a:pt x="0" y="362979"/>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7" name="Graphic 10">
            <a:extLst>
              <a:ext uri="{FF2B5EF4-FFF2-40B4-BE49-F238E27FC236}">
                <a16:creationId xmlns:a16="http://schemas.microsoft.com/office/drawing/2014/main" id="{C3E6D9DF-77A1-4948-B7DB-BBABC97A10E4}"/>
              </a:ext>
              <a:ext uri="{C183D7F6-B498-43B3-948B-1728B52AA6E4}">
                <adec:decorative xmlns:adec="http://schemas.microsoft.com/office/drawing/2017/decorative" val="1"/>
              </a:ext>
            </a:extLst>
          </p:cNvPr>
          <p:cNvSpPr/>
          <p:nvPr/>
        </p:nvSpPr>
        <p:spPr>
          <a:xfrm>
            <a:off x="7684200" y="5315551"/>
            <a:ext cx="478639" cy="547110"/>
          </a:xfrm>
          <a:custGeom>
            <a:avLst/>
            <a:gdLst>
              <a:gd name="connsiteX0" fmla="*/ 183583 w 303862"/>
              <a:gd name="connsiteY0" fmla="*/ 142084 h 347331"/>
              <a:gd name="connsiteX1" fmla="*/ 217205 w 303862"/>
              <a:gd name="connsiteY1" fmla="*/ 142084 h 347331"/>
              <a:gd name="connsiteX2" fmla="*/ 303862 w 303862"/>
              <a:gd name="connsiteY2" fmla="*/ 227334 h 347331"/>
              <a:gd name="connsiteX3" fmla="*/ 303862 w 303862"/>
              <a:gd name="connsiteY3" fmla="*/ 347331 h 347331"/>
              <a:gd name="connsiteX4" fmla="*/ 183583 w 303862"/>
              <a:gd name="connsiteY4" fmla="*/ 121404 h 347331"/>
              <a:gd name="connsiteX5" fmla="*/ 183583 w 303862"/>
              <a:gd name="connsiteY5" fmla="*/ 92987 h 347331"/>
              <a:gd name="connsiteX6" fmla="*/ 0 w 303862"/>
              <a:gd name="connsiteY6" fmla="*/ 92987 h 347331"/>
              <a:gd name="connsiteX7" fmla="*/ 0 w 303862"/>
              <a:gd name="connsiteY7" fmla="*/ 347331 h 347331"/>
              <a:gd name="connsiteX8" fmla="*/ 69776 w 303862"/>
              <a:gd name="connsiteY8" fmla="*/ 347331 h 347331"/>
              <a:gd name="connsiteX9" fmla="*/ 69776 w 303862"/>
              <a:gd name="connsiteY9" fmla="*/ 277556 h 347331"/>
              <a:gd name="connsiteX10" fmla="*/ 117606 w 303862"/>
              <a:gd name="connsiteY10" fmla="*/ 277556 h 347331"/>
              <a:gd name="connsiteX11" fmla="*/ 117606 w 303862"/>
              <a:gd name="connsiteY11" fmla="*/ 347331 h 347331"/>
              <a:gd name="connsiteX12" fmla="*/ 183583 w 303862"/>
              <a:gd name="connsiteY12" fmla="*/ 347331 h 347331"/>
              <a:gd name="connsiteX13" fmla="*/ 183583 w 303862"/>
              <a:gd name="connsiteY13" fmla="*/ 142084 h 347331"/>
              <a:gd name="connsiteX14" fmla="*/ 183583 w 303862"/>
              <a:gd name="connsiteY14" fmla="*/ 121404 h 347331"/>
              <a:gd name="connsiteX15" fmla="*/ 183583 w 303862"/>
              <a:gd name="connsiteY15" fmla="*/ 121404 h 347331"/>
              <a:gd name="connsiteX16" fmla="*/ 183583 w 303862"/>
              <a:gd name="connsiteY16" fmla="*/ 121404 h 347331"/>
              <a:gd name="connsiteX17" fmla="*/ 164170 w 303862"/>
              <a:gd name="connsiteY17" fmla="*/ 92987 h 347331"/>
              <a:gd name="connsiteX18" fmla="*/ 164170 w 303862"/>
              <a:gd name="connsiteY18" fmla="*/ 47830 h 347331"/>
              <a:gd name="connsiteX19" fmla="*/ 20680 w 303862"/>
              <a:gd name="connsiteY19" fmla="*/ 47830 h 347331"/>
              <a:gd name="connsiteX20" fmla="*/ 20680 w 303862"/>
              <a:gd name="connsiteY20" fmla="*/ 92987 h 347331"/>
              <a:gd name="connsiteX21" fmla="*/ 116340 w 303862"/>
              <a:gd name="connsiteY21" fmla="*/ 47830 h 347331"/>
              <a:gd name="connsiteX22" fmla="*/ 116340 w 303862"/>
              <a:gd name="connsiteY22" fmla="*/ 0 h 347331"/>
              <a:gd name="connsiteX23" fmla="*/ 68510 w 303862"/>
              <a:gd name="connsiteY23" fmla="*/ 0 h 347331"/>
              <a:gd name="connsiteX24" fmla="*/ 68510 w 303862"/>
              <a:gd name="connsiteY24" fmla="*/ 47830 h 347331"/>
              <a:gd name="connsiteX25" fmla="*/ 46423 w 303862"/>
              <a:gd name="connsiteY25" fmla="*/ 136879 h 347331"/>
              <a:gd name="connsiteX26" fmla="*/ 46423 w 303862"/>
              <a:gd name="connsiteY26" fmla="*/ 166561 h 347331"/>
              <a:gd name="connsiteX27" fmla="*/ 91721 w 303862"/>
              <a:gd name="connsiteY27" fmla="*/ 136879 h 347331"/>
              <a:gd name="connsiteX28" fmla="*/ 91721 w 303862"/>
              <a:gd name="connsiteY28" fmla="*/ 166561 h 347331"/>
              <a:gd name="connsiteX29" fmla="*/ 139552 w 303862"/>
              <a:gd name="connsiteY29" fmla="*/ 136879 h 347331"/>
              <a:gd name="connsiteX30" fmla="*/ 139552 w 303862"/>
              <a:gd name="connsiteY30" fmla="*/ 166561 h 347331"/>
              <a:gd name="connsiteX31" fmla="*/ 46423 w 303862"/>
              <a:gd name="connsiteY31" fmla="*/ 206654 h 347331"/>
              <a:gd name="connsiteX32" fmla="*/ 46423 w 303862"/>
              <a:gd name="connsiteY32" fmla="*/ 237603 h 347331"/>
              <a:gd name="connsiteX33" fmla="*/ 91721 w 303862"/>
              <a:gd name="connsiteY33" fmla="*/ 206654 h 347331"/>
              <a:gd name="connsiteX34" fmla="*/ 91721 w 303862"/>
              <a:gd name="connsiteY34" fmla="*/ 237603 h 347331"/>
              <a:gd name="connsiteX35" fmla="*/ 139552 w 303862"/>
              <a:gd name="connsiteY35" fmla="*/ 206654 h 347331"/>
              <a:gd name="connsiteX36" fmla="*/ 139552 w 303862"/>
              <a:gd name="connsiteY36" fmla="*/ 237603 h 347331"/>
              <a:gd name="connsiteX37" fmla="*/ 226209 w 303862"/>
              <a:gd name="connsiteY37" fmla="*/ 347331 h 347331"/>
              <a:gd name="connsiteX38" fmla="*/ 259830 w 303862"/>
              <a:gd name="connsiteY38" fmla="*/ 347331 h 347331"/>
              <a:gd name="connsiteX39" fmla="*/ 226209 w 303862"/>
              <a:gd name="connsiteY39" fmla="*/ 303440 h 347331"/>
              <a:gd name="connsiteX40" fmla="*/ 259830 w 303862"/>
              <a:gd name="connsiteY40" fmla="*/ 303440 h 347331"/>
              <a:gd name="connsiteX41" fmla="*/ 226209 w 303862"/>
              <a:gd name="connsiteY41" fmla="*/ 258283 h 347331"/>
              <a:gd name="connsiteX42" fmla="*/ 259830 w 303862"/>
              <a:gd name="connsiteY42" fmla="*/ 258283 h 347331"/>
              <a:gd name="connsiteX43" fmla="*/ 226209 w 303862"/>
              <a:gd name="connsiteY43" fmla="*/ 214392 h 347331"/>
              <a:gd name="connsiteX44" fmla="*/ 259830 w 303862"/>
              <a:gd name="connsiteY44" fmla="*/ 214392 h 347331"/>
              <a:gd name="connsiteX0" fmla="*/ 183583 w 303862"/>
              <a:gd name="connsiteY0" fmla="*/ 142084 h 347331"/>
              <a:gd name="connsiteX1" fmla="*/ 217205 w 303862"/>
              <a:gd name="connsiteY1" fmla="*/ 142084 h 347331"/>
              <a:gd name="connsiteX2" fmla="*/ 303862 w 303862"/>
              <a:gd name="connsiteY2" fmla="*/ 227334 h 347331"/>
              <a:gd name="connsiteX3" fmla="*/ 303862 w 303862"/>
              <a:gd name="connsiteY3" fmla="*/ 347331 h 347331"/>
              <a:gd name="connsiteX4" fmla="*/ 183583 w 303862"/>
              <a:gd name="connsiteY4" fmla="*/ 121404 h 347331"/>
              <a:gd name="connsiteX5" fmla="*/ 183583 w 303862"/>
              <a:gd name="connsiteY5" fmla="*/ 92987 h 347331"/>
              <a:gd name="connsiteX6" fmla="*/ 0 w 303862"/>
              <a:gd name="connsiteY6" fmla="*/ 92987 h 347331"/>
              <a:gd name="connsiteX7" fmla="*/ 0 w 303862"/>
              <a:gd name="connsiteY7" fmla="*/ 347331 h 347331"/>
              <a:gd name="connsiteX8" fmla="*/ 69776 w 303862"/>
              <a:gd name="connsiteY8" fmla="*/ 347331 h 347331"/>
              <a:gd name="connsiteX9" fmla="*/ 69776 w 303862"/>
              <a:gd name="connsiteY9" fmla="*/ 277556 h 347331"/>
              <a:gd name="connsiteX10" fmla="*/ 117606 w 303862"/>
              <a:gd name="connsiteY10" fmla="*/ 277556 h 347331"/>
              <a:gd name="connsiteX11" fmla="*/ 117606 w 303862"/>
              <a:gd name="connsiteY11" fmla="*/ 347331 h 347331"/>
              <a:gd name="connsiteX12" fmla="*/ 183583 w 303862"/>
              <a:gd name="connsiteY12" fmla="*/ 347331 h 347331"/>
              <a:gd name="connsiteX13" fmla="*/ 183583 w 303862"/>
              <a:gd name="connsiteY13" fmla="*/ 142084 h 347331"/>
              <a:gd name="connsiteX14" fmla="*/ 183583 w 303862"/>
              <a:gd name="connsiteY14" fmla="*/ 121404 h 347331"/>
              <a:gd name="connsiteX15" fmla="*/ 183583 w 303862"/>
              <a:gd name="connsiteY15" fmla="*/ 121404 h 347331"/>
              <a:gd name="connsiteX16" fmla="*/ 183583 w 303862"/>
              <a:gd name="connsiteY16" fmla="*/ 121404 h 347331"/>
              <a:gd name="connsiteX17" fmla="*/ 164170 w 303862"/>
              <a:gd name="connsiteY17" fmla="*/ 92987 h 347331"/>
              <a:gd name="connsiteX18" fmla="*/ 164170 w 303862"/>
              <a:gd name="connsiteY18" fmla="*/ 47830 h 347331"/>
              <a:gd name="connsiteX19" fmla="*/ 20680 w 303862"/>
              <a:gd name="connsiteY19" fmla="*/ 47830 h 347331"/>
              <a:gd name="connsiteX20" fmla="*/ 20680 w 303862"/>
              <a:gd name="connsiteY20" fmla="*/ 92987 h 347331"/>
              <a:gd name="connsiteX21" fmla="*/ 116340 w 303862"/>
              <a:gd name="connsiteY21" fmla="*/ 47830 h 347331"/>
              <a:gd name="connsiteX22" fmla="*/ 116340 w 303862"/>
              <a:gd name="connsiteY22" fmla="*/ 0 h 347331"/>
              <a:gd name="connsiteX23" fmla="*/ 68510 w 303862"/>
              <a:gd name="connsiteY23" fmla="*/ 0 h 347331"/>
              <a:gd name="connsiteX24" fmla="*/ 68510 w 303862"/>
              <a:gd name="connsiteY24" fmla="*/ 47830 h 347331"/>
              <a:gd name="connsiteX25" fmla="*/ 46423 w 303862"/>
              <a:gd name="connsiteY25" fmla="*/ 136879 h 347331"/>
              <a:gd name="connsiteX26" fmla="*/ 46423 w 303862"/>
              <a:gd name="connsiteY26" fmla="*/ 166561 h 347331"/>
              <a:gd name="connsiteX27" fmla="*/ 91721 w 303862"/>
              <a:gd name="connsiteY27" fmla="*/ 136879 h 347331"/>
              <a:gd name="connsiteX28" fmla="*/ 91721 w 303862"/>
              <a:gd name="connsiteY28" fmla="*/ 166561 h 347331"/>
              <a:gd name="connsiteX29" fmla="*/ 139552 w 303862"/>
              <a:gd name="connsiteY29" fmla="*/ 136879 h 347331"/>
              <a:gd name="connsiteX30" fmla="*/ 139552 w 303862"/>
              <a:gd name="connsiteY30" fmla="*/ 166561 h 347331"/>
              <a:gd name="connsiteX31" fmla="*/ 46423 w 303862"/>
              <a:gd name="connsiteY31" fmla="*/ 206654 h 347331"/>
              <a:gd name="connsiteX32" fmla="*/ 46423 w 303862"/>
              <a:gd name="connsiteY32" fmla="*/ 237603 h 347331"/>
              <a:gd name="connsiteX33" fmla="*/ 91721 w 303862"/>
              <a:gd name="connsiteY33" fmla="*/ 206654 h 347331"/>
              <a:gd name="connsiteX34" fmla="*/ 91721 w 303862"/>
              <a:gd name="connsiteY34" fmla="*/ 237603 h 347331"/>
              <a:gd name="connsiteX35" fmla="*/ 139552 w 303862"/>
              <a:gd name="connsiteY35" fmla="*/ 206654 h 347331"/>
              <a:gd name="connsiteX36" fmla="*/ 139552 w 303862"/>
              <a:gd name="connsiteY36" fmla="*/ 237603 h 347331"/>
              <a:gd name="connsiteX37" fmla="*/ 226209 w 303862"/>
              <a:gd name="connsiteY37" fmla="*/ 347331 h 347331"/>
              <a:gd name="connsiteX38" fmla="*/ 259830 w 303862"/>
              <a:gd name="connsiteY38" fmla="*/ 347331 h 347331"/>
              <a:gd name="connsiteX39" fmla="*/ 226209 w 303862"/>
              <a:gd name="connsiteY39" fmla="*/ 303440 h 347331"/>
              <a:gd name="connsiteX40" fmla="*/ 259830 w 303862"/>
              <a:gd name="connsiteY40" fmla="*/ 303440 h 347331"/>
              <a:gd name="connsiteX41" fmla="*/ 226209 w 303862"/>
              <a:gd name="connsiteY41" fmla="*/ 258283 h 347331"/>
              <a:gd name="connsiteX42" fmla="*/ 259830 w 303862"/>
              <a:gd name="connsiteY42" fmla="*/ 258283 h 347331"/>
              <a:gd name="connsiteX43" fmla="*/ 226209 w 303862"/>
              <a:gd name="connsiteY43" fmla="*/ 214392 h 347331"/>
              <a:gd name="connsiteX44" fmla="*/ 259830 w 303862"/>
              <a:gd name="connsiteY44" fmla="*/ 214392 h 34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3862" h="347331">
                <a:moveTo>
                  <a:pt x="183583" y="142084"/>
                </a:moveTo>
                <a:lnTo>
                  <a:pt x="217205" y="142084"/>
                </a:lnTo>
                <a:cubicBezTo>
                  <a:pt x="265035" y="142084"/>
                  <a:pt x="303862" y="180770"/>
                  <a:pt x="303862" y="227334"/>
                </a:cubicBezTo>
                <a:lnTo>
                  <a:pt x="303862" y="347331"/>
                </a:lnTo>
                <a:moveTo>
                  <a:pt x="183583" y="121404"/>
                </a:moveTo>
                <a:lnTo>
                  <a:pt x="183583" y="92987"/>
                </a:lnTo>
                <a:lnTo>
                  <a:pt x="0" y="92987"/>
                </a:lnTo>
                <a:lnTo>
                  <a:pt x="0" y="347331"/>
                </a:lnTo>
                <a:lnTo>
                  <a:pt x="69776" y="347331"/>
                </a:lnTo>
                <a:lnTo>
                  <a:pt x="69776" y="277556"/>
                </a:lnTo>
                <a:lnTo>
                  <a:pt x="117606" y="277556"/>
                </a:lnTo>
                <a:lnTo>
                  <a:pt x="117606" y="347331"/>
                </a:lnTo>
                <a:lnTo>
                  <a:pt x="183583" y="347331"/>
                </a:lnTo>
                <a:lnTo>
                  <a:pt x="183583" y="142084"/>
                </a:lnTo>
                <a:lnTo>
                  <a:pt x="183583" y="121404"/>
                </a:lnTo>
                <a:lnTo>
                  <a:pt x="183583" y="121404"/>
                </a:lnTo>
                <a:lnTo>
                  <a:pt x="183583" y="121404"/>
                </a:lnTo>
                <a:close/>
                <a:moveTo>
                  <a:pt x="164170" y="92987"/>
                </a:moveTo>
                <a:lnTo>
                  <a:pt x="164170" y="47830"/>
                </a:lnTo>
                <a:lnTo>
                  <a:pt x="20680" y="47830"/>
                </a:lnTo>
                <a:lnTo>
                  <a:pt x="20680" y="92987"/>
                </a:lnTo>
                <a:moveTo>
                  <a:pt x="116340" y="47830"/>
                </a:moveTo>
                <a:lnTo>
                  <a:pt x="116340" y="0"/>
                </a:lnTo>
                <a:lnTo>
                  <a:pt x="68510" y="0"/>
                </a:lnTo>
                <a:lnTo>
                  <a:pt x="68510" y="47830"/>
                </a:lnTo>
                <a:moveTo>
                  <a:pt x="46423" y="136879"/>
                </a:moveTo>
                <a:lnTo>
                  <a:pt x="46423" y="166561"/>
                </a:lnTo>
                <a:moveTo>
                  <a:pt x="91721" y="136879"/>
                </a:moveTo>
                <a:lnTo>
                  <a:pt x="91721" y="166561"/>
                </a:lnTo>
                <a:moveTo>
                  <a:pt x="139552" y="136879"/>
                </a:moveTo>
                <a:lnTo>
                  <a:pt x="139552" y="166561"/>
                </a:lnTo>
                <a:moveTo>
                  <a:pt x="46423" y="206654"/>
                </a:moveTo>
                <a:lnTo>
                  <a:pt x="46423" y="237603"/>
                </a:lnTo>
                <a:moveTo>
                  <a:pt x="91721" y="206654"/>
                </a:moveTo>
                <a:lnTo>
                  <a:pt x="91721" y="237603"/>
                </a:lnTo>
                <a:moveTo>
                  <a:pt x="139552" y="206654"/>
                </a:moveTo>
                <a:lnTo>
                  <a:pt x="139552" y="237603"/>
                </a:lnTo>
                <a:moveTo>
                  <a:pt x="226209" y="347331"/>
                </a:moveTo>
                <a:lnTo>
                  <a:pt x="259830" y="347331"/>
                </a:lnTo>
                <a:moveTo>
                  <a:pt x="226209" y="303440"/>
                </a:moveTo>
                <a:lnTo>
                  <a:pt x="259830" y="303440"/>
                </a:lnTo>
                <a:moveTo>
                  <a:pt x="226209" y="258283"/>
                </a:moveTo>
                <a:lnTo>
                  <a:pt x="259830" y="258283"/>
                </a:lnTo>
                <a:moveTo>
                  <a:pt x="226209" y="214392"/>
                </a:moveTo>
                <a:lnTo>
                  <a:pt x="259830" y="214392"/>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8" name="Group 57">
            <a:extLst>
              <a:ext uri="{FF2B5EF4-FFF2-40B4-BE49-F238E27FC236}">
                <a16:creationId xmlns:a16="http://schemas.microsoft.com/office/drawing/2014/main" id="{F655621C-EF03-429C-9AA2-4BCE415F6923}"/>
              </a:ext>
              <a:ext uri="{C183D7F6-B498-43B3-948B-1728B52AA6E4}">
                <adec:decorative xmlns:adec="http://schemas.microsoft.com/office/drawing/2017/decorative" val="1"/>
              </a:ext>
            </a:extLst>
          </p:cNvPr>
          <p:cNvGrpSpPr/>
          <p:nvPr/>
        </p:nvGrpSpPr>
        <p:grpSpPr>
          <a:xfrm>
            <a:off x="1711755" y="4952795"/>
            <a:ext cx="580031" cy="580028"/>
            <a:chOff x="1711755" y="4952795"/>
            <a:chExt cx="580031" cy="580028"/>
          </a:xfrm>
        </p:grpSpPr>
        <p:sp>
          <p:nvSpPr>
            <p:cNvPr id="59" name="Oval 58">
              <a:extLst>
                <a:ext uri="{FF2B5EF4-FFF2-40B4-BE49-F238E27FC236}">
                  <a16:creationId xmlns:a16="http://schemas.microsoft.com/office/drawing/2014/main" id="{769E2185-E17B-4D78-99E2-6E47E3603318}"/>
                </a:ext>
              </a:extLst>
            </p:cNvPr>
            <p:cNvSpPr/>
            <p:nvPr/>
          </p:nvSpPr>
          <p:spPr bwMode="auto">
            <a:xfrm>
              <a:off x="1711755" y="4952795"/>
              <a:ext cx="580031" cy="580028"/>
            </a:xfrm>
            <a:prstGeom prst="ellipse">
              <a:avLst/>
            </a:prstGeom>
            <a:solidFill>
              <a:srgbClr val="FFFFFF"/>
            </a:solidFill>
            <a:ln w="10795" cap="flat" cmpd="sng" algn="ctr">
              <a:noFill/>
              <a:prstDash val="solid"/>
              <a:headEnd type="none" w="med" len="med"/>
              <a:tailEnd type="none" w="med" len="med"/>
            </a:ln>
            <a:effectLst>
              <a:outerShdw blurRad="152400" dist="38100" dir="2700000" algn="ctr" rotWithShape="0">
                <a:prstClr val="black">
                  <a:alpha val="19000"/>
                </a:prstClr>
              </a:outerShdw>
            </a:effectLst>
          </p:spPr>
          <p:txBody>
            <a:bodyPr vert="horz" wrap="square" lIns="134464" tIns="134464" rIns="134464" bIns="46616" numCol="1" rtlCol="0" anchor="t" anchorCtr="0" compatLnSpc="1">
              <a:prstTxWarp prst="textNoShape">
                <a:avLst/>
              </a:prstTxWarp>
            </a:bodyPr>
            <a:lstStyle/>
            <a:p>
              <a:pPr marL="0" marR="0" lvl="0" indent="0" algn="l" defTabSz="914136"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endParaRPr>
            </a:p>
          </p:txBody>
        </p:sp>
        <p:sp>
          <p:nvSpPr>
            <p:cNvPr id="60" name="mail">
              <a:extLst>
                <a:ext uri="{FF2B5EF4-FFF2-40B4-BE49-F238E27FC236}">
                  <a16:creationId xmlns:a16="http://schemas.microsoft.com/office/drawing/2014/main" id="{4B0BCE1C-392D-4258-BA03-323FFAC37B0D}"/>
                </a:ext>
              </a:extLst>
            </p:cNvPr>
            <p:cNvSpPr>
              <a:spLocks noChangeAspect="1" noEditPoints="1"/>
            </p:cNvSpPr>
            <p:nvPr/>
          </p:nvSpPr>
          <p:spPr bwMode="auto">
            <a:xfrm>
              <a:off x="1837254" y="5144099"/>
              <a:ext cx="329033" cy="197420"/>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C28CAB60-9AD5-46EE-965E-13620CC77A65}"/>
              </a:ext>
              <a:ext uri="{C183D7F6-B498-43B3-948B-1728B52AA6E4}">
                <adec:decorative xmlns:adec="http://schemas.microsoft.com/office/drawing/2017/decorative" val="1"/>
              </a:ext>
            </a:extLst>
          </p:cNvPr>
          <p:cNvGrpSpPr/>
          <p:nvPr/>
        </p:nvGrpSpPr>
        <p:grpSpPr>
          <a:xfrm>
            <a:off x="1203270" y="2561544"/>
            <a:ext cx="612015" cy="626786"/>
            <a:chOff x="1203270" y="2561544"/>
            <a:chExt cx="612015" cy="626786"/>
          </a:xfrm>
        </p:grpSpPr>
        <p:sp>
          <p:nvSpPr>
            <p:cNvPr id="62" name="people_4">
              <a:extLst>
                <a:ext uri="{FF2B5EF4-FFF2-40B4-BE49-F238E27FC236}">
                  <a16:creationId xmlns:a16="http://schemas.microsoft.com/office/drawing/2014/main" id="{BD0950FA-8A28-4C1D-B96A-3B908AA20FCE}"/>
                </a:ext>
              </a:extLst>
            </p:cNvPr>
            <p:cNvSpPr>
              <a:spLocks noChangeAspect="1" noEditPoints="1"/>
            </p:cNvSpPr>
            <p:nvPr/>
          </p:nvSpPr>
          <p:spPr bwMode="auto">
            <a:xfrm>
              <a:off x="1203270" y="2561544"/>
              <a:ext cx="449590" cy="50263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86F88035-A76E-47CA-955A-D09AA3B1F3D6}"/>
                </a:ext>
              </a:extLst>
            </p:cNvPr>
            <p:cNvGrpSpPr/>
            <p:nvPr/>
          </p:nvGrpSpPr>
          <p:grpSpPr>
            <a:xfrm>
              <a:off x="1536951" y="2912333"/>
              <a:ext cx="278334" cy="275997"/>
              <a:chOff x="7919361" y="6258105"/>
              <a:chExt cx="349409" cy="346475"/>
            </a:xfrm>
          </p:grpSpPr>
          <p:sp>
            <p:nvSpPr>
              <p:cNvPr id="64" name="Oval 63">
                <a:extLst>
                  <a:ext uri="{FF2B5EF4-FFF2-40B4-BE49-F238E27FC236}">
                    <a16:creationId xmlns:a16="http://schemas.microsoft.com/office/drawing/2014/main" id="{7C996922-B2AE-48F1-A34D-4B7988D4E3B4}"/>
                  </a:ext>
                </a:extLst>
              </p:cNvPr>
              <p:cNvSpPr/>
              <p:nvPr/>
            </p:nvSpPr>
            <p:spPr bwMode="auto">
              <a:xfrm>
                <a:off x="7919361" y="6258105"/>
                <a:ext cx="346450" cy="3464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check 3">
                <a:extLst>
                  <a:ext uri="{FF2B5EF4-FFF2-40B4-BE49-F238E27FC236}">
                    <a16:creationId xmlns:a16="http://schemas.microsoft.com/office/drawing/2014/main" id="{9671B25D-ADC7-4AFD-9387-91321AD09E66}"/>
                  </a:ext>
                </a:extLst>
              </p:cNvPr>
              <p:cNvSpPr>
                <a:spLocks noChangeAspect="1" noEditPoints="1"/>
              </p:cNvSpPr>
              <p:nvPr/>
            </p:nvSpPr>
            <p:spPr bwMode="auto">
              <a:xfrm>
                <a:off x="7951141" y="6288793"/>
                <a:ext cx="317629" cy="315787"/>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66" name="Group 65">
            <a:extLst>
              <a:ext uri="{FF2B5EF4-FFF2-40B4-BE49-F238E27FC236}">
                <a16:creationId xmlns:a16="http://schemas.microsoft.com/office/drawing/2014/main" id="{512C95C2-EC53-4083-AC63-C20050E8AA6C}"/>
              </a:ext>
              <a:ext uri="{C183D7F6-B498-43B3-948B-1728B52AA6E4}">
                <adec:decorative xmlns:adec="http://schemas.microsoft.com/office/drawing/2017/decorative" val="1"/>
              </a:ext>
            </a:extLst>
          </p:cNvPr>
          <p:cNvGrpSpPr/>
          <p:nvPr/>
        </p:nvGrpSpPr>
        <p:grpSpPr>
          <a:xfrm>
            <a:off x="804181" y="2409030"/>
            <a:ext cx="290192" cy="476842"/>
            <a:chOff x="804181" y="2409030"/>
            <a:chExt cx="290192" cy="476842"/>
          </a:xfrm>
        </p:grpSpPr>
        <p:sp>
          <p:nvSpPr>
            <p:cNvPr id="67" name="Freeform: Shape 66">
              <a:extLst>
                <a:ext uri="{FF2B5EF4-FFF2-40B4-BE49-F238E27FC236}">
                  <a16:creationId xmlns:a16="http://schemas.microsoft.com/office/drawing/2014/main" id="{0248B6B5-B646-4EE8-B95C-AF613807A247}"/>
                </a:ext>
              </a:extLst>
            </p:cNvPr>
            <p:cNvSpPr>
              <a:spLocks noChangeAspect="1"/>
            </p:cNvSpPr>
            <p:nvPr/>
          </p:nvSpPr>
          <p:spPr bwMode="auto">
            <a:xfrm>
              <a:off x="804181" y="2409030"/>
              <a:ext cx="290192" cy="476842"/>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bg1"/>
            </a:solid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00"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a:extLst>
                <a:ext uri="{FF2B5EF4-FFF2-40B4-BE49-F238E27FC236}">
                  <a16:creationId xmlns:a16="http://schemas.microsoft.com/office/drawing/2014/main" id="{E7178B0F-71FB-4DEA-BD8F-3DB3E03B6403}"/>
                </a:ext>
              </a:extLst>
            </p:cNvPr>
            <p:cNvSpPr/>
            <p:nvPr/>
          </p:nvSpPr>
          <p:spPr bwMode="auto">
            <a:xfrm>
              <a:off x="834669" y="2501341"/>
              <a:ext cx="229217" cy="229218"/>
            </a:xfrm>
            <a:prstGeom prst="ellipse">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00"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785BCE39-CAAD-4500-9DDC-63D00E9A1F8C}"/>
                </a:ext>
              </a:extLst>
            </p:cNvPr>
            <p:cNvCxnSpPr>
              <a:cxnSpLocks/>
            </p:cNvCxnSpPr>
            <p:nvPr/>
          </p:nvCxnSpPr>
          <p:spPr>
            <a:xfrm>
              <a:off x="845220" y="2797151"/>
              <a:ext cx="208114" cy="0"/>
            </a:xfrm>
            <a:prstGeom prst="line">
              <a:avLst/>
            </a:prstGeom>
            <a:noFill/>
            <a:ln w="9525" cap="flat" cmpd="sng" algn="ctr">
              <a:solidFill>
                <a:schemeClr val="tx1"/>
              </a:solidFill>
              <a:prstDash val="solid"/>
              <a:headEnd type="none"/>
              <a:tailEnd type="none"/>
            </a:ln>
            <a:effectLst/>
          </p:spPr>
        </p:cxnSp>
        <p:cxnSp>
          <p:nvCxnSpPr>
            <p:cNvPr id="70" name="Straight Connector 69">
              <a:extLst>
                <a:ext uri="{FF2B5EF4-FFF2-40B4-BE49-F238E27FC236}">
                  <a16:creationId xmlns:a16="http://schemas.microsoft.com/office/drawing/2014/main" id="{0E83E6A8-233D-4939-97A6-3E11EB8480C8}"/>
                </a:ext>
              </a:extLst>
            </p:cNvPr>
            <p:cNvCxnSpPr>
              <a:cxnSpLocks/>
            </p:cNvCxnSpPr>
            <p:nvPr/>
          </p:nvCxnSpPr>
          <p:spPr>
            <a:xfrm>
              <a:off x="857837" y="2832432"/>
              <a:ext cx="182880" cy="0"/>
            </a:xfrm>
            <a:prstGeom prst="line">
              <a:avLst/>
            </a:prstGeom>
            <a:noFill/>
            <a:ln w="9525" cap="flat" cmpd="sng" algn="ctr">
              <a:solidFill>
                <a:schemeClr val="tx1"/>
              </a:solidFill>
              <a:prstDash val="solid"/>
              <a:headEnd type="none"/>
              <a:tailEnd type="none"/>
            </a:ln>
            <a:effectLst/>
          </p:spPr>
        </p:cxnSp>
        <p:sp>
          <p:nvSpPr>
            <p:cNvPr id="71" name="people_4">
              <a:extLst>
                <a:ext uri="{FF2B5EF4-FFF2-40B4-BE49-F238E27FC236}">
                  <a16:creationId xmlns:a16="http://schemas.microsoft.com/office/drawing/2014/main" id="{391710DF-2039-421E-8EAF-598E92705DAB}"/>
                </a:ext>
              </a:extLst>
            </p:cNvPr>
            <p:cNvSpPr>
              <a:spLocks noChangeAspect="1" noEditPoints="1"/>
            </p:cNvSpPr>
            <p:nvPr/>
          </p:nvSpPr>
          <p:spPr bwMode="auto">
            <a:xfrm>
              <a:off x="898846" y="2559569"/>
              <a:ext cx="100863" cy="11276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023D8BC9-567C-4A6A-9A09-296F4DA6540E}"/>
              </a:ext>
              <a:ext uri="{C183D7F6-B498-43B3-948B-1728B52AA6E4}">
                <adec:decorative xmlns:adec="http://schemas.microsoft.com/office/drawing/2017/decorative" val="1"/>
              </a:ext>
            </a:extLst>
          </p:cNvPr>
          <p:cNvGrpSpPr/>
          <p:nvPr/>
        </p:nvGrpSpPr>
        <p:grpSpPr>
          <a:xfrm>
            <a:off x="2328155" y="4952795"/>
            <a:ext cx="580031" cy="580028"/>
            <a:chOff x="2328155" y="4952795"/>
            <a:chExt cx="580031" cy="580028"/>
          </a:xfrm>
        </p:grpSpPr>
        <p:sp>
          <p:nvSpPr>
            <p:cNvPr id="73" name="Oval 72">
              <a:extLst>
                <a:ext uri="{FF2B5EF4-FFF2-40B4-BE49-F238E27FC236}">
                  <a16:creationId xmlns:a16="http://schemas.microsoft.com/office/drawing/2014/main" id="{61B529DB-1FB3-4E9A-B61D-DF9B30218DEB}"/>
                </a:ext>
              </a:extLst>
            </p:cNvPr>
            <p:cNvSpPr/>
            <p:nvPr/>
          </p:nvSpPr>
          <p:spPr bwMode="auto">
            <a:xfrm>
              <a:off x="2328155" y="4952795"/>
              <a:ext cx="580031" cy="580028"/>
            </a:xfrm>
            <a:prstGeom prst="ellipse">
              <a:avLst/>
            </a:prstGeom>
            <a:solidFill>
              <a:srgbClr val="FFFFFF"/>
            </a:solidFill>
            <a:ln w="10795" cap="flat" cmpd="sng" algn="ctr">
              <a:noFill/>
              <a:prstDash val="solid"/>
              <a:headEnd type="none" w="med" len="med"/>
              <a:tailEnd type="none" w="med" len="med"/>
            </a:ln>
            <a:effectLst>
              <a:outerShdw blurRad="152400" dist="38100" dir="2700000" algn="ctr" rotWithShape="0">
                <a:prstClr val="black">
                  <a:alpha val="19000"/>
                </a:prstClr>
              </a:outerShdw>
            </a:effectLst>
          </p:spPr>
          <p:txBody>
            <a:bodyPr vert="horz" wrap="square" lIns="134464" tIns="134464" rIns="134464" bIns="46616" numCol="1" rtlCol="0" anchor="t" anchorCtr="0" compatLnSpc="1">
              <a:prstTxWarp prst="textNoShape">
                <a:avLst/>
              </a:prstTxWarp>
            </a:bodyPr>
            <a:lstStyle/>
            <a:p>
              <a:pPr marL="0" marR="0" lvl="0" indent="0" algn="l" defTabSz="914136"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endParaRPr>
            </a:p>
          </p:txBody>
        </p:sp>
        <p:grpSp>
          <p:nvGrpSpPr>
            <p:cNvPr id="74" name="Group 73">
              <a:extLst>
                <a:ext uri="{FF2B5EF4-FFF2-40B4-BE49-F238E27FC236}">
                  <a16:creationId xmlns:a16="http://schemas.microsoft.com/office/drawing/2014/main" id="{AC308A68-323A-472E-88E3-0F7AA59CD387}"/>
                </a:ext>
              </a:extLst>
            </p:cNvPr>
            <p:cNvGrpSpPr/>
            <p:nvPr/>
          </p:nvGrpSpPr>
          <p:grpSpPr>
            <a:xfrm>
              <a:off x="2441840" y="5089992"/>
              <a:ext cx="337046" cy="305635"/>
              <a:chOff x="2441840" y="5053827"/>
              <a:chExt cx="337046" cy="305635"/>
            </a:xfrm>
          </p:grpSpPr>
          <p:grpSp>
            <p:nvGrpSpPr>
              <p:cNvPr id="75" name="Graphic 10">
                <a:extLst>
                  <a:ext uri="{FF2B5EF4-FFF2-40B4-BE49-F238E27FC236}">
                    <a16:creationId xmlns:a16="http://schemas.microsoft.com/office/drawing/2014/main" id="{60D3D177-F0CE-46C5-9E35-133D90A05594}"/>
                  </a:ext>
                </a:extLst>
              </p:cNvPr>
              <p:cNvGrpSpPr/>
              <p:nvPr/>
            </p:nvGrpSpPr>
            <p:grpSpPr>
              <a:xfrm flipV="1">
                <a:off x="2441840" y="5288267"/>
                <a:ext cx="337046" cy="71195"/>
                <a:chOff x="0" y="1551621"/>
                <a:chExt cx="763343" cy="161554"/>
              </a:xfrm>
              <a:solidFill>
                <a:schemeClr val="tx1"/>
              </a:solidFill>
            </p:grpSpPr>
            <p:sp>
              <p:nvSpPr>
                <p:cNvPr id="79" name="Freeform: Shape 78">
                  <a:extLst>
                    <a:ext uri="{FF2B5EF4-FFF2-40B4-BE49-F238E27FC236}">
                      <a16:creationId xmlns:a16="http://schemas.microsoft.com/office/drawing/2014/main" id="{BCA22CD1-41C5-4B21-A26F-26859FDB653B}"/>
                    </a:ext>
                  </a:extLst>
                </p:cNvPr>
                <p:cNvSpPr/>
                <p:nvPr/>
              </p:nvSpPr>
              <p:spPr>
                <a:xfrm>
                  <a:off x="0" y="1551621"/>
                  <a:ext cx="161554" cy="161554"/>
                </a:xfrm>
                <a:custGeom>
                  <a:avLst/>
                  <a:gdLst>
                    <a:gd name="connsiteX0" fmla="*/ 145399 w 161554"/>
                    <a:gd name="connsiteY0" fmla="*/ 16155 h 161554"/>
                    <a:gd name="connsiteX1" fmla="*/ 96932 w 161554"/>
                    <a:gd name="connsiteY1" fmla="*/ 76738 h 161554"/>
                    <a:gd name="connsiteX2" fmla="*/ 96932 w 161554"/>
                    <a:gd name="connsiteY2" fmla="*/ 76738 h 161554"/>
                    <a:gd name="connsiteX3" fmla="*/ 169632 w 161554"/>
                    <a:gd name="connsiteY3" fmla="*/ 68660 h 161554"/>
                    <a:gd name="connsiteX4" fmla="*/ 169632 w 161554"/>
                    <a:gd name="connsiteY4" fmla="*/ 100971 h 161554"/>
                    <a:gd name="connsiteX5" fmla="*/ 96932 w 161554"/>
                    <a:gd name="connsiteY5" fmla="*/ 92894 h 161554"/>
                    <a:gd name="connsiteX6" fmla="*/ 96932 w 161554"/>
                    <a:gd name="connsiteY6" fmla="*/ 92894 h 161554"/>
                    <a:gd name="connsiteX7" fmla="*/ 145399 w 161554"/>
                    <a:gd name="connsiteY7" fmla="*/ 149437 h 161554"/>
                    <a:gd name="connsiteX8" fmla="*/ 113088 w 161554"/>
                    <a:gd name="connsiteY8" fmla="*/ 169632 h 161554"/>
                    <a:gd name="connsiteX9" fmla="*/ 84816 w 161554"/>
                    <a:gd name="connsiteY9" fmla="*/ 100971 h 161554"/>
                    <a:gd name="connsiteX10" fmla="*/ 84816 w 161554"/>
                    <a:gd name="connsiteY10" fmla="*/ 100971 h 161554"/>
                    <a:gd name="connsiteX11" fmla="*/ 52505 w 161554"/>
                    <a:gd name="connsiteY11" fmla="*/ 169632 h 161554"/>
                    <a:gd name="connsiteX12" fmla="*/ 24233 w 161554"/>
                    <a:gd name="connsiteY12" fmla="*/ 153476 h 161554"/>
                    <a:gd name="connsiteX13" fmla="*/ 68660 w 161554"/>
                    <a:gd name="connsiteY13" fmla="*/ 92894 h 161554"/>
                    <a:gd name="connsiteX14" fmla="*/ 68660 w 161554"/>
                    <a:gd name="connsiteY14" fmla="*/ 92894 h 161554"/>
                    <a:gd name="connsiteX15" fmla="*/ 0 w 161554"/>
                    <a:gd name="connsiteY15" fmla="*/ 100971 h 161554"/>
                    <a:gd name="connsiteX16" fmla="*/ 0 w 161554"/>
                    <a:gd name="connsiteY16" fmla="*/ 68660 h 161554"/>
                    <a:gd name="connsiteX17" fmla="*/ 72699 w 161554"/>
                    <a:gd name="connsiteY17" fmla="*/ 76738 h 161554"/>
                    <a:gd name="connsiteX18" fmla="*/ 72699 w 161554"/>
                    <a:gd name="connsiteY18" fmla="*/ 76738 h 161554"/>
                    <a:gd name="connsiteX19" fmla="*/ 24233 w 161554"/>
                    <a:gd name="connsiteY19" fmla="*/ 16155 h 161554"/>
                    <a:gd name="connsiteX20" fmla="*/ 56544 w 161554"/>
                    <a:gd name="connsiteY20" fmla="*/ 0 h 161554"/>
                    <a:gd name="connsiteX21" fmla="*/ 84816 w 161554"/>
                    <a:gd name="connsiteY21" fmla="*/ 68660 h 161554"/>
                    <a:gd name="connsiteX22" fmla="*/ 84816 w 161554"/>
                    <a:gd name="connsiteY22" fmla="*/ 68660 h 161554"/>
                    <a:gd name="connsiteX23" fmla="*/ 117127 w 161554"/>
                    <a:gd name="connsiteY23" fmla="*/ 0 h 161554"/>
                    <a:gd name="connsiteX24" fmla="*/ 145399 w 161554"/>
                    <a:gd name="connsiteY24" fmla="*/ 16155 h 16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1554" h="161554">
                      <a:moveTo>
                        <a:pt x="145399" y="16155"/>
                      </a:moveTo>
                      <a:lnTo>
                        <a:pt x="96932" y="76738"/>
                      </a:lnTo>
                      <a:lnTo>
                        <a:pt x="96932" y="76738"/>
                      </a:lnTo>
                      <a:lnTo>
                        <a:pt x="169632" y="68660"/>
                      </a:lnTo>
                      <a:lnTo>
                        <a:pt x="169632" y="100971"/>
                      </a:lnTo>
                      <a:lnTo>
                        <a:pt x="96932" y="92894"/>
                      </a:lnTo>
                      <a:lnTo>
                        <a:pt x="96932" y="92894"/>
                      </a:lnTo>
                      <a:lnTo>
                        <a:pt x="145399" y="149437"/>
                      </a:lnTo>
                      <a:lnTo>
                        <a:pt x="113088" y="169632"/>
                      </a:lnTo>
                      <a:lnTo>
                        <a:pt x="84816" y="100971"/>
                      </a:lnTo>
                      <a:lnTo>
                        <a:pt x="84816" y="100971"/>
                      </a:lnTo>
                      <a:lnTo>
                        <a:pt x="52505" y="169632"/>
                      </a:lnTo>
                      <a:lnTo>
                        <a:pt x="24233" y="153476"/>
                      </a:lnTo>
                      <a:lnTo>
                        <a:pt x="68660" y="92894"/>
                      </a:lnTo>
                      <a:lnTo>
                        <a:pt x="68660" y="92894"/>
                      </a:lnTo>
                      <a:lnTo>
                        <a:pt x="0" y="100971"/>
                      </a:lnTo>
                      <a:lnTo>
                        <a:pt x="0" y="68660"/>
                      </a:lnTo>
                      <a:lnTo>
                        <a:pt x="72699" y="76738"/>
                      </a:lnTo>
                      <a:lnTo>
                        <a:pt x="72699" y="76738"/>
                      </a:lnTo>
                      <a:lnTo>
                        <a:pt x="24233" y="16155"/>
                      </a:lnTo>
                      <a:lnTo>
                        <a:pt x="56544" y="0"/>
                      </a:lnTo>
                      <a:lnTo>
                        <a:pt x="84816" y="68660"/>
                      </a:lnTo>
                      <a:lnTo>
                        <a:pt x="84816" y="68660"/>
                      </a:lnTo>
                      <a:lnTo>
                        <a:pt x="117127" y="0"/>
                      </a:lnTo>
                      <a:lnTo>
                        <a:pt x="145399" y="16155"/>
                      </a:lnTo>
                      <a:close/>
                    </a:path>
                  </a:pathLst>
                </a:custGeom>
                <a:grpFill/>
                <a:ln w="40071"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2E671B3F-D7CB-49D1-B9D4-BA712E12C558}"/>
                    </a:ext>
                  </a:extLst>
                </p:cNvPr>
                <p:cNvSpPr/>
                <p:nvPr/>
              </p:nvSpPr>
              <p:spPr>
                <a:xfrm>
                  <a:off x="201943" y="1551621"/>
                  <a:ext cx="161554" cy="161554"/>
                </a:xfrm>
                <a:custGeom>
                  <a:avLst/>
                  <a:gdLst>
                    <a:gd name="connsiteX0" fmla="*/ 145399 w 161554"/>
                    <a:gd name="connsiteY0" fmla="*/ 16155 h 161554"/>
                    <a:gd name="connsiteX1" fmla="*/ 96932 w 161554"/>
                    <a:gd name="connsiteY1" fmla="*/ 76738 h 161554"/>
                    <a:gd name="connsiteX2" fmla="*/ 96932 w 161554"/>
                    <a:gd name="connsiteY2" fmla="*/ 76738 h 161554"/>
                    <a:gd name="connsiteX3" fmla="*/ 169632 w 161554"/>
                    <a:gd name="connsiteY3" fmla="*/ 68660 h 161554"/>
                    <a:gd name="connsiteX4" fmla="*/ 169632 w 161554"/>
                    <a:gd name="connsiteY4" fmla="*/ 100971 h 161554"/>
                    <a:gd name="connsiteX5" fmla="*/ 96932 w 161554"/>
                    <a:gd name="connsiteY5" fmla="*/ 92894 h 161554"/>
                    <a:gd name="connsiteX6" fmla="*/ 96932 w 161554"/>
                    <a:gd name="connsiteY6" fmla="*/ 92894 h 161554"/>
                    <a:gd name="connsiteX7" fmla="*/ 145399 w 161554"/>
                    <a:gd name="connsiteY7" fmla="*/ 149437 h 161554"/>
                    <a:gd name="connsiteX8" fmla="*/ 113088 w 161554"/>
                    <a:gd name="connsiteY8" fmla="*/ 169632 h 161554"/>
                    <a:gd name="connsiteX9" fmla="*/ 84816 w 161554"/>
                    <a:gd name="connsiteY9" fmla="*/ 100971 h 161554"/>
                    <a:gd name="connsiteX10" fmla="*/ 84816 w 161554"/>
                    <a:gd name="connsiteY10" fmla="*/ 100971 h 161554"/>
                    <a:gd name="connsiteX11" fmla="*/ 52505 w 161554"/>
                    <a:gd name="connsiteY11" fmla="*/ 169632 h 161554"/>
                    <a:gd name="connsiteX12" fmla="*/ 24233 w 161554"/>
                    <a:gd name="connsiteY12" fmla="*/ 153476 h 161554"/>
                    <a:gd name="connsiteX13" fmla="*/ 68660 w 161554"/>
                    <a:gd name="connsiteY13" fmla="*/ 92894 h 161554"/>
                    <a:gd name="connsiteX14" fmla="*/ 68660 w 161554"/>
                    <a:gd name="connsiteY14" fmla="*/ 92894 h 161554"/>
                    <a:gd name="connsiteX15" fmla="*/ 0 w 161554"/>
                    <a:gd name="connsiteY15" fmla="*/ 100971 h 161554"/>
                    <a:gd name="connsiteX16" fmla="*/ 0 w 161554"/>
                    <a:gd name="connsiteY16" fmla="*/ 68660 h 161554"/>
                    <a:gd name="connsiteX17" fmla="*/ 72699 w 161554"/>
                    <a:gd name="connsiteY17" fmla="*/ 76738 h 161554"/>
                    <a:gd name="connsiteX18" fmla="*/ 72699 w 161554"/>
                    <a:gd name="connsiteY18" fmla="*/ 76738 h 161554"/>
                    <a:gd name="connsiteX19" fmla="*/ 24233 w 161554"/>
                    <a:gd name="connsiteY19" fmla="*/ 16155 h 161554"/>
                    <a:gd name="connsiteX20" fmla="*/ 52505 w 161554"/>
                    <a:gd name="connsiteY20" fmla="*/ 0 h 161554"/>
                    <a:gd name="connsiteX21" fmla="*/ 80777 w 161554"/>
                    <a:gd name="connsiteY21" fmla="*/ 68660 h 161554"/>
                    <a:gd name="connsiteX22" fmla="*/ 80777 w 161554"/>
                    <a:gd name="connsiteY22" fmla="*/ 68660 h 161554"/>
                    <a:gd name="connsiteX23" fmla="*/ 113088 w 161554"/>
                    <a:gd name="connsiteY23" fmla="*/ 0 h 161554"/>
                    <a:gd name="connsiteX24" fmla="*/ 145399 w 161554"/>
                    <a:gd name="connsiteY24" fmla="*/ 16155 h 16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1554" h="161554">
                      <a:moveTo>
                        <a:pt x="145399" y="16155"/>
                      </a:moveTo>
                      <a:lnTo>
                        <a:pt x="96932" y="76738"/>
                      </a:lnTo>
                      <a:lnTo>
                        <a:pt x="96932" y="76738"/>
                      </a:lnTo>
                      <a:lnTo>
                        <a:pt x="169632" y="68660"/>
                      </a:lnTo>
                      <a:lnTo>
                        <a:pt x="169632" y="100971"/>
                      </a:lnTo>
                      <a:lnTo>
                        <a:pt x="96932" y="92894"/>
                      </a:lnTo>
                      <a:lnTo>
                        <a:pt x="96932" y="92894"/>
                      </a:lnTo>
                      <a:lnTo>
                        <a:pt x="145399" y="149437"/>
                      </a:lnTo>
                      <a:lnTo>
                        <a:pt x="113088" y="169632"/>
                      </a:lnTo>
                      <a:lnTo>
                        <a:pt x="84816" y="100971"/>
                      </a:lnTo>
                      <a:lnTo>
                        <a:pt x="84816" y="100971"/>
                      </a:lnTo>
                      <a:lnTo>
                        <a:pt x="52505" y="169632"/>
                      </a:lnTo>
                      <a:lnTo>
                        <a:pt x="24233" y="153476"/>
                      </a:lnTo>
                      <a:lnTo>
                        <a:pt x="68660" y="92894"/>
                      </a:lnTo>
                      <a:lnTo>
                        <a:pt x="68660" y="92894"/>
                      </a:lnTo>
                      <a:lnTo>
                        <a:pt x="0" y="100971"/>
                      </a:lnTo>
                      <a:lnTo>
                        <a:pt x="0" y="68660"/>
                      </a:lnTo>
                      <a:lnTo>
                        <a:pt x="72699" y="76738"/>
                      </a:lnTo>
                      <a:lnTo>
                        <a:pt x="72699" y="76738"/>
                      </a:lnTo>
                      <a:lnTo>
                        <a:pt x="24233" y="16155"/>
                      </a:lnTo>
                      <a:lnTo>
                        <a:pt x="52505" y="0"/>
                      </a:lnTo>
                      <a:lnTo>
                        <a:pt x="80777" y="68660"/>
                      </a:lnTo>
                      <a:lnTo>
                        <a:pt x="80777" y="68660"/>
                      </a:lnTo>
                      <a:lnTo>
                        <a:pt x="113088" y="0"/>
                      </a:lnTo>
                      <a:lnTo>
                        <a:pt x="145399" y="16155"/>
                      </a:lnTo>
                      <a:close/>
                    </a:path>
                  </a:pathLst>
                </a:custGeom>
                <a:grpFill/>
                <a:ln w="40071"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55AEBF83-2D33-46E3-8011-49F7E65545EF}"/>
                    </a:ext>
                  </a:extLst>
                </p:cNvPr>
                <p:cNvSpPr/>
                <p:nvPr/>
              </p:nvSpPr>
              <p:spPr>
                <a:xfrm>
                  <a:off x="403885" y="1551621"/>
                  <a:ext cx="161554" cy="161554"/>
                </a:xfrm>
                <a:custGeom>
                  <a:avLst/>
                  <a:gdLst>
                    <a:gd name="connsiteX0" fmla="*/ 141360 w 161554"/>
                    <a:gd name="connsiteY0" fmla="*/ 16155 h 161554"/>
                    <a:gd name="connsiteX1" fmla="*/ 96932 w 161554"/>
                    <a:gd name="connsiteY1" fmla="*/ 76738 h 161554"/>
                    <a:gd name="connsiteX2" fmla="*/ 96932 w 161554"/>
                    <a:gd name="connsiteY2" fmla="*/ 76738 h 161554"/>
                    <a:gd name="connsiteX3" fmla="*/ 169632 w 161554"/>
                    <a:gd name="connsiteY3" fmla="*/ 68660 h 161554"/>
                    <a:gd name="connsiteX4" fmla="*/ 169632 w 161554"/>
                    <a:gd name="connsiteY4" fmla="*/ 100971 h 161554"/>
                    <a:gd name="connsiteX5" fmla="*/ 96932 w 161554"/>
                    <a:gd name="connsiteY5" fmla="*/ 92894 h 161554"/>
                    <a:gd name="connsiteX6" fmla="*/ 96932 w 161554"/>
                    <a:gd name="connsiteY6" fmla="*/ 92894 h 161554"/>
                    <a:gd name="connsiteX7" fmla="*/ 145399 w 161554"/>
                    <a:gd name="connsiteY7" fmla="*/ 149437 h 161554"/>
                    <a:gd name="connsiteX8" fmla="*/ 113088 w 161554"/>
                    <a:gd name="connsiteY8" fmla="*/ 165593 h 161554"/>
                    <a:gd name="connsiteX9" fmla="*/ 84816 w 161554"/>
                    <a:gd name="connsiteY9" fmla="*/ 96932 h 161554"/>
                    <a:gd name="connsiteX10" fmla="*/ 84816 w 161554"/>
                    <a:gd name="connsiteY10" fmla="*/ 96932 h 161554"/>
                    <a:gd name="connsiteX11" fmla="*/ 52505 w 161554"/>
                    <a:gd name="connsiteY11" fmla="*/ 165593 h 161554"/>
                    <a:gd name="connsiteX12" fmla="*/ 24233 w 161554"/>
                    <a:gd name="connsiteY12" fmla="*/ 149437 h 161554"/>
                    <a:gd name="connsiteX13" fmla="*/ 68660 w 161554"/>
                    <a:gd name="connsiteY13" fmla="*/ 88855 h 161554"/>
                    <a:gd name="connsiteX14" fmla="*/ 68660 w 161554"/>
                    <a:gd name="connsiteY14" fmla="*/ 88855 h 161554"/>
                    <a:gd name="connsiteX15" fmla="*/ 0 w 161554"/>
                    <a:gd name="connsiteY15" fmla="*/ 100971 h 161554"/>
                    <a:gd name="connsiteX16" fmla="*/ 0 w 161554"/>
                    <a:gd name="connsiteY16" fmla="*/ 68660 h 161554"/>
                    <a:gd name="connsiteX17" fmla="*/ 72699 w 161554"/>
                    <a:gd name="connsiteY17" fmla="*/ 76738 h 161554"/>
                    <a:gd name="connsiteX18" fmla="*/ 72699 w 161554"/>
                    <a:gd name="connsiteY18" fmla="*/ 76738 h 161554"/>
                    <a:gd name="connsiteX19" fmla="*/ 28272 w 161554"/>
                    <a:gd name="connsiteY19" fmla="*/ 16155 h 161554"/>
                    <a:gd name="connsiteX20" fmla="*/ 52505 w 161554"/>
                    <a:gd name="connsiteY20" fmla="*/ 0 h 161554"/>
                    <a:gd name="connsiteX21" fmla="*/ 80777 w 161554"/>
                    <a:gd name="connsiteY21" fmla="*/ 68660 h 161554"/>
                    <a:gd name="connsiteX22" fmla="*/ 80777 w 161554"/>
                    <a:gd name="connsiteY22" fmla="*/ 68660 h 161554"/>
                    <a:gd name="connsiteX23" fmla="*/ 113088 w 161554"/>
                    <a:gd name="connsiteY23" fmla="*/ 0 h 161554"/>
                    <a:gd name="connsiteX24" fmla="*/ 141360 w 161554"/>
                    <a:gd name="connsiteY24" fmla="*/ 16155 h 16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1554" h="161554">
                      <a:moveTo>
                        <a:pt x="141360" y="16155"/>
                      </a:moveTo>
                      <a:lnTo>
                        <a:pt x="96932" y="76738"/>
                      </a:lnTo>
                      <a:lnTo>
                        <a:pt x="96932" y="76738"/>
                      </a:lnTo>
                      <a:lnTo>
                        <a:pt x="169632" y="68660"/>
                      </a:lnTo>
                      <a:lnTo>
                        <a:pt x="169632" y="100971"/>
                      </a:lnTo>
                      <a:lnTo>
                        <a:pt x="96932" y="92894"/>
                      </a:lnTo>
                      <a:lnTo>
                        <a:pt x="96932" y="92894"/>
                      </a:lnTo>
                      <a:lnTo>
                        <a:pt x="145399" y="149437"/>
                      </a:lnTo>
                      <a:lnTo>
                        <a:pt x="113088" y="165593"/>
                      </a:lnTo>
                      <a:lnTo>
                        <a:pt x="84816" y="96932"/>
                      </a:lnTo>
                      <a:lnTo>
                        <a:pt x="84816" y="96932"/>
                      </a:lnTo>
                      <a:lnTo>
                        <a:pt x="52505" y="165593"/>
                      </a:lnTo>
                      <a:lnTo>
                        <a:pt x="24233" y="149437"/>
                      </a:lnTo>
                      <a:lnTo>
                        <a:pt x="68660" y="88855"/>
                      </a:lnTo>
                      <a:lnTo>
                        <a:pt x="68660" y="88855"/>
                      </a:lnTo>
                      <a:lnTo>
                        <a:pt x="0" y="100971"/>
                      </a:lnTo>
                      <a:lnTo>
                        <a:pt x="0" y="68660"/>
                      </a:lnTo>
                      <a:lnTo>
                        <a:pt x="72699" y="76738"/>
                      </a:lnTo>
                      <a:lnTo>
                        <a:pt x="72699" y="76738"/>
                      </a:lnTo>
                      <a:lnTo>
                        <a:pt x="28272" y="16155"/>
                      </a:lnTo>
                      <a:lnTo>
                        <a:pt x="52505" y="0"/>
                      </a:lnTo>
                      <a:lnTo>
                        <a:pt x="80777" y="68660"/>
                      </a:lnTo>
                      <a:lnTo>
                        <a:pt x="80777" y="68660"/>
                      </a:lnTo>
                      <a:lnTo>
                        <a:pt x="113088" y="0"/>
                      </a:lnTo>
                      <a:lnTo>
                        <a:pt x="141360" y="16155"/>
                      </a:lnTo>
                      <a:close/>
                    </a:path>
                  </a:pathLst>
                </a:custGeom>
                <a:grpFill/>
                <a:ln w="40071"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9CDA7013-08D5-434C-878B-575411E95C0A}"/>
                    </a:ext>
                  </a:extLst>
                </p:cNvPr>
                <p:cNvSpPr/>
                <p:nvPr/>
              </p:nvSpPr>
              <p:spPr>
                <a:xfrm>
                  <a:off x="601789" y="1551621"/>
                  <a:ext cx="161554" cy="161554"/>
                </a:xfrm>
                <a:custGeom>
                  <a:avLst/>
                  <a:gdLst>
                    <a:gd name="connsiteX0" fmla="*/ 145399 w 161554"/>
                    <a:gd name="connsiteY0" fmla="*/ 16155 h 161554"/>
                    <a:gd name="connsiteX1" fmla="*/ 100971 w 161554"/>
                    <a:gd name="connsiteY1" fmla="*/ 76738 h 161554"/>
                    <a:gd name="connsiteX2" fmla="*/ 100971 w 161554"/>
                    <a:gd name="connsiteY2" fmla="*/ 76738 h 161554"/>
                    <a:gd name="connsiteX3" fmla="*/ 173671 w 161554"/>
                    <a:gd name="connsiteY3" fmla="*/ 68660 h 161554"/>
                    <a:gd name="connsiteX4" fmla="*/ 173671 w 161554"/>
                    <a:gd name="connsiteY4" fmla="*/ 100971 h 161554"/>
                    <a:gd name="connsiteX5" fmla="*/ 100971 w 161554"/>
                    <a:gd name="connsiteY5" fmla="*/ 92894 h 161554"/>
                    <a:gd name="connsiteX6" fmla="*/ 100971 w 161554"/>
                    <a:gd name="connsiteY6" fmla="*/ 92894 h 161554"/>
                    <a:gd name="connsiteX7" fmla="*/ 149438 w 161554"/>
                    <a:gd name="connsiteY7" fmla="*/ 149437 h 161554"/>
                    <a:gd name="connsiteX8" fmla="*/ 117127 w 161554"/>
                    <a:gd name="connsiteY8" fmla="*/ 165593 h 161554"/>
                    <a:gd name="connsiteX9" fmla="*/ 88855 w 161554"/>
                    <a:gd name="connsiteY9" fmla="*/ 96932 h 161554"/>
                    <a:gd name="connsiteX10" fmla="*/ 88855 w 161554"/>
                    <a:gd name="connsiteY10" fmla="*/ 96932 h 161554"/>
                    <a:gd name="connsiteX11" fmla="*/ 56544 w 161554"/>
                    <a:gd name="connsiteY11" fmla="*/ 165593 h 161554"/>
                    <a:gd name="connsiteX12" fmla="*/ 28272 w 161554"/>
                    <a:gd name="connsiteY12" fmla="*/ 149437 h 161554"/>
                    <a:gd name="connsiteX13" fmla="*/ 72699 w 161554"/>
                    <a:gd name="connsiteY13" fmla="*/ 88855 h 161554"/>
                    <a:gd name="connsiteX14" fmla="*/ 72699 w 161554"/>
                    <a:gd name="connsiteY14" fmla="*/ 88855 h 161554"/>
                    <a:gd name="connsiteX15" fmla="*/ 0 w 161554"/>
                    <a:gd name="connsiteY15" fmla="*/ 96932 h 161554"/>
                    <a:gd name="connsiteX16" fmla="*/ 0 w 161554"/>
                    <a:gd name="connsiteY16" fmla="*/ 68660 h 161554"/>
                    <a:gd name="connsiteX17" fmla="*/ 72699 w 161554"/>
                    <a:gd name="connsiteY17" fmla="*/ 76738 h 161554"/>
                    <a:gd name="connsiteX18" fmla="*/ 72699 w 161554"/>
                    <a:gd name="connsiteY18" fmla="*/ 76738 h 161554"/>
                    <a:gd name="connsiteX19" fmla="*/ 28272 w 161554"/>
                    <a:gd name="connsiteY19" fmla="*/ 16155 h 161554"/>
                    <a:gd name="connsiteX20" fmla="*/ 56544 w 161554"/>
                    <a:gd name="connsiteY20" fmla="*/ 0 h 161554"/>
                    <a:gd name="connsiteX21" fmla="*/ 84816 w 161554"/>
                    <a:gd name="connsiteY21" fmla="*/ 68660 h 161554"/>
                    <a:gd name="connsiteX22" fmla="*/ 84816 w 161554"/>
                    <a:gd name="connsiteY22" fmla="*/ 68660 h 161554"/>
                    <a:gd name="connsiteX23" fmla="*/ 117127 w 161554"/>
                    <a:gd name="connsiteY23" fmla="*/ 0 h 161554"/>
                    <a:gd name="connsiteX24" fmla="*/ 145399 w 161554"/>
                    <a:gd name="connsiteY24" fmla="*/ 16155 h 16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1554" h="161554">
                      <a:moveTo>
                        <a:pt x="145399" y="16155"/>
                      </a:moveTo>
                      <a:lnTo>
                        <a:pt x="100971" y="76738"/>
                      </a:lnTo>
                      <a:lnTo>
                        <a:pt x="100971" y="76738"/>
                      </a:lnTo>
                      <a:lnTo>
                        <a:pt x="173671" y="68660"/>
                      </a:lnTo>
                      <a:lnTo>
                        <a:pt x="173671" y="100971"/>
                      </a:lnTo>
                      <a:lnTo>
                        <a:pt x="100971" y="92894"/>
                      </a:lnTo>
                      <a:lnTo>
                        <a:pt x="100971" y="92894"/>
                      </a:lnTo>
                      <a:lnTo>
                        <a:pt x="149438" y="149437"/>
                      </a:lnTo>
                      <a:lnTo>
                        <a:pt x="117127" y="165593"/>
                      </a:lnTo>
                      <a:lnTo>
                        <a:pt x="88855" y="96932"/>
                      </a:lnTo>
                      <a:lnTo>
                        <a:pt x="88855" y="96932"/>
                      </a:lnTo>
                      <a:lnTo>
                        <a:pt x="56544" y="165593"/>
                      </a:lnTo>
                      <a:lnTo>
                        <a:pt x="28272" y="149437"/>
                      </a:lnTo>
                      <a:lnTo>
                        <a:pt x="72699" y="88855"/>
                      </a:lnTo>
                      <a:lnTo>
                        <a:pt x="72699" y="88855"/>
                      </a:lnTo>
                      <a:lnTo>
                        <a:pt x="0" y="96932"/>
                      </a:lnTo>
                      <a:lnTo>
                        <a:pt x="0" y="68660"/>
                      </a:lnTo>
                      <a:lnTo>
                        <a:pt x="72699" y="76738"/>
                      </a:lnTo>
                      <a:lnTo>
                        <a:pt x="72699" y="76738"/>
                      </a:lnTo>
                      <a:lnTo>
                        <a:pt x="28272" y="16155"/>
                      </a:lnTo>
                      <a:lnTo>
                        <a:pt x="56544" y="0"/>
                      </a:lnTo>
                      <a:lnTo>
                        <a:pt x="84816" y="68660"/>
                      </a:lnTo>
                      <a:lnTo>
                        <a:pt x="84816" y="68660"/>
                      </a:lnTo>
                      <a:lnTo>
                        <a:pt x="117127" y="0"/>
                      </a:lnTo>
                      <a:lnTo>
                        <a:pt x="145399" y="16155"/>
                      </a:lnTo>
                      <a:close/>
                    </a:path>
                  </a:pathLst>
                </a:custGeom>
                <a:grpFill/>
                <a:ln w="40071"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76" name="Group 75">
                <a:extLst>
                  <a:ext uri="{FF2B5EF4-FFF2-40B4-BE49-F238E27FC236}">
                    <a16:creationId xmlns:a16="http://schemas.microsoft.com/office/drawing/2014/main" id="{253E887A-9493-41D9-9FFD-AEB7B7AC1EF3}"/>
                  </a:ext>
                </a:extLst>
              </p:cNvPr>
              <p:cNvGrpSpPr/>
              <p:nvPr/>
            </p:nvGrpSpPr>
            <p:grpSpPr>
              <a:xfrm>
                <a:off x="2519926" y="5053827"/>
                <a:ext cx="196489" cy="196490"/>
                <a:chOff x="987069" y="2653741"/>
                <a:chExt cx="229217" cy="229218"/>
              </a:xfrm>
            </p:grpSpPr>
            <p:sp>
              <p:nvSpPr>
                <p:cNvPr id="77" name="Oval 76">
                  <a:extLst>
                    <a:ext uri="{FF2B5EF4-FFF2-40B4-BE49-F238E27FC236}">
                      <a16:creationId xmlns:a16="http://schemas.microsoft.com/office/drawing/2014/main" id="{11D06CCF-69CB-4F46-8348-508C2A1EACBC}"/>
                    </a:ext>
                  </a:extLst>
                </p:cNvPr>
                <p:cNvSpPr/>
                <p:nvPr/>
              </p:nvSpPr>
              <p:spPr bwMode="auto">
                <a:xfrm>
                  <a:off x="987069" y="2653741"/>
                  <a:ext cx="229217" cy="229218"/>
                </a:xfrm>
                <a:prstGeom prst="ellipse">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00"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people_4">
                  <a:extLst>
                    <a:ext uri="{FF2B5EF4-FFF2-40B4-BE49-F238E27FC236}">
                      <a16:creationId xmlns:a16="http://schemas.microsoft.com/office/drawing/2014/main" id="{766C7DAA-A4BD-4B79-B70E-9C9DEC5351CA}"/>
                    </a:ext>
                  </a:extLst>
                </p:cNvPr>
                <p:cNvSpPr>
                  <a:spLocks noChangeAspect="1" noEditPoints="1"/>
                </p:cNvSpPr>
                <p:nvPr/>
              </p:nvSpPr>
              <p:spPr bwMode="auto">
                <a:xfrm>
                  <a:off x="1051246" y="2711969"/>
                  <a:ext cx="100863" cy="11276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grpSp>
      </p:grpSp>
      <p:sp>
        <p:nvSpPr>
          <p:cNvPr id="83" name="arrow_11">
            <a:extLst>
              <a:ext uri="{FF2B5EF4-FFF2-40B4-BE49-F238E27FC236}">
                <a16:creationId xmlns:a16="http://schemas.microsoft.com/office/drawing/2014/main" id="{D8467D28-CB90-46E0-83DD-960F577B684F}"/>
              </a:ext>
              <a:ext uri="{C183D7F6-B498-43B3-948B-1728B52AA6E4}">
                <adec:decorative xmlns:adec="http://schemas.microsoft.com/office/drawing/2017/decorative" val="1"/>
              </a:ext>
            </a:extLst>
          </p:cNvPr>
          <p:cNvSpPr>
            <a:spLocks noChangeAspect="1" noEditPoints="1"/>
          </p:cNvSpPr>
          <p:nvPr/>
        </p:nvSpPr>
        <p:spPr bwMode="auto">
          <a:xfrm>
            <a:off x="3696571" y="4020506"/>
            <a:ext cx="265824" cy="277692"/>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84" name="Group 83">
            <a:extLst>
              <a:ext uri="{FF2B5EF4-FFF2-40B4-BE49-F238E27FC236}">
                <a16:creationId xmlns:a16="http://schemas.microsoft.com/office/drawing/2014/main" id="{CC4EE9A1-5D05-46F4-830B-052773650585}"/>
              </a:ext>
              <a:ext uri="{C183D7F6-B498-43B3-948B-1728B52AA6E4}">
                <adec:decorative xmlns:adec="http://schemas.microsoft.com/office/drawing/2017/decorative" val="1"/>
              </a:ext>
            </a:extLst>
          </p:cNvPr>
          <p:cNvGrpSpPr/>
          <p:nvPr/>
        </p:nvGrpSpPr>
        <p:grpSpPr>
          <a:xfrm>
            <a:off x="8909846" y="5479776"/>
            <a:ext cx="382885" cy="382885"/>
            <a:chOff x="10862397" y="5717102"/>
            <a:chExt cx="547109" cy="547109"/>
          </a:xfrm>
        </p:grpSpPr>
        <p:sp>
          <p:nvSpPr>
            <p:cNvPr id="85" name="graph_4">
              <a:extLst>
                <a:ext uri="{FF2B5EF4-FFF2-40B4-BE49-F238E27FC236}">
                  <a16:creationId xmlns:a16="http://schemas.microsoft.com/office/drawing/2014/main" id="{747FF463-85B2-4548-A716-D95209F8426F}"/>
                </a:ext>
              </a:extLst>
            </p:cNvPr>
            <p:cNvSpPr>
              <a:spLocks noChangeAspect="1" noEditPoints="1"/>
            </p:cNvSpPr>
            <p:nvPr/>
          </p:nvSpPr>
          <p:spPr bwMode="auto">
            <a:xfrm>
              <a:off x="10893481" y="6051617"/>
              <a:ext cx="182824" cy="182069"/>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 name="Market_EAFC">
              <a:extLst>
                <a:ext uri="{FF2B5EF4-FFF2-40B4-BE49-F238E27FC236}">
                  <a16:creationId xmlns:a16="http://schemas.microsoft.com/office/drawing/2014/main" id="{D859AC6E-E37A-4B7F-8554-04540774DE00}"/>
                </a:ext>
              </a:extLst>
            </p:cNvPr>
            <p:cNvSpPr>
              <a:spLocks noChangeAspect="1" noEditPoints="1"/>
            </p:cNvSpPr>
            <p:nvPr/>
          </p:nvSpPr>
          <p:spPr bwMode="auto">
            <a:xfrm>
              <a:off x="11181338" y="6077420"/>
              <a:ext cx="226501" cy="137357"/>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952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7" name="plus">
              <a:extLst>
                <a:ext uri="{FF2B5EF4-FFF2-40B4-BE49-F238E27FC236}">
                  <a16:creationId xmlns:a16="http://schemas.microsoft.com/office/drawing/2014/main" id="{70222829-A049-43CE-972E-EAF39C7B7FC5}"/>
                </a:ext>
              </a:extLst>
            </p:cNvPr>
            <p:cNvSpPr>
              <a:spLocks noChangeAspect="1" noEditPoints="1"/>
            </p:cNvSpPr>
            <p:nvPr/>
          </p:nvSpPr>
          <p:spPr bwMode="auto">
            <a:xfrm>
              <a:off x="10862397" y="5717102"/>
              <a:ext cx="547109" cy="547109"/>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88" name="Group 87">
              <a:extLst>
                <a:ext uri="{FF2B5EF4-FFF2-40B4-BE49-F238E27FC236}">
                  <a16:creationId xmlns:a16="http://schemas.microsoft.com/office/drawing/2014/main" id="{365B38AC-C7F7-4A1E-9561-7FA21240D368}"/>
                </a:ext>
              </a:extLst>
            </p:cNvPr>
            <p:cNvGrpSpPr/>
            <p:nvPr/>
          </p:nvGrpSpPr>
          <p:grpSpPr>
            <a:xfrm>
              <a:off x="10920911" y="5744297"/>
              <a:ext cx="150498" cy="199510"/>
              <a:chOff x="10635497" y="5546736"/>
              <a:chExt cx="150498" cy="360223"/>
            </a:xfrm>
          </p:grpSpPr>
          <p:cxnSp>
            <p:nvCxnSpPr>
              <p:cNvPr id="93" name="Straight Connector 92">
                <a:extLst>
                  <a:ext uri="{FF2B5EF4-FFF2-40B4-BE49-F238E27FC236}">
                    <a16:creationId xmlns:a16="http://schemas.microsoft.com/office/drawing/2014/main" id="{49A2A720-D5E3-4588-8278-A899A664C4F5}"/>
                  </a:ext>
                </a:extLst>
              </p:cNvPr>
              <p:cNvCxnSpPr>
                <a:cxnSpLocks/>
              </p:cNvCxnSpPr>
              <p:nvPr/>
            </p:nvCxnSpPr>
            <p:spPr>
              <a:xfrm>
                <a:off x="10635497" y="5632638"/>
                <a:ext cx="0" cy="274321"/>
              </a:xfrm>
              <a:prstGeom prst="line">
                <a:avLst/>
              </a:prstGeom>
              <a:noFill/>
              <a:ln w="9525" cap="flat" cmpd="sng" algn="ctr">
                <a:solidFill>
                  <a:schemeClr val="tx1"/>
                </a:solidFill>
                <a:prstDash val="solid"/>
                <a:headEnd type="none"/>
                <a:tailEnd type="none"/>
              </a:ln>
              <a:effectLst/>
            </p:spPr>
          </p:cxnSp>
          <p:cxnSp>
            <p:nvCxnSpPr>
              <p:cNvPr id="94" name="Straight Connector 93">
                <a:extLst>
                  <a:ext uri="{FF2B5EF4-FFF2-40B4-BE49-F238E27FC236}">
                    <a16:creationId xmlns:a16="http://schemas.microsoft.com/office/drawing/2014/main" id="{66B3CFC3-FD51-4F82-8423-E80EEA704CD4}"/>
                  </a:ext>
                </a:extLst>
              </p:cNvPr>
              <p:cNvCxnSpPr>
                <a:cxnSpLocks/>
              </p:cNvCxnSpPr>
              <p:nvPr/>
            </p:nvCxnSpPr>
            <p:spPr>
              <a:xfrm>
                <a:off x="10710746" y="5724080"/>
                <a:ext cx="0" cy="182879"/>
              </a:xfrm>
              <a:prstGeom prst="line">
                <a:avLst/>
              </a:prstGeom>
              <a:noFill/>
              <a:ln w="9525" cap="flat" cmpd="sng" algn="ctr">
                <a:solidFill>
                  <a:schemeClr val="tx1"/>
                </a:solidFill>
                <a:prstDash val="solid"/>
                <a:headEnd type="none"/>
                <a:tailEnd type="none"/>
              </a:ln>
              <a:effectLst/>
            </p:spPr>
          </p:cxnSp>
          <p:cxnSp>
            <p:nvCxnSpPr>
              <p:cNvPr id="95" name="Straight Connector 94">
                <a:extLst>
                  <a:ext uri="{FF2B5EF4-FFF2-40B4-BE49-F238E27FC236}">
                    <a16:creationId xmlns:a16="http://schemas.microsoft.com/office/drawing/2014/main" id="{74FD3CE6-A065-4AC8-A66F-5690746FDEDA}"/>
                  </a:ext>
                </a:extLst>
              </p:cNvPr>
              <p:cNvCxnSpPr>
                <a:cxnSpLocks/>
              </p:cNvCxnSpPr>
              <p:nvPr/>
            </p:nvCxnSpPr>
            <p:spPr>
              <a:xfrm>
                <a:off x="10785995" y="5546736"/>
                <a:ext cx="0" cy="360223"/>
              </a:xfrm>
              <a:prstGeom prst="line">
                <a:avLst/>
              </a:prstGeom>
              <a:noFill/>
              <a:ln w="9525" cap="flat" cmpd="sng" algn="ctr">
                <a:solidFill>
                  <a:schemeClr val="tx1"/>
                </a:solidFill>
                <a:prstDash val="solid"/>
                <a:headEnd type="none"/>
                <a:tailEnd type="none"/>
              </a:ln>
              <a:effectLst/>
            </p:spPr>
          </p:cxnSp>
        </p:grpSp>
        <p:grpSp>
          <p:nvGrpSpPr>
            <p:cNvPr id="89" name="Group 88">
              <a:extLst>
                <a:ext uri="{FF2B5EF4-FFF2-40B4-BE49-F238E27FC236}">
                  <a16:creationId xmlns:a16="http://schemas.microsoft.com/office/drawing/2014/main" id="{87FAFAF5-AED2-4469-8798-95B414710AE4}"/>
                </a:ext>
              </a:extLst>
            </p:cNvPr>
            <p:cNvGrpSpPr/>
            <p:nvPr/>
          </p:nvGrpSpPr>
          <p:grpSpPr>
            <a:xfrm rot="5400000">
              <a:off x="11207793" y="5748004"/>
              <a:ext cx="150498" cy="199510"/>
              <a:chOff x="10635497" y="5546736"/>
              <a:chExt cx="150498" cy="360223"/>
            </a:xfrm>
          </p:grpSpPr>
          <p:cxnSp>
            <p:nvCxnSpPr>
              <p:cNvPr id="90" name="Straight Connector 89">
                <a:extLst>
                  <a:ext uri="{FF2B5EF4-FFF2-40B4-BE49-F238E27FC236}">
                    <a16:creationId xmlns:a16="http://schemas.microsoft.com/office/drawing/2014/main" id="{2927AA7F-836D-4D43-9FEE-97A664D28C81}"/>
                  </a:ext>
                </a:extLst>
              </p:cNvPr>
              <p:cNvCxnSpPr>
                <a:cxnSpLocks/>
              </p:cNvCxnSpPr>
              <p:nvPr/>
            </p:nvCxnSpPr>
            <p:spPr>
              <a:xfrm>
                <a:off x="10635497" y="5632638"/>
                <a:ext cx="0" cy="274321"/>
              </a:xfrm>
              <a:prstGeom prst="line">
                <a:avLst/>
              </a:prstGeom>
              <a:noFill/>
              <a:ln w="9525" cap="flat" cmpd="sng" algn="ctr">
                <a:solidFill>
                  <a:schemeClr val="tx1"/>
                </a:solidFill>
                <a:prstDash val="solid"/>
                <a:headEnd type="none"/>
                <a:tailEnd type="none"/>
              </a:ln>
              <a:effectLst/>
            </p:spPr>
          </p:cxnSp>
          <p:cxnSp>
            <p:nvCxnSpPr>
              <p:cNvPr id="91" name="Straight Connector 90">
                <a:extLst>
                  <a:ext uri="{FF2B5EF4-FFF2-40B4-BE49-F238E27FC236}">
                    <a16:creationId xmlns:a16="http://schemas.microsoft.com/office/drawing/2014/main" id="{DA8B6B0F-C777-4ADF-AC67-A94B8F5B35E9}"/>
                  </a:ext>
                </a:extLst>
              </p:cNvPr>
              <p:cNvCxnSpPr>
                <a:cxnSpLocks/>
              </p:cNvCxnSpPr>
              <p:nvPr/>
            </p:nvCxnSpPr>
            <p:spPr>
              <a:xfrm>
                <a:off x="10710746" y="5724080"/>
                <a:ext cx="0" cy="182879"/>
              </a:xfrm>
              <a:prstGeom prst="line">
                <a:avLst/>
              </a:prstGeom>
              <a:noFill/>
              <a:ln w="9525" cap="flat" cmpd="sng" algn="ctr">
                <a:solidFill>
                  <a:schemeClr val="tx1"/>
                </a:solidFill>
                <a:prstDash val="solid"/>
                <a:headEnd type="none"/>
                <a:tailEnd type="none"/>
              </a:ln>
              <a:effectLst/>
            </p:spPr>
          </p:cxnSp>
          <p:cxnSp>
            <p:nvCxnSpPr>
              <p:cNvPr id="92" name="Straight Connector 91">
                <a:extLst>
                  <a:ext uri="{FF2B5EF4-FFF2-40B4-BE49-F238E27FC236}">
                    <a16:creationId xmlns:a16="http://schemas.microsoft.com/office/drawing/2014/main" id="{8DE29EFF-3317-4E37-B5F5-11A3648A0EBB}"/>
                  </a:ext>
                </a:extLst>
              </p:cNvPr>
              <p:cNvCxnSpPr>
                <a:cxnSpLocks/>
              </p:cNvCxnSpPr>
              <p:nvPr/>
            </p:nvCxnSpPr>
            <p:spPr>
              <a:xfrm>
                <a:off x="10785995" y="5546736"/>
                <a:ext cx="0" cy="360223"/>
              </a:xfrm>
              <a:prstGeom prst="line">
                <a:avLst/>
              </a:prstGeom>
              <a:noFill/>
              <a:ln w="9525" cap="flat" cmpd="sng" algn="ctr">
                <a:solidFill>
                  <a:schemeClr val="tx1"/>
                </a:solidFill>
                <a:prstDash val="solid"/>
                <a:headEnd type="none"/>
                <a:tailEnd type="none"/>
              </a:ln>
              <a:effectLst/>
            </p:spPr>
          </p:cxnSp>
        </p:grpSp>
      </p:grpSp>
      <p:grpSp>
        <p:nvGrpSpPr>
          <p:cNvPr id="96" name="Group 95">
            <a:extLst>
              <a:ext uri="{FF2B5EF4-FFF2-40B4-BE49-F238E27FC236}">
                <a16:creationId xmlns:a16="http://schemas.microsoft.com/office/drawing/2014/main" id="{4FCD302E-47B4-4811-B187-DDCF2D21E128}"/>
              </a:ext>
              <a:ext uri="{C183D7F6-B498-43B3-948B-1728B52AA6E4}">
                <adec:decorative xmlns:adec="http://schemas.microsoft.com/office/drawing/2017/decorative" val="1"/>
              </a:ext>
            </a:extLst>
          </p:cNvPr>
          <p:cNvGrpSpPr/>
          <p:nvPr/>
        </p:nvGrpSpPr>
        <p:grpSpPr>
          <a:xfrm>
            <a:off x="9523065" y="5540584"/>
            <a:ext cx="323096" cy="261269"/>
            <a:chOff x="10154473" y="5495881"/>
            <a:chExt cx="323096" cy="261269"/>
          </a:xfrm>
        </p:grpSpPr>
        <p:sp>
          <p:nvSpPr>
            <p:cNvPr id="97" name="Freeform 25">
              <a:extLst>
                <a:ext uri="{FF2B5EF4-FFF2-40B4-BE49-F238E27FC236}">
                  <a16:creationId xmlns:a16="http://schemas.microsoft.com/office/drawing/2014/main" id="{8A087C2A-1FF4-492C-AEAC-7E6FD690CAE5}"/>
                </a:ext>
              </a:extLst>
            </p:cNvPr>
            <p:cNvSpPr>
              <a:spLocks/>
            </p:cNvSpPr>
            <p:nvPr/>
          </p:nvSpPr>
          <p:spPr bwMode="auto">
            <a:xfrm>
              <a:off x="10256700" y="5605243"/>
              <a:ext cx="220869" cy="151907"/>
            </a:xfrm>
            <a:custGeom>
              <a:avLst/>
              <a:gdLst>
                <a:gd name="T0" fmla="*/ 169 w 169"/>
                <a:gd name="T1" fmla="*/ 0 h 113"/>
                <a:gd name="T2" fmla="*/ 169 w 169"/>
                <a:gd name="T3" fmla="*/ 0 h 113"/>
                <a:gd name="T4" fmla="*/ 0 w 169"/>
                <a:gd name="T5" fmla="*/ 0 h 113"/>
                <a:gd name="T6" fmla="*/ 0 w 169"/>
                <a:gd name="T7" fmla="*/ 113 h 113"/>
                <a:gd name="T8" fmla="*/ 169 w 169"/>
                <a:gd name="T9" fmla="*/ 113 h 113"/>
                <a:gd name="T10" fmla="*/ 169 w 169"/>
                <a:gd name="T11" fmla="*/ 0 h 113"/>
              </a:gdLst>
              <a:ahLst/>
              <a:cxnLst>
                <a:cxn ang="0">
                  <a:pos x="T0" y="T1"/>
                </a:cxn>
                <a:cxn ang="0">
                  <a:pos x="T2" y="T3"/>
                </a:cxn>
                <a:cxn ang="0">
                  <a:pos x="T4" y="T5"/>
                </a:cxn>
                <a:cxn ang="0">
                  <a:pos x="T6" y="T7"/>
                </a:cxn>
                <a:cxn ang="0">
                  <a:pos x="T8" y="T9"/>
                </a:cxn>
                <a:cxn ang="0">
                  <a:pos x="T10" y="T11"/>
                </a:cxn>
              </a:cxnLst>
              <a:rect l="0" t="0" r="r" b="b"/>
              <a:pathLst>
                <a:path w="169" h="113">
                  <a:moveTo>
                    <a:pt x="169" y="0"/>
                  </a:moveTo>
                  <a:lnTo>
                    <a:pt x="169" y="0"/>
                  </a:lnTo>
                  <a:lnTo>
                    <a:pt x="0" y="0"/>
                  </a:lnTo>
                  <a:lnTo>
                    <a:pt x="0" y="113"/>
                  </a:lnTo>
                  <a:lnTo>
                    <a:pt x="169" y="113"/>
                  </a:lnTo>
                  <a:lnTo>
                    <a:pt x="169" y="0"/>
                  </a:lnTo>
                  <a:close/>
                </a:path>
              </a:pathLst>
            </a:custGeom>
            <a:solidFill>
              <a:schemeClr val="bg1"/>
            </a:solidFill>
            <a:ln w="15875">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a:ea typeface="+mn-ea"/>
                <a:cs typeface="+mn-cs"/>
              </a:endParaRPr>
            </a:p>
          </p:txBody>
        </p:sp>
        <p:sp>
          <p:nvSpPr>
            <p:cNvPr id="98" name="Freeform 25">
              <a:extLst>
                <a:ext uri="{FF2B5EF4-FFF2-40B4-BE49-F238E27FC236}">
                  <a16:creationId xmlns:a16="http://schemas.microsoft.com/office/drawing/2014/main" id="{61976E31-496D-4D4F-80C5-41131A5FE243}"/>
                </a:ext>
              </a:extLst>
            </p:cNvPr>
            <p:cNvSpPr>
              <a:spLocks/>
            </p:cNvSpPr>
            <p:nvPr/>
          </p:nvSpPr>
          <p:spPr bwMode="auto">
            <a:xfrm>
              <a:off x="10205586" y="5550562"/>
              <a:ext cx="220869" cy="151907"/>
            </a:xfrm>
            <a:custGeom>
              <a:avLst/>
              <a:gdLst>
                <a:gd name="T0" fmla="*/ 169 w 169"/>
                <a:gd name="T1" fmla="*/ 0 h 113"/>
                <a:gd name="T2" fmla="*/ 169 w 169"/>
                <a:gd name="T3" fmla="*/ 0 h 113"/>
                <a:gd name="T4" fmla="*/ 0 w 169"/>
                <a:gd name="T5" fmla="*/ 0 h 113"/>
                <a:gd name="T6" fmla="*/ 0 w 169"/>
                <a:gd name="T7" fmla="*/ 113 h 113"/>
                <a:gd name="T8" fmla="*/ 169 w 169"/>
                <a:gd name="T9" fmla="*/ 113 h 113"/>
                <a:gd name="T10" fmla="*/ 169 w 169"/>
                <a:gd name="T11" fmla="*/ 0 h 113"/>
              </a:gdLst>
              <a:ahLst/>
              <a:cxnLst>
                <a:cxn ang="0">
                  <a:pos x="T0" y="T1"/>
                </a:cxn>
                <a:cxn ang="0">
                  <a:pos x="T2" y="T3"/>
                </a:cxn>
                <a:cxn ang="0">
                  <a:pos x="T4" y="T5"/>
                </a:cxn>
                <a:cxn ang="0">
                  <a:pos x="T6" y="T7"/>
                </a:cxn>
                <a:cxn ang="0">
                  <a:pos x="T8" y="T9"/>
                </a:cxn>
                <a:cxn ang="0">
                  <a:pos x="T10" y="T11"/>
                </a:cxn>
              </a:cxnLst>
              <a:rect l="0" t="0" r="r" b="b"/>
              <a:pathLst>
                <a:path w="169" h="113">
                  <a:moveTo>
                    <a:pt x="169" y="0"/>
                  </a:moveTo>
                  <a:lnTo>
                    <a:pt x="169" y="0"/>
                  </a:lnTo>
                  <a:lnTo>
                    <a:pt x="0" y="0"/>
                  </a:lnTo>
                  <a:lnTo>
                    <a:pt x="0" y="113"/>
                  </a:lnTo>
                  <a:lnTo>
                    <a:pt x="169" y="113"/>
                  </a:lnTo>
                  <a:lnTo>
                    <a:pt x="169" y="0"/>
                  </a:lnTo>
                  <a:close/>
                </a:path>
              </a:pathLst>
            </a:custGeom>
            <a:solidFill>
              <a:schemeClr val="bg1"/>
            </a:solidFill>
            <a:ln w="15875">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a:ea typeface="+mn-ea"/>
                <a:cs typeface="+mn-cs"/>
              </a:endParaRPr>
            </a:p>
          </p:txBody>
        </p:sp>
        <p:sp>
          <p:nvSpPr>
            <p:cNvPr id="99" name="Freeform 25">
              <a:extLst>
                <a:ext uri="{FF2B5EF4-FFF2-40B4-BE49-F238E27FC236}">
                  <a16:creationId xmlns:a16="http://schemas.microsoft.com/office/drawing/2014/main" id="{284B5B53-5841-42B6-ABA0-1C47E22181A3}"/>
                </a:ext>
              </a:extLst>
            </p:cNvPr>
            <p:cNvSpPr>
              <a:spLocks/>
            </p:cNvSpPr>
            <p:nvPr/>
          </p:nvSpPr>
          <p:spPr bwMode="auto">
            <a:xfrm>
              <a:off x="10154473" y="5495881"/>
              <a:ext cx="220869" cy="151907"/>
            </a:xfrm>
            <a:custGeom>
              <a:avLst/>
              <a:gdLst>
                <a:gd name="T0" fmla="*/ 169 w 169"/>
                <a:gd name="T1" fmla="*/ 0 h 113"/>
                <a:gd name="T2" fmla="*/ 169 w 169"/>
                <a:gd name="T3" fmla="*/ 0 h 113"/>
                <a:gd name="T4" fmla="*/ 0 w 169"/>
                <a:gd name="T5" fmla="*/ 0 h 113"/>
                <a:gd name="T6" fmla="*/ 0 w 169"/>
                <a:gd name="T7" fmla="*/ 113 h 113"/>
                <a:gd name="T8" fmla="*/ 169 w 169"/>
                <a:gd name="T9" fmla="*/ 113 h 113"/>
                <a:gd name="T10" fmla="*/ 169 w 169"/>
                <a:gd name="T11" fmla="*/ 0 h 113"/>
              </a:gdLst>
              <a:ahLst/>
              <a:cxnLst>
                <a:cxn ang="0">
                  <a:pos x="T0" y="T1"/>
                </a:cxn>
                <a:cxn ang="0">
                  <a:pos x="T2" y="T3"/>
                </a:cxn>
                <a:cxn ang="0">
                  <a:pos x="T4" y="T5"/>
                </a:cxn>
                <a:cxn ang="0">
                  <a:pos x="T6" y="T7"/>
                </a:cxn>
                <a:cxn ang="0">
                  <a:pos x="T8" y="T9"/>
                </a:cxn>
                <a:cxn ang="0">
                  <a:pos x="T10" y="T11"/>
                </a:cxn>
              </a:cxnLst>
              <a:rect l="0" t="0" r="r" b="b"/>
              <a:pathLst>
                <a:path w="169" h="113">
                  <a:moveTo>
                    <a:pt x="169" y="0"/>
                  </a:moveTo>
                  <a:lnTo>
                    <a:pt x="169" y="0"/>
                  </a:lnTo>
                  <a:lnTo>
                    <a:pt x="0" y="0"/>
                  </a:lnTo>
                  <a:lnTo>
                    <a:pt x="0" y="113"/>
                  </a:lnTo>
                  <a:lnTo>
                    <a:pt x="169" y="113"/>
                  </a:lnTo>
                  <a:lnTo>
                    <a:pt x="169" y="0"/>
                  </a:lnTo>
                  <a:close/>
                </a:path>
              </a:pathLst>
            </a:custGeom>
            <a:solidFill>
              <a:schemeClr val="bg1"/>
            </a:solidFill>
            <a:ln w="15875">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00" name="Group 99">
            <a:extLst>
              <a:ext uri="{FF2B5EF4-FFF2-40B4-BE49-F238E27FC236}">
                <a16:creationId xmlns:a16="http://schemas.microsoft.com/office/drawing/2014/main" id="{232D2D1E-DDB6-4D0A-B769-477601F2794D}"/>
              </a:ext>
              <a:ext uri="{C183D7F6-B498-43B3-948B-1728B52AA6E4}">
                <adec:decorative xmlns:adec="http://schemas.microsoft.com/office/drawing/2017/decorative" val="1"/>
              </a:ext>
            </a:extLst>
          </p:cNvPr>
          <p:cNvGrpSpPr/>
          <p:nvPr/>
        </p:nvGrpSpPr>
        <p:grpSpPr>
          <a:xfrm>
            <a:off x="7394786" y="2167234"/>
            <a:ext cx="1400406" cy="657048"/>
            <a:chOff x="9963596" y="2217418"/>
            <a:chExt cx="1400406" cy="657048"/>
          </a:xfrm>
        </p:grpSpPr>
        <p:pic>
          <p:nvPicPr>
            <p:cNvPr id="101" name="Graphic 100">
              <a:extLst>
                <a:ext uri="{FF2B5EF4-FFF2-40B4-BE49-F238E27FC236}">
                  <a16:creationId xmlns:a16="http://schemas.microsoft.com/office/drawing/2014/main" id="{ED61EC36-CCB7-4C1D-BEBA-8B1CCD624B9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963596" y="2545491"/>
              <a:ext cx="302082" cy="302083"/>
            </a:xfrm>
            <a:prstGeom prst="rect">
              <a:avLst/>
            </a:prstGeom>
          </p:spPr>
        </p:pic>
        <p:pic>
          <p:nvPicPr>
            <p:cNvPr id="102" name="Picture 101">
              <a:extLst>
                <a:ext uri="{FF2B5EF4-FFF2-40B4-BE49-F238E27FC236}">
                  <a16:creationId xmlns:a16="http://schemas.microsoft.com/office/drawing/2014/main" id="{AF886BAC-20A4-4192-BBD8-2483D62FA93A}"/>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0196542" y="2245233"/>
              <a:ext cx="373497" cy="261579"/>
            </a:xfrm>
            <a:prstGeom prst="rect">
              <a:avLst/>
            </a:prstGeom>
          </p:spPr>
        </p:pic>
        <p:pic>
          <p:nvPicPr>
            <p:cNvPr id="103" name="Picture 4" descr="Zoom Video Conferencing - Shining Waters">
              <a:extLst>
                <a:ext uri="{FF2B5EF4-FFF2-40B4-BE49-F238E27FC236}">
                  <a16:creationId xmlns:a16="http://schemas.microsoft.com/office/drawing/2014/main" id="{68D50FBA-AB03-4D6A-9DB2-E519E8FA49C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008136" y="2518599"/>
              <a:ext cx="355866" cy="35586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 descr="Icon request: facebook-workplace · Issue #10185 · FortAwesome/Font-Awesome  · GitHub">
              <a:extLst>
                <a:ext uri="{FF2B5EF4-FFF2-40B4-BE49-F238E27FC236}">
                  <a16:creationId xmlns:a16="http://schemas.microsoft.com/office/drawing/2014/main" id="{7E2FA895-38EA-48AD-A3D7-67E138C587B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796692" y="2217418"/>
              <a:ext cx="280579" cy="298536"/>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0BD7C3D5-E960-4717-80C5-F3167C3F46F4}"/>
                </a:ext>
                <a:ext uri="{C183D7F6-B498-43B3-948B-1728B52AA6E4}">
                  <adec:decorative xmlns:adec="http://schemas.microsoft.com/office/drawing/2017/decorative" val="1"/>
                </a:ext>
              </a:extLst>
            </p:cNvPr>
            <p:cNvPicPr>
              <a:picLocks noChangeAspect="1"/>
            </p:cNvPicPr>
            <p:nvPr/>
          </p:nvPicPr>
          <p:blipFill rotWithShape="1">
            <a:blip r:embed="rId25"/>
            <a:srcRect l="17702" t="36300" r="14211" b="39506"/>
            <a:stretch/>
          </p:blipFill>
          <p:spPr>
            <a:xfrm>
              <a:off x="10374263" y="2603206"/>
              <a:ext cx="525288" cy="186653"/>
            </a:xfrm>
            <a:prstGeom prst="rect">
              <a:avLst/>
            </a:prstGeom>
          </p:spPr>
        </p:pic>
      </p:grpSp>
      <p:sp>
        <p:nvSpPr>
          <p:cNvPr id="107" name="Rectangle 106">
            <a:extLst>
              <a:ext uri="{FF2B5EF4-FFF2-40B4-BE49-F238E27FC236}">
                <a16:creationId xmlns:a16="http://schemas.microsoft.com/office/drawing/2014/main" id="{1C2EB0A2-8731-439D-ABAB-4511B8116DC3}"/>
              </a:ext>
            </a:extLst>
          </p:cNvPr>
          <p:cNvSpPr/>
          <p:nvPr/>
        </p:nvSpPr>
        <p:spPr bwMode="auto">
          <a:xfrm>
            <a:off x="55104" y="1197142"/>
            <a:ext cx="3041703" cy="5660858"/>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05C6B27A-62C7-4905-B0F1-CA5FFC42F4F2}"/>
              </a:ext>
            </a:extLst>
          </p:cNvPr>
          <p:cNvSpPr/>
          <p:nvPr/>
        </p:nvSpPr>
        <p:spPr bwMode="auto">
          <a:xfrm>
            <a:off x="3112501" y="3506540"/>
            <a:ext cx="2642632" cy="3351460"/>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6133210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D74C-AD85-469C-A44E-F3932A6B7231}"/>
              </a:ext>
            </a:extLst>
          </p:cNvPr>
          <p:cNvSpPr>
            <a:spLocks noGrp="1"/>
          </p:cNvSpPr>
          <p:nvPr>
            <p:ph type="title"/>
          </p:nvPr>
        </p:nvSpPr>
        <p:spPr/>
        <p:txBody>
          <a:bodyPr/>
          <a:lstStyle/>
          <a:p>
            <a:r>
              <a:rPr lang="en-US"/>
              <a:t>Provisioning to SaaS apps</a:t>
            </a:r>
          </a:p>
        </p:txBody>
      </p:sp>
      <p:sp>
        <p:nvSpPr>
          <p:cNvPr id="4" name="TextBox 3">
            <a:extLst>
              <a:ext uri="{FF2B5EF4-FFF2-40B4-BE49-F238E27FC236}">
                <a16:creationId xmlns:a16="http://schemas.microsoft.com/office/drawing/2014/main" id="{0DF86AB0-101C-4962-87E7-730617AA9996}"/>
              </a:ext>
            </a:extLst>
          </p:cNvPr>
          <p:cNvSpPr txBox="1"/>
          <p:nvPr/>
        </p:nvSpPr>
        <p:spPr>
          <a:xfrm>
            <a:off x="588263" y="1215214"/>
            <a:ext cx="5876931" cy="5509200"/>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600" dirty="0"/>
              <a:t>Azure AD provisioning service connects to 3rd party apps via SCIM endpoints for user management</a:t>
            </a:r>
            <a:endParaRPr lang="en-US" sz="1600" dirty="0">
              <a:cs typeface="Segoe UI"/>
            </a:endParaRP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dirty="0"/>
              <a:t>Automatically create, update or deactivate accounts in applications.</a:t>
            </a:r>
            <a:endParaRPr lang="en-US" sz="1600" dirty="0">
              <a:cs typeface="Segoe UI"/>
            </a:endParaRP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dirty="0"/>
              <a:t>Ensure that the identities in your apps and systems are kept up to date based on changes in the directory or your human resources system.</a:t>
            </a:r>
            <a:endParaRPr lang="en-US" sz="1600" dirty="0">
              <a:cs typeface="Segoe UI"/>
            </a:endParaRP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dirty="0"/>
              <a:t>Provision groups to applications that support them.</a:t>
            </a:r>
            <a:endParaRPr lang="en-US" sz="1600" dirty="0">
              <a:cs typeface="Segoe UI"/>
            </a:endParaRP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dirty="0"/>
              <a:t>Take advantage of customizable attribute mappings that define what user data should flow from the source system to the target system.</a:t>
            </a:r>
            <a:endParaRPr lang="en-US" sz="1600" dirty="0">
              <a:cs typeface="Segoe UI"/>
            </a:endParaRP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dirty="0"/>
              <a:t>Monitor and audit who has been provisioned into your applications.</a:t>
            </a:r>
            <a:endParaRPr lang="en-US" sz="1600" dirty="0">
              <a:cs typeface="Segoe UI"/>
            </a:endParaRP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dirty="0"/>
              <a:t>The provisioning service provides alerts for critical events and allows for Log Analytics integration where you can define custom alerts to suit your business needs.</a:t>
            </a:r>
            <a:endParaRPr lang="en-US" sz="1600" dirty="0">
              <a:cs typeface="Segoe UI"/>
            </a:endParaRPr>
          </a:p>
        </p:txBody>
      </p:sp>
      <p:pic>
        <p:nvPicPr>
          <p:cNvPr id="6" name="Picture 5">
            <a:extLst>
              <a:ext uri="{FF2B5EF4-FFF2-40B4-BE49-F238E27FC236}">
                <a16:creationId xmlns:a16="http://schemas.microsoft.com/office/drawing/2014/main" id="{C44416F1-15E8-40BC-AD5C-3EEF157C6FEF}"/>
              </a:ext>
            </a:extLst>
          </p:cNvPr>
          <p:cNvPicPr>
            <a:picLocks noChangeAspect="1"/>
          </p:cNvPicPr>
          <p:nvPr/>
        </p:nvPicPr>
        <p:blipFill>
          <a:blip r:embed="rId2"/>
          <a:stretch>
            <a:fillRect/>
          </a:stretch>
        </p:blipFill>
        <p:spPr>
          <a:xfrm>
            <a:off x="6833849" y="1215215"/>
            <a:ext cx="4769887" cy="2296612"/>
          </a:xfrm>
          <a:prstGeom prst="rect">
            <a:avLst/>
          </a:prstGeom>
        </p:spPr>
      </p:pic>
      <p:grpSp>
        <p:nvGrpSpPr>
          <p:cNvPr id="7" name="Group 6">
            <a:extLst>
              <a:ext uri="{FF2B5EF4-FFF2-40B4-BE49-F238E27FC236}">
                <a16:creationId xmlns:a16="http://schemas.microsoft.com/office/drawing/2014/main" id="{EDC85D30-F04D-4054-AB25-B11F3D792F2D}"/>
              </a:ext>
            </a:extLst>
          </p:cNvPr>
          <p:cNvGrpSpPr/>
          <p:nvPr/>
        </p:nvGrpSpPr>
        <p:grpSpPr>
          <a:xfrm>
            <a:off x="6595618" y="4348183"/>
            <a:ext cx="4938278" cy="1505792"/>
            <a:chOff x="3025666" y="2046318"/>
            <a:chExt cx="4938278" cy="1505792"/>
          </a:xfrm>
        </p:grpSpPr>
        <p:sp>
          <p:nvSpPr>
            <p:cNvPr id="8" name="TextBox 7">
              <a:extLst>
                <a:ext uri="{FF2B5EF4-FFF2-40B4-BE49-F238E27FC236}">
                  <a16:creationId xmlns:a16="http://schemas.microsoft.com/office/drawing/2014/main" id="{B8AC076A-14D1-4739-9582-CE8AF5B94585}"/>
                </a:ext>
              </a:extLst>
            </p:cNvPr>
            <p:cNvSpPr txBox="1"/>
            <p:nvPr/>
          </p:nvSpPr>
          <p:spPr>
            <a:xfrm>
              <a:off x="3025666" y="3061331"/>
              <a:ext cx="1591119" cy="246221"/>
            </a:xfrm>
            <a:prstGeom prst="rect">
              <a:avLst/>
            </a:prstGeom>
            <a:noFill/>
          </p:spPr>
          <p:txBody>
            <a:bodyPr wrap="square" lIns="0" tIns="0" rIns="0" bIns="0" rtlCol="0">
              <a:sp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ea typeface="+mn-ea"/>
                  <a:cs typeface="Segoe UI Semilight" panose="020B0402040204020203" pitchFamily="34" charset="0"/>
                </a:rPr>
                <a:t>Azure AD</a:t>
              </a:r>
            </a:p>
          </p:txBody>
        </p:sp>
        <p:pic>
          <p:nvPicPr>
            <p:cNvPr id="9" name="Graphic 8">
              <a:extLst>
                <a:ext uri="{FF2B5EF4-FFF2-40B4-BE49-F238E27FC236}">
                  <a16:creationId xmlns:a16="http://schemas.microsoft.com/office/drawing/2014/main" id="{69F3ABD3-06F0-4965-880F-9DBF22F0FC3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0396" y="2046318"/>
              <a:ext cx="1061660" cy="1061660"/>
            </a:xfrm>
            <a:prstGeom prst="rect">
              <a:avLst/>
            </a:prstGeom>
          </p:spPr>
        </p:pic>
        <p:sp>
          <p:nvSpPr>
            <p:cNvPr id="10" name="App cloud">
              <a:extLst>
                <a:ext uri="{FF2B5EF4-FFF2-40B4-BE49-F238E27FC236}">
                  <a16:creationId xmlns:a16="http://schemas.microsoft.com/office/drawing/2014/main" id="{3089DBB3-E662-492A-9129-C77D3E45777B}"/>
                </a:ext>
              </a:extLst>
            </p:cNvPr>
            <p:cNvSpPr/>
            <p:nvPr/>
          </p:nvSpPr>
          <p:spPr bwMode="auto">
            <a:xfrm>
              <a:off x="6027313" y="2185028"/>
              <a:ext cx="1936631" cy="106887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blipFill>
              <a:blip r:embed="rId5"/>
              <a:stretch>
                <a:fillRect/>
              </a:stretch>
            </a:bli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B06D6B12-B373-4FA3-9E18-3A4889FA30C8}"/>
                </a:ext>
                <a:ext uri="{C183D7F6-B498-43B3-948B-1728B52AA6E4}">
                  <adec:decorative xmlns:adec="http://schemas.microsoft.com/office/drawing/2017/decorative" val="1"/>
                </a:ext>
              </a:extLst>
            </p:cNvPr>
            <p:cNvCxnSpPr>
              <a:cxnSpLocks/>
            </p:cNvCxnSpPr>
            <p:nvPr/>
          </p:nvCxnSpPr>
          <p:spPr>
            <a:xfrm>
              <a:off x="4472155" y="2719466"/>
              <a:ext cx="1555158" cy="0"/>
            </a:xfrm>
            <a:prstGeom prst="line">
              <a:avLst/>
            </a:prstGeom>
            <a:noFill/>
            <a:ln w="15875" cap="rnd" cmpd="sng" algn="ctr">
              <a:solidFill>
                <a:schemeClr val="tx2"/>
              </a:solidFill>
              <a:prstDash val="solid"/>
              <a:headEnd type="none"/>
              <a:tailEnd type="arrow" w="med" len="sm"/>
            </a:ln>
            <a:effectLst/>
          </p:spPr>
        </p:cxnSp>
        <p:sp>
          <p:nvSpPr>
            <p:cNvPr id="12" name="ID" title="Icon of a person with three stacked lines of text to the right of them">
              <a:extLst>
                <a:ext uri="{FF2B5EF4-FFF2-40B4-BE49-F238E27FC236}">
                  <a16:creationId xmlns:a16="http://schemas.microsoft.com/office/drawing/2014/main" id="{50969DD7-FB4B-4065-A469-23D9BBD37200}"/>
                </a:ext>
              </a:extLst>
            </p:cNvPr>
            <p:cNvSpPr>
              <a:spLocks noChangeAspect="1" noEditPoints="1"/>
            </p:cNvSpPr>
            <p:nvPr/>
          </p:nvSpPr>
          <p:spPr bwMode="auto">
            <a:xfrm>
              <a:off x="4989578" y="2186406"/>
              <a:ext cx="457200" cy="264042"/>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useBgFill="1">
          <p:nvSpPr>
            <p:cNvPr id="13" name="Oval 12">
              <a:extLst>
                <a:ext uri="{FF2B5EF4-FFF2-40B4-BE49-F238E27FC236}">
                  <a16:creationId xmlns:a16="http://schemas.microsoft.com/office/drawing/2014/main" id="{3ED23570-2E80-452C-AE43-92D12C6FF146}"/>
                </a:ext>
                <a:ext uri="{C183D7F6-B498-43B3-948B-1728B52AA6E4}">
                  <adec:decorative xmlns:adec="http://schemas.microsoft.com/office/drawing/2017/decorative" val="1"/>
                </a:ext>
              </a:extLst>
            </p:cNvPr>
            <p:cNvSpPr/>
            <p:nvPr/>
          </p:nvSpPr>
          <p:spPr bwMode="auto">
            <a:xfrm rot="2187612">
              <a:off x="5002297" y="2502909"/>
              <a:ext cx="374776" cy="426467"/>
            </a:xfrm>
            <a:prstGeom prst="ellipse">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arrow_11">
              <a:extLst>
                <a:ext uri="{FF2B5EF4-FFF2-40B4-BE49-F238E27FC236}">
                  <a16:creationId xmlns:a16="http://schemas.microsoft.com/office/drawing/2014/main" id="{B1C56F2D-1AD3-462E-B713-AC75B2071908}"/>
                </a:ext>
                <a:ext uri="{C183D7F6-B498-43B3-948B-1728B52AA6E4}">
                  <adec:decorative xmlns:adec="http://schemas.microsoft.com/office/drawing/2017/decorative" val="1"/>
                </a:ext>
              </a:extLst>
            </p:cNvPr>
            <p:cNvSpPr>
              <a:spLocks noChangeAspect="1" noEditPoints="1"/>
            </p:cNvSpPr>
            <p:nvPr/>
          </p:nvSpPr>
          <p:spPr bwMode="auto">
            <a:xfrm>
              <a:off x="5052432" y="2577148"/>
              <a:ext cx="265824" cy="277692"/>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 name="TextBox 14">
              <a:extLst>
                <a:ext uri="{FF2B5EF4-FFF2-40B4-BE49-F238E27FC236}">
                  <a16:creationId xmlns:a16="http://schemas.microsoft.com/office/drawing/2014/main" id="{53A868D8-A9AB-42A7-94A1-973D863A46FD}"/>
                </a:ext>
              </a:extLst>
            </p:cNvPr>
            <p:cNvSpPr txBox="1"/>
            <p:nvPr/>
          </p:nvSpPr>
          <p:spPr>
            <a:xfrm>
              <a:off x="6153086" y="3305889"/>
              <a:ext cx="1657951" cy="246221"/>
            </a:xfrm>
            <a:prstGeom prst="rect">
              <a:avLst/>
            </a:prstGeom>
            <a:noFill/>
          </p:spPr>
          <p:txBody>
            <a:bodyPr wrap="square" lIns="0" tIns="0" rIns="0" bIns="0" rtlCol="0">
              <a:sp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ea typeface="+mn-ea"/>
                  <a:cs typeface="Segoe UI Semilight" panose="020B0402040204020203" pitchFamily="34" charset="0"/>
                </a:rPr>
                <a:t>SaaS applications</a:t>
              </a:r>
            </a:p>
          </p:txBody>
        </p:sp>
      </p:grpSp>
    </p:spTree>
    <p:extLst>
      <p:ext uri="{BB962C8B-B14F-4D97-AF65-F5344CB8AC3E}">
        <p14:creationId xmlns:p14="http://schemas.microsoft.com/office/powerpoint/2010/main" val="15933069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6138B-23BD-4632-AEF3-693EC842DAD4}"/>
              </a:ext>
            </a:extLst>
          </p:cNvPr>
          <p:cNvSpPr>
            <a:spLocks noGrp="1"/>
          </p:cNvSpPr>
          <p:nvPr>
            <p:ph type="title"/>
          </p:nvPr>
        </p:nvSpPr>
        <p:spPr/>
        <p:txBody>
          <a:bodyPr/>
          <a:lstStyle/>
          <a:p>
            <a:r>
              <a:rPr lang="en-US" dirty="0"/>
              <a:t>Provisioning to on-premises applications</a:t>
            </a:r>
            <a:endParaRPr lang="en-NL" dirty="0"/>
          </a:p>
        </p:txBody>
      </p:sp>
      <p:sp>
        <p:nvSpPr>
          <p:cNvPr id="67" name="Text Placeholder 2">
            <a:extLst>
              <a:ext uri="{FF2B5EF4-FFF2-40B4-BE49-F238E27FC236}">
                <a16:creationId xmlns:a16="http://schemas.microsoft.com/office/drawing/2014/main" id="{EA8D5ED5-5C3B-42F5-AFB8-FBE933E6F1B1}"/>
              </a:ext>
            </a:extLst>
          </p:cNvPr>
          <p:cNvSpPr txBox="1">
            <a:spLocks/>
          </p:cNvSpPr>
          <p:nvPr/>
        </p:nvSpPr>
        <p:spPr>
          <a:xfrm>
            <a:off x="588263" y="1965701"/>
            <a:ext cx="5261489" cy="107721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sz="2400" spc="-50" dirty="0">
                <a:latin typeface="+mj-lt"/>
              </a:rPr>
              <a:t>Users and schema defined in the cloud</a:t>
            </a:r>
          </a:p>
          <a:p>
            <a:pPr marL="173038" indent="-173038">
              <a:spcBef>
                <a:spcPts val="1200"/>
              </a:spcBef>
              <a:buFont typeface="Arial" panose="020B0604020202020204" pitchFamily="34" charset="0"/>
              <a:buChar char="•"/>
            </a:pPr>
            <a:r>
              <a:rPr lang="en-US" sz="1800" dirty="0"/>
              <a:t>Supports provisioning from custom schema extensions to app-specific properties. </a:t>
            </a:r>
          </a:p>
        </p:txBody>
      </p:sp>
      <p:sp>
        <p:nvSpPr>
          <p:cNvPr id="69" name="Text Placeholder 2">
            <a:extLst>
              <a:ext uri="{FF2B5EF4-FFF2-40B4-BE49-F238E27FC236}">
                <a16:creationId xmlns:a16="http://schemas.microsoft.com/office/drawing/2014/main" id="{C4F1CFF5-CD74-49EE-B9AF-673027915185}"/>
              </a:ext>
            </a:extLst>
          </p:cNvPr>
          <p:cNvSpPr txBox="1">
            <a:spLocks/>
          </p:cNvSpPr>
          <p:nvPr/>
        </p:nvSpPr>
        <p:spPr>
          <a:xfrm>
            <a:off x="588262" y="3636881"/>
            <a:ext cx="5265897" cy="258532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sz="2400" spc="-50" dirty="0">
                <a:latin typeface="+mj-lt"/>
              </a:rPr>
              <a:t>Translation to the provisioning</a:t>
            </a:r>
            <a:br>
              <a:rPr lang="en-US" sz="2400" spc="-50" dirty="0">
                <a:latin typeface="+mj-lt"/>
              </a:rPr>
            </a:br>
            <a:r>
              <a:rPr lang="en-US" sz="2400" spc="-50" dirty="0">
                <a:latin typeface="+mj-lt"/>
              </a:rPr>
              <a:t>protocols expected by apps</a:t>
            </a:r>
          </a:p>
          <a:p>
            <a:pPr marL="173038" indent="-173038">
              <a:spcBef>
                <a:spcPts val="1200"/>
              </a:spcBef>
              <a:buFont typeface="Arial" panose="020B0604020202020204" pitchFamily="34" charset="0"/>
              <a:buChar char="•"/>
            </a:pPr>
            <a:r>
              <a:rPr lang="en-US" sz="1800" dirty="0"/>
              <a:t>Microsoft-delivered connectors: LDAP, SQL, etc.</a:t>
            </a:r>
          </a:p>
          <a:p>
            <a:pPr marL="173038" indent="-173038">
              <a:spcBef>
                <a:spcPts val="1200"/>
              </a:spcBef>
              <a:buFont typeface="Arial" panose="020B0604020202020204" pitchFamily="34" charset="0"/>
              <a:buChar char="•"/>
            </a:pPr>
            <a:r>
              <a:rPr lang="en-US" sz="1800" dirty="0"/>
              <a:t>Ecosystem of third-party connectors for other apps requiring custom API integrations</a:t>
            </a:r>
          </a:p>
          <a:p>
            <a:pPr marL="173038" indent="-173038">
              <a:spcBef>
                <a:spcPts val="1200"/>
              </a:spcBef>
              <a:buFont typeface="Arial" panose="020B0604020202020204" pitchFamily="34" charset="0"/>
              <a:buChar char="•"/>
            </a:pPr>
            <a:r>
              <a:rPr lang="en-US" sz="1800" dirty="0"/>
              <a:t>Customers can re-use their existing MIM configuration</a:t>
            </a:r>
          </a:p>
        </p:txBody>
      </p:sp>
      <p:grpSp>
        <p:nvGrpSpPr>
          <p:cNvPr id="88" name="Group 87">
            <a:extLst>
              <a:ext uri="{FF2B5EF4-FFF2-40B4-BE49-F238E27FC236}">
                <a16:creationId xmlns:a16="http://schemas.microsoft.com/office/drawing/2014/main" id="{EBB17064-E643-44D6-9F10-8E27ECCA1071}"/>
              </a:ext>
            </a:extLst>
          </p:cNvPr>
          <p:cNvGrpSpPr/>
          <p:nvPr/>
        </p:nvGrpSpPr>
        <p:grpSpPr>
          <a:xfrm>
            <a:off x="6096000" y="1376337"/>
            <a:ext cx="5675809" cy="5024463"/>
            <a:chOff x="6096000" y="1376337"/>
            <a:chExt cx="5675809" cy="5024463"/>
          </a:xfrm>
        </p:grpSpPr>
        <p:cxnSp>
          <p:nvCxnSpPr>
            <p:cNvPr id="85" name="Connector: Elbow 84">
              <a:extLst>
                <a:ext uri="{FF2B5EF4-FFF2-40B4-BE49-F238E27FC236}">
                  <a16:creationId xmlns:a16="http://schemas.microsoft.com/office/drawing/2014/main" id="{6E7B97E9-11E7-4DC7-A5B5-186BA4A738D6}"/>
                </a:ext>
              </a:extLst>
            </p:cNvPr>
            <p:cNvCxnSpPr>
              <a:cxnSpLocks/>
            </p:cNvCxnSpPr>
            <p:nvPr/>
          </p:nvCxnSpPr>
          <p:spPr>
            <a:xfrm>
              <a:off x="8880284" y="3493519"/>
              <a:ext cx="2234619" cy="1703980"/>
            </a:xfrm>
            <a:prstGeom prst="bentConnector3">
              <a:avLst>
                <a:gd name="adj1" fmla="val 100044"/>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035B57BE-749A-445E-A185-29C9862E630B}"/>
                </a:ext>
              </a:extLst>
            </p:cNvPr>
            <p:cNvCxnSpPr>
              <a:cxnSpLocks/>
              <a:stCxn id="7" idx="2"/>
              <a:endCxn id="53" idx="0"/>
            </p:cNvCxnSpPr>
            <p:nvPr/>
          </p:nvCxnSpPr>
          <p:spPr>
            <a:xfrm>
              <a:off x="7597622" y="2437997"/>
              <a:ext cx="17787" cy="3426668"/>
            </a:xfrm>
            <a:prstGeom prst="straightConnector1">
              <a:avLst/>
            </a:prstGeom>
            <a:ln w="15875">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1D99AA-BCAC-476C-8D6C-C1E2B73A5614}"/>
                </a:ext>
              </a:extLst>
            </p:cNvPr>
            <p:cNvSpPr txBox="1"/>
            <p:nvPr/>
          </p:nvSpPr>
          <p:spPr>
            <a:xfrm>
              <a:off x="6096000" y="2777711"/>
              <a:ext cx="3003246" cy="246221"/>
            </a:xfrm>
            <a:prstGeom prst="rect">
              <a:avLst/>
            </a:prstGeom>
            <a:solidFill>
              <a:schemeClr val="bg1"/>
            </a:solidFill>
          </p:spPr>
          <p:txBody>
            <a:bodyPr wrap="square" lIns="0" tIns="0" rIns="0" bIns="0" rtlCol="0" anchor="ctr">
              <a:no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917">
                        <a:srgbClr val="000000"/>
                      </a:gs>
                      <a:gs pos="100000">
                        <a:srgbClr val="000000"/>
                      </a:gs>
                    </a:gsLst>
                    <a:lin ang="5400000" scaled="0"/>
                  </a:gradFill>
                  <a:effectLst/>
                  <a:uLnTx/>
                  <a:uFillTx/>
                  <a:latin typeface="Segoe UI Semibold"/>
                  <a:ea typeface="+mn-ea"/>
                  <a:cs typeface="Segoe UI Semilight" panose="020B0402040204020203" pitchFamily="34" charset="0"/>
                </a:rPr>
                <a:t>Single sign-on and provisioning</a:t>
              </a:r>
            </a:p>
          </p:txBody>
        </p:sp>
        <p:grpSp>
          <p:nvGrpSpPr>
            <p:cNvPr id="6" name="Group 5">
              <a:extLst>
                <a:ext uri="{FF2B5EF4-FFF2-40B4-BE49-F238E27FC236}">
                  <a16:creationId xmlns:a16="http://schemas.microsoft.com/office/drawing/2014/main" id="{96301437-C34E-4443-98EB-260A105B4F80}"/>
                </a:ext>
              </a:extLst>
            </p:cNvPr>
            <p:cNvGrpSpPr>
              <a:grpSpLocks noChangeAspect="1"/>
            </p:cNvGrpSpPr>
            <p:nvPr/>
          </p:nvGrpSpPr>
          <p:grpSpPr>
            <a:xfrm>
              <a:off x="6760718" y="5257800"/>
              <a:ext cx="1272931" cy="1143000"/>
              <a:chOff x="6197795" y="5009164"/>
              <a:chExt cx="1209942" cy="1086440"/>
            </a:xfrm>
          </p:grpSpPr>
          <p:grpSp>
            <p:nvGrpSpPr>
              <p:cNvPr id="52" name="Group 51">
                <a:extLst>
                  <a:ext uri="{FF2B5EF4-FFF2-40B4-BE49-F238E27FC236}">
                    <a16:creationId xmlns:a16="http://schemas.microsoft.com/office/drawing/2014/main" id="{26E616CF-5524-498A-9474-D78338D2241E}"/>
                  </a:ext>
                </a:extLst>
              </p:cNvPr>
              <p:cNvGrpSpPr/>
              <p:nvPr/>
            </p:nvGrpSpPr>
            <p:grpSpPr>
              <a:xfrm>
                <a:off x="6197795" y="5009164"/>
                <a:ext cx="616635" cy="1026202"/>
                <a:chOff x="6197795" y="5009164"/>
                <a:chExt cx="616635" cy="1026202"/>
              </a:xfrm>
            </p:grpSpPr>
            <p:grpSp>
              <p:nvGrpSpPr>
                <p:cNvPr id="54" name="Picture 88">
                  <a:extLst>
                    <a:ext uri="{FF2B5EF4-FFF2-40B4-BE49-F238E27FC236}">
                      <a16:creationId xmlns:a16="http://schemas.microsoft.com/office/drawing/2014/main" id="{02F8D180-6F53-4D1C-BA47-3637FD1D0472}"/>
                    </a:ext>
                  </a:extLst>
                </p:cNvPr>
                <p:cNvGrpSpPr/>
                <p:nvPr/>
              </p:nvGrpSpPr>
              <p:grpSpPr>
                <a:xfrm>
                  <a:off x="6197795" y="5009164"/>
                  <a:ext cx="616635" cy="1026202"/>
                  <a:chOff x="6197795" y="5009164"/>
                  <a:chExt cx="616635" cy="1026202"/>
                </a:xfrm>
              </p:grpSpPr>
              <p:sp>
                <p:nvSpPr>
                  <p:cNvPr id="62" name="Freeform: Shape 61">
                    <a:extLst>
                      <a:ext uri="{FF2B5EF4-FFF2-40B4-BE49-F238E27FC236}">
                        <a16:creationId xmlns:a16="http://schemas.microsoft.com/office/drawing/2014/main" id="{B887CD78-1610-4041-A1A5-0EEF296BEFC0}"/>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DD00867-D73F-4D62-9642-3C780AC48E09}"/>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46CC647-8BFE-4BD1-BF78-B8C798203847}"/>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57F2955-2AF8-41DE-B159-136130737041}"/>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endParaRPr lang="en-US"/>
                  </a:p>
                </p:txBody>
              </p:sp>
            </p:grpSp>
            <p:sp>
              <p:nvSpPr>
                <p:cNvPr id="55" name="Rectangle 54">
                  <a:extLst>
                    <a:ext uri="{FF2B5EF4-FFF2-40B4-BE49-F238E27FC236}">
                      <a16:creationId xmlns:a16="http://schemas.microsoft.com/office/drawing/2014/main" id="{030FA3A0-282D-4719-8278-0E7C80B0C1DB}"/>
                    </a:ext>
                  </a:extLst>
                </p:cNvPr>
                <p:cNvSpPr/>
                <p:nvPr/>
              </p:nvSpPr>
              <p:spPr bwMode="auto">
                <a:xfrm>
                  <a:off x="6356702" y="5457613"/>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7F38B061-1836-4193-957A-EF96363931A4}"/>
                    </a:ext>
                  </a:extLst>
                </p:cNvPr>
                <p:cNvSpPr/>
                <p:nvPr/>
              </p:nvSpPr>
              <p:spPr bwMode="auto">
                <a:xfrm>
                  <a:off x="6356702" y="5521315"/>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67779145-B18B-44BF-8DD5-A5C057E24C05}"/>
                    </a:ext>
                  </a:extLst>
                </p:cNvPr>
                <p:cNvSpPr/>
                <p:nvPr/>
              </p:nvSpPr>
              <p:spPr bwMode="auto">
                <a:xfrm>
                  <a:off x="6356702" y="5585016"/>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00963ADE-774D-4BCD-9214-9758A9C9A0D6}"/>
                    </a:ext>
                  </a:extLst>
                </p:cNvPr>
                <p:cNvSpPr/>
                <p:nvPr/>
              </p:nvSpPr>
              <p:spPr bwMode="auto">
                <a:xfrm>
                  <a:off x="6356702" y="5648718"/>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4D383FA5-9A90-426B-81A1-E98FCFC6CF61}"/>
                    </a:ext>
                  </a:extLst>
                </p:cNvPr>
                <p:cNvSpPr/>
                <p:nvPr/>
              </p:nvSpPr>
              <p:spPr bwMode="auto">
                <a:xfrm>
                  <a:off x="6356702" y="5712418"/>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23EBD37F-B6D3-40A0-A130-E1B8EB678F97}"/>
                    </a:ext>
                  </a:extLst>
                </p:cNvPr>
                <p:cNvSpPr/>
                <p:nvPr/>
              </p:nvSpPr>
              <p:spPr bwMode="auto">
                <a:xfrm>
                  <a:off x="6356703" y="5776119"/>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A1C58050-3842-481D-8E11-3D2AACC513CE}"/>
                    </a:ext>
                  </a:extLst>
                </p:cNvPr>
                <p:cNvSpPr/>
                <p:nvPr/>
              </p:nvSpPr>
              <p:spPr bwMode="auto">
                <a:xfrm>
                  <a:off x="6356704" y="5839822"/>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3" name="Picture 52">
                <a:extLst>
                  <a:ext uri="{FF2B5EF4-FFF2-40B4-BE49-F238E27FC236}">
                    <a16:creationId xmlns:a16="http://schemas.microsoft.com/office/drawing/2014/main" id="{1BBDEB2F-C4E8-4145-8E28-B978D4897E7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12649" y="5585999"/>
                <a:ext cx="795088" cy="509605"/>
              </a:xfrm>
              <a:prstGeom prst="rect">
                <a:avLst/>
              </a:prstGeom>
            </p:spPr>
          </p:pic>
        </p:grpSp>
        <p:pic>
          <p:nvPicPr>
            <p:cNvPr id="7" name="Graphic 6">
              <a:extLst>
                <a:ext uri="{FF2B5EF4-FFF2-40B4-BE49-F238E27FC236}">
                  <a16:creationId xmlns:a16="http://schemas.microsoft.com/office/drawing/2014/main" id="{D25F04D8-026A-499B-B223-FF816B9C4E0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6792" y="1376337"/>
              <a:ext cx="1061660" cy="1061660"/>
            </a:xfrm>
            <a:prstGeom prst="rect">
              <a:avLst/>
            </a:prstGeom>
          </p:spPr>
        </p:pic>
        <p:sp>
          <p:nvSpPr>
            <p:cNvPr id="8" name="Rectangle: Rounded Corners 7">
              <a:extLst>
                <a:ext uri="{FF2B5EF4-FFF2-40B4-BE49-F238E27FC236}">
                  <a16:creationId xmlns:a16="http://schemas.microsoft.com/office/drawing/2014/main" id="{C050B033-1837-40E9-A4BA-9FCFDAD01772}"/>
                </a:ext>
                <a:ext uri="{C183D7F6-B498-43B3-948B-1728B52AA6E4}">
                  <adec:decorative xmlns:adec="http://schemas.microsoft.com/office/drawing/2017/decorative" val="1"/>
                </a:ext>
              </a:extLst>
            </p:cNvPr>
            <p:cNvSpPr/>
            <p:nvPr/>
          </p:nvSpPr>
          <p:spPr bwMode="auto">
            <a:xfrm>
              <a:off x="6454622" y="3263141"/>
              <a:ext cx="2286000" cy="1532715"/>
            </a:xfrm>
            <a:prstGeom prst="round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nvGrpSpPr>
            <p:cNvPr id="9" name="Group 8">
              <a:extLst>
                <a:ext uri="{FF2B5EF4-FFF2-40B4-BE49-F238E27FC236}">
                  <a16:creationId xmlns:a16="http://schemas.microsoft.com/office/drawing/2014/main" id="{E73C38C4-3EBD-47F1-8854-960960A8F667}"/>
                </a:ext>
              </a:extLst>
            </p:cNvPr>
            <p:cNvGrpSpPr>
              <a:grpSpLocks noChangeAspect="1"/>
            </p:cNvGrpSpPr>
            <p:nvPr/>
          </p:nvGrpSpPr>
          <p:grpSpPr>
            <a:xfrm>
              <a:off x="7397184" y="4100302"/>
              <a:ext cx="400877" cy="397923"/>
              <a:chOff x="1755460" y="5146971"/>
              <a:chExt cx="1436547" cy="1425965"/>
            </a:xfrm>
          </p:grpSpPr>
          <p:grpSp>
            <p:nvGrpSpPr>
              <p:cNvPr id="34" name="Group 33">
                <a:extLst>
                  <a:ext uri="{FF2B5EF4-FFF2-40B4-BE49-F238E27FC236}">
                    <a16:creationId xmlns:a16="http://schemas.microsoft.com/office/drawing/2014/main" id="{D829B287-2DFE-4D5F-89A4-0F772226EC8B}"/>
                  </a:ext>
                </a:extLst>
              </p:cNvPr>
              <p:cNvGrpSpPr/>
              <p:nvPr/>
            </p:nvGrpSpPr>
            <p:grpSpPr>
              <a:xfrm>
                <a:off x="1755460" y="5146971"/>
                <a:ext cx="1294116" cy="1294201"/>
                <a:chOff x="2603595" y="5146971"/>
                <a:chExt cx="1294116" cy="1294201"/>
              </a:xfrm>
            </p:grpSpPr>
            <p:sp>
              <p:nvSpPr>
                <p:cNvPr id="43" name="Rectangle 42">
                  <a:extLst>
                    <a:ext uri="{FF2B5EF4-FFF2-40B4-BE49-F238E27FC236}">
                      <a16:creationId xmlns:a16="http://schemas.microsoft.com/office/drawing/2014/main" id="{F4F29358-F708-4F05-BB5D-D0A1D752AAF3}"/>
                    </a:ext>
                  </a:extLst>
                </p:cNvPr>
                <p:cNvSpPr/>
                <p:nvPr/>
              </p:nvSpPr>
              <p:spPr bwMode="auto">
                <a:xfrm>
                  <a:off x="2603595"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4" name="Rectangle 43">
                  <a:extLst>
                    <a:ext uri="{FF2B5EF4-FFF2-40B4-BE49-F238E27FC236}">
                      <a16:creationId xmlns:a16="http://schemas.microsoft.com/office/drawing/2014/main" id="{C697D3A9-FC01-4AB4-B2E6-C1C372387830}"/>
                    </a:ext>
                  </a:extLst>
                </p:cNvPr>
                <p:cNvSpPr/>
                <p:nvPr/>
              </p:nvSpPr>
              <p:spPr bwMode="auto">
                <a:xfrm>
                  <a:off x="30609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5" name="Rectangle 44">
                  <a:extLst>
                    <a:ext uri="{FF2B5EF4-FFF2-40B4-BE49-F238E27FC236}">
                      <a16:creationId xmlns:a16="http://schemas.microsoft.com/office/drawing/2014/main" id="{8A816303-F132-4042-8362-119B03F71380}"/>
                    </a:ext>
                  </a:extLst>
                </p:cNvPr>
                <p:cNvSpPr/>
                <p:nvPr/>
              </p:nvSpPr>
              <p:spPr bwMode="auto">
                <a:xfrm>
                  <a:off x="35183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79BF8DC8-6FCD-45A7-9EA7-633EF1CC6BEC}"/>
                    </a:ext>
                  </a:extLst>
                </p:cNvPr>
                <p:cNvSpPr/>
                <p:nvPr/>
              </p:nvSpPr>
              <p:spPr bwMode="auto">
                <a:xfrm>
                  <a:off x="2603595"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404F0AED-9E38-4B8E-AD00-4600F18C351E}"/>
                    </a:ext>
                  </a:extLst>
                </p:cNvPr>
                <p:cNvSpPr/>
                <p:nvPr/>
              </p:nvSpPr>
              <p:spPr bwMode="auto">
                <a:xfrm>
                  <a:off x="30609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BD4B461D-87A0-4725-A10E-3C43FD4712F0}"/>
                    </a:ext>
                  </a:extLst>
                </p:cNvPr>
                <p:cNvSpPr/>
                <p:nvPr/>
              </p:nvSpPr>
              <p:spPr bwMode="auto">
                <a:xfrm>
                  <a:off x="35183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9" name="Rectangle 48">
                  <a:extLst>
                    <a:ext uri="{FF2B5EF4-FFF2-40B4-BE49-F238E27FC236}">
                      <a16:creationId xmlns:a16="http://schemas.microsoft.com/office/drawing/2014/main" id="{7235D7B6-083B-4B38-8364-DE6BADAA4B7D}"/>
                    </a:ext>
                  </a:extLst>
                </p:cNvPr>
                <p:cNvSpPr/>
                <p:nvPr/>
              </p:nvSpPr>
              <p:spPr bwMode="auto">
                <a:xfrm>
                  <a:off x="2603595"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2ECCEBA6-5F17-45F7-8E59-8636B1C07243}"/>
                    </a:ext>
                  </a:extLst>
                </p:cNvPr>
                <p:cNvSpPr/>
                <p:nvPr/>
              </p:nvSpPr>
              <p:spPr bwMode="auto">
                <a:xfrm>
                  <a:off x="30609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1" name="Rectangle 50">
                  <a:extLst>
                    <a:ext uri="{FF2B5EF4-FFF2-40B4-BE49-F238E27FC236}">
                      <a16:creationId xmlns:a16="http://schemas.microsoft.com/office/drawing/2014/main" id="{10D3FF43-E243-4BA7-9A92-6A8D8743FDE2}"/>
                    </a:ext>
                  </a:extLst>
                </p:cNvPr>
                <p:cNvSpPr/>
                <p:nvPr/>
              </p:nvSpPr>
              <p:spPr bwMode="auto">
                <a:xfrm>
                  <a:off x="35183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FEEDBD1B-A3F6-4EAA-9699-1A13E9A78675}"/>
                  </a:ext>
                </a:extLst>
              </p:cNvPr>
              <p:cNvGrpSpPr/>
              <p:nvPr/>
            </p:nvGrpSpPr>
            <p:grpSpPr>
              <a:xfrm>
                <a:off x="2080081" y="5461009"/>
                <a:ext cx="1111926" cy="1111927"/>
                <a:chOff x="2186561" y="5567482"/>
                <a:chExt cx="898972" cy="898974"/>
              </a:xfrm>
            </p:grpSpPr>
            <p:sp>
              <p:nvSpPr>
                <p:cNvPr id="36" name="Rectangle: Rounded Corners 35">
                  <a:extLst>
                    <a:ext uri="{FF2B5EF4-FFF2-40B4-BE49-F238E27FC236}">
                      <a16:creationId xmlns:a16="http://schemas.microsoft.com/office/drawing/2014/main" id="{41B31E66-C188-4517-A178-AC7E6B79783F}"/>
                    </a:ext>
                  </a:extLst>
                </p:cNvPr>
                <p:cNvSpPr/>
                <p:nvPr/>
              </p:nvSpPr>
              <p:spPr bwMode="auto">
                <a:xfrm rot="2700000">
                  <a:off x="2194580" y="5575492"/>
                  <a:ext cx="882944" cy="882944"/>
                </a:xfrm>
                <a:prstGeom prst="roundRect">
                  <a:avLst>
                    <a:gd name="adj" fmla="val 12391"/>
                  </a:avLst>
                </a:prstGeom>
                <a:solidFill>
                  <a:srgbClr val="B5D23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7" name="Group 36">
                  <a:extLst>
                    <a:ext uri="{FF2B5EF4-FFF2-40B4-BE49-F238E27FC236}">
                      <a16:creationId xmlns:a16="http://schemas.microsoft.com/office/drawing/2014/main" id="{CE11B86F-5C8D-4364-933F-B0B8846BABF8}"/>
                    </a:ext>
                  </a:extLst>
                </p:cNvPr>
                <p:cNvGrpSpPr/>
                <p:nvPr/>
              </p:nvGrpSpPr>
              <p:grpSpPr>
                <a:xfrm>
                  <a:off x="2186561" y="5876255"/>
                  <a:ext cx="898972" cy="281418"/>
                  <a:chOff x="3442849" y="5209407"/>
                  <a:chExt cx="823114" cy="189432"/>
                </a:xfrm>
                <a:solidFill>
                  <a:schemeClr val="bg1"/>
                </a:solidFill>
              </p:grpSpPr>
              <p:sp>
                <p:nvSpPr>
                  <p:cNvPr id="41" name="Arrow: Right 40">
                    <a:extLst>
                      <a:ext uri="{FF2B5EF4-FFF2-40B4-BE49-F238E27FC236}">
                        <a16:creationId xmlns:a16="http://schemas.microsoft.com/office/drawing/2014/main" id="{A45866F2-6066-472B-8661-4EBB7DF7315D}"/>
                      </a:ext>
                    </a:extLst>
                  </p:cNvPr>
                  <p:cNvSpPr/>
                  <p:nvPr/>
                </p:nvSpPr>
                <p:spPr bwMode="auto">
                  <a:xfrm>
                    <a:off x="3442849" y="5209407"/>
                    <a:ext cx="334896" cy="189432"/>
                  </a:xfrm>
                  <a:prstGeom prst="rightArrow">
                    <a:avLst>
                      <a:gd name="adj1" fmla="val 33076"/>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2" name="Arrow: Right 41">
                    <a:extLst>
                      <a:ext uri="{FF2B5EF4-FFF2-40B4-BE49-F238E27FC236}">
                        <a16:creationId xmlns:a16="http://schemas.microsoft.com/office/drawing/2014/main" id="{61898429-FAB2-4D25-885D-D7B08E2F2C09}"/>
                      </a:ext>
                    </a:extLst>
                  </p:cNvPr>
                  <p:cNvSpPr/>
                  <p:nvPr/>
                </p:nvSpPr>
                <p:spPr bwMode="auto">
                  <a:xfrm flipH="1">
                    <a:off x="3931067" y="5209407"/>
                    <a:ext cx="334896" cy="189432"/>
                  </a:xfrm>
                  <a:prstGeom prst="rightArrow">
                    <a:avLst>
                      <a:gd name="adj1" fmla="val 3082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129EE9E6-A39A-45CF-B2EF-4B421CBAD905}"/>
                    </a:ext>
                  </a:extLst>
                </p:cNvPr>
                <p:cNvGrpSpPr/>
                <p:nvPr/>
              </p:nvGrpSpPr>
              <p:grpSpPr>
                <a:xfrm rot="16200000">
                  <a:off x="2186566" y="5876259"/>
                  <a:ext cx="898974" cy="281420"/>
                  <a:chOff x="3642790" y="5361808"/>
                  <a:chExt cx="823116" cy="189433"/>
                </a:xfrm>
                <a:solidFill>
                  <a:schemeClr val="bg1"/>
                </a:solidFill>
              </p:grpSpPr>
              <p:sp>
                <p:nvSpPr>
                  <p:cNvPr id="39" name="Arrow: Right 38">
                    <a:extLst>
                      <a:ext uri="{FF2B5EF4-FFF2-40B4-BE49-F238E27FC236}">
                        <a16:creationId xmlns:a16="http://schemas.microsoft.com/office/drawing/2014/main" id="{AEBD8274-029A-4AFC-8D91-CB0473E96144}"/>
                      </a:ext>
                    </a:extLst>
                  </p:cNvPr>
                  <p:cNvSpPr/>
                  <p:nvPr/>
                </p:nvSpPr>
                <p:spPr bwMode="auto">
                  <a:xfrm rot="10800000" flipV="1">
                    <a:off x="3642790" y="5361808"/>
                    <a:ext cx="334896" cy="189432"/>
                  </a:xfrm>
                  <a:prstGeom prst="rightArrow">
                    <a:avLst>
                      <a:gd name="adj1" fmla="val 3082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Arrow: Right 39">
                    <a:extLst>
                      <a:ext uri="{FF2B5EF4-FFF2-40B4-BE49-F238E27FC236}">
                        <a16:creationId xmlns:a16="http://schemas.microsoft.com/office/drawing/2014/main" id="{F630F3ED-9FB3-46CC-A7D1-E7C70750A908}"/>
                      </a:ext>
                    </a:extLst>
                  </p:cNvPr>
                  <p:cNvSpPr/>
                  <p:nvPr/>
                </p:nvSpPr>
                <p:spPr bwMode="auto">
                  <a:xfrm rot="10800000" flipH="1" flipV="1">
                    <a:off x="4131010" y="5361809"/>
                    <a:ext cx="334896" cy="189432"/>
                  </a:xfrm>
                  <a:prstGeom prst="rightArrow">
                    <a:avLst>
                      <a:gd name="adj1" fmla="val 31948"/>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sp>
          <p:nvSpPr>
            <p:cNvPr id="10" name="Rectangle 9">
              <a:extLst>
                <a:ext uri="{FF2B5EF4-FFF2-40B4-BE49-F238E27FC236}">
                  <a16:creationId xmlns:a16="http://schemas.microsoft.com/office/drawing/2014/main" id="{0EA8A983-EBC8-458E-801D-DDA73D22A58C}"/>
                </a:ext>
              </a:extLst>
            </p:cNvPr>
            <p:cNvSpPr/>
            <p:nvPr/>
          </p:nvSpPr>
          <p:spPr>
            <a:xfrm>
              <a:off x="6599208" y="3618143"/>
              <a:ext cx="1996828" cy="387798"/>
            </a:xfrm>
            <a:prstGeom prst="rect">
              <a:avLst/>
            </a:prstGeom>
            <a:noFill/>
          </p:spPr>
          <p:txBody>
            <a:bodyPr wrap="square" lIns="0" tIns="0" rIns="0" bIns="0" rtlCol="0" anchor="ctr">
              <a:spAutoFit/>
            </a:bodyPr>
            <a:lstStyle/>
            <a:p>
              <a:pPr algn="ctr">
                <a:lnSpc>
                  <a:spcPct val="90000"/>
                </a:lnSpc>
              </a:pPr>
              <a:r>
                <a:rPr lang="en-US" sz="1400" spc="-50" dirty="0">
                  <a:solidFill>
                    <a:srgbClr val="000000"/>
                  </a:solidFill>
                  <a:latin typeface="Segoe UI Semibold"/>
                  <a:cs typeface="Segoe UI Semilight" panose="020B0402040204020203" pitchFamily="34" charset="0"/>
                </a:rPr>
                <a:t>Azure AD</a:t>
              </a:r>
              <a:br>
                <a:rPr lang="en-US" sz="1400" spc="-50" dirty="0">
                  <a:solidFill>
                    <a:srgbClr val="000000"/>
                  </a:solidFill>
                  <a:latin typeface="Segoe UI Semibold"/>
                  <a:cs typeface="Segoe UI Semilight" panose="020B0402040204020203" pitchFamily="34" charset="0"/>
                </a:rPr>
              </a:br>
              <a:r>
                <a:rPr lang="en-US" sz="1400" spc="-50" dirty="0">
                  <a:solidFill>
                    <a:srgbClr val="000000"/>
                  </a:solidFill>
                  <a:latin typeface="Segoe UI Semibold"/>
                  <a:cs typeface="Segoe UI Semilight" panose="020B0402040204020203" pitchFamily="34" charset="0"/>
                </a:rPr>
                <a:t>provisioning agents</a:t>
              </a:r>
            </a:p>
          </p:txBody>
        </p:sp>
        <p:pic>
          <p:nvPicPr>
            <p:cNvPr id="11" name="Graphic 10">
              <a:extLst>
                <a:ext uri="{FF2B5EF4-FFF2-40B4-BE49-F238E27FC236}">
                  <a16:creationId xmlns:a16="http://schemas.microsoft.com/office/drawing/2014/main" id="{A2679E1E-1DE2-4E16-83D9-C35EFE4BD5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03462" y="3747464"/>
              <a:ext cx="274320" cy="274320"/>
            </a:xfrm>
            <a:prstGeom prst="rect">
              <a:avLst/>
            </a:prstGeom>
          </p:spPr>
        </p:pic>
        <p:pic>
          <p:nvPicPr>
            <p:cNvPr id="12" name="Graphic 11">
              <a:extLst>
                <a:ext uri="{FF2B5EF4-FFF2-40B4-BE49-F238E27FC236}">
                  <a16:creationId xmlns:a16="http://schemas.microsoft.com/office/drawing/2014/main" id="{B9719DC0-9120-4FC6-91EE-1FE7930779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03462" y="4087197"/>
              <a:ext cx="274320" cy="274320"/>
            </a:xfrm>
            <a:prstGeom prst="rect">
              <a:avLst/>
            </a:prstGeom>
          </p:spPr>
        </p:pic>
        <p:pic>
          <p:nvPicPr>
            <p:cNvPr id="13" name="Graphic 12">
              <a:extLst>
                <a:ext uri="{FF2B5EF4-FFF2-40B4-BE49-F238E27FC236}">
                  <a16:creationId xmlns:a16="http://schemas.microsoft.com/office/drawing/2014/main" id="{8653F415-6907-4B15-99FD-52C178C780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03462" y="4426929"/>
              <a:ext cx="274320" cy="274320"/>
            </a:xfrm>
            <a:prstGeom prst="rect">
              <a:avLst/>
            </a:prstGeom>
          </p:spPr>
        </p:pic>
        <p:grpSp>
          <p:nvGrpSpPr>
            <p:cNvPr id="14" name="Group 13">
              <a:extLst>
                <a:ext uri="{FF2B5EF4-FFF2-40B4-BE49-F238E27FC236}">
                  <a16:creationId xmlns:a16="http://schemas.microsoft.com/office/drawing/2014/main" id="{D2B24315-BEB8-4EE2-A36F-9DB0E4B50E7C}"/>
                </a:ext>
              </a:extLst>
            </p:cNvPr>
            <p:cNvGrpSpPr/>
            <p:nvPr/>
          </p:nvGrpSpPr>
          <p:grpSpPr>
            <a:xfrm>
              <a:off x="9028609" y="5200248"/>
              <a:ext cx="2743200" cy="1200552"/>
              <a:chOff x="8423547" y="5280284"/>
              <a:chExt cx="2743200" cy="1200552"/>
            </a:xfrm>
          </p:grpSpPr>
          <p:grpSp>
            <p:nvGrpSpPr>
              <p:cNvPr id="21" name="Group 20">
                <a:extLst>
                  <a:ext uri="{FF2B5EF4-FFF2-40B4-BE49-F238E27FC236}">
                    <a16:creationId xmlns:a16="http://schemas.microsoft.com/office/drawing/2014/main" id="{6BF70458-8EE2-4C7E-8D55-3405AAD862B5}"/>
                  </a:ext>
                </a:extLst>
              </p:cNvPr>
              <p:cNvGrpSpPr/>
              <p:nvPr/>
            </p:nvGrpSpPr>
            <p:grpSpPr>
              <a:xfrm rot="5400000">
                <a:off x="9741808" y="4939400"/>
                <a:ext cx="106680" cy="788447"/>
                <a:chOff x="8225720" y="3916141"/>
                <a:chExt cx="106680" cy="788447"/>
              </a:xfrm>
              <a:noFill/>
            </p:grpSpPr>
            <p:sp>
              <p:nvSpPr>
                <p:cNvPr id="31" name="Oval 30">
                  <a:extLst>
                    <a:ext uri="{FF2B5EF4-FFF2-40B4-BE49-F238E27FC236}">
                      <a16:creationId xmlns:a16="http://schemas.microsoft.com/office/drawing/2014/main" id="{82FC9362-A139-4C7C-AF86-8DB2506AF012}"/>
                    </a:ext>
                  </a:extLst>
                </p:cNvPr>
                <p:cNvSpPr/>
                <p:nvPr/>
              </p:nvSpPr>
              <p:spPr bwMode="auto">
                <a:xfrm>
                  <a:off x="8225720" y="425427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2" name="Oval 31">
                  <a:extLst>
                    <a:ext uri="{FF2B5EF4-FFF2-40B4-BE49-F238E27FC236}">
                      <a16:creationId xmlns:a16="http://schemas.microsoft.com/office/drawing/2014/main" id="{0A4999BB-5913-44F4-BB4C-F223AECE93A7}"/>
                    </a:ext>
                  </a:extLst>
                </p:cNvPr>
                <p:cNvSpPr/>
                <p:nvPr/>
              </p:nvSpPr>
              <p:spPr bwMode="auto">
                <a:xfrm>
                  <a:off x="8225720" y="4597908"/>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3" name="Oval 32">
                  <a:extLst>
                    <a:ext uri="{FF2B5EF4-FFF2-40B4-BE49-F238E27FC236}">
                      <a16:creationId xmlns:a16="http://schemas.microsoft.com/office/drawing/2014/main" id="{3BDBBDDA-B3A4-4CEF-9623-6952E1CB4CE5}"/>
                    </a:ext>
                  </a:extLst>
                </p:cNvPr>
                <p:cNvSpPr/>
                <p:nvPr/>
              </p:nvSpPr>
              <p:spPr bwMode="auto">
                <a:xfrm>
                  <a:off x="8225720" y="391614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ADA8448D-7916-425F-B2C9-04DEFE51F1AB}"/>
                  </a:ext>
                </a:extLst>
              </p:cNvPr>
              <p:cNvGrpSpPr/>
              <p:nvPr/>
            </p:nvGrpSpPr>
            <p:grpSpPr>
              <a:xfrm>
                <a:off x="8423547" y="5337836"/>
                <a:ext cx="2743200" cy="1143000"/>
                <a:chOff x="8332107" y="5258144"/>
                <a:chExt cx="2743200" cy="1143000"/>
              </a:xfrm>
            </p:grpSpPr>
            <p:sp>
              <p:nvSpPr>
                <p:cNvPr id="23" name="Rectangle: Rounded Corners 22">
                  <a:extLst>
                    <a:ext uri="{FF2B5EF4-FFF2-40B4-BE49-F238E27FC236}">
                      <a16:creationId xmlns:a16="http://schemas.microsoft.com/office/drawing/2014/main" id="{615C940A-9896-479B-B8DB-3F8B26D51B8C}"/>
                    </a:ext>
                    <a:ext uri="{C183D7F6-B498-43B3-948B-1728B52AA6E4}">
                      <adec:decorative xmlns:adec="http://schemas.microsoft.com/office/drawing/2017/decorative" val="1"/>
                    </a:ext>
                  </a:extLst>
                </p:cNvPr>
                <p:cNvSpPr/>
                <p:nvPr/>
              </p:nvSpPr>
              <p:spPr bwMode="auto">
                <a:xfrm>
                  <a:off x="8332107" y="5258144"/>
                  <a:ext cx="2743200" cy="1143000"/>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24" name="Picture 23">
                  <a:extLst>
                    <a:ext uri="{FF2B5EF4-FFF2-40B4-BE49-F238E27FC236}">
                      <a16:creationId xmlns:a16="http://schemas.microsoft.com/office/drawing/2014/main" id="{FC653ACC-3290-492E-8625-EE4F90225106}"/>
                    </a:ext>
                  </a:extLst>
                </p:cNvPr>
                <p:cNvPicPr>
                  <a:picLocks noChangeAspect="1"/>
                </p:cNvPicPr>
                <p:nvPr/>
              </p:nvPicPr>
              <p:blipFill>
                <a:blip r:embed="rId8"/>
                <a:stretch>
                  <a:fillRect/>
                </a:stretch>
              </p:blipFill>
              <p:spPr>
                <a:xfrm>
                  <a:off x="9602997" y="5907738"/>
                  <a:ext cx="380189" cy="380189"/>
                </a:xfrm>
                <a:prstGeom prst="rect">
                  <a:avLst/>
                </a:prstGeom>
              </p:spPr>
            </p:pic>
            <p:pic>
              <p:nvPicPr>
                <p:cNvPr id="25" name="Picture 24">
                  <a:extLst>
                    <a:ext uri="{FF2B5EF4-FFF2-40B4-BE49-F238E27FC236}">
                      <a16:creationId xmlns:a16="http://schemas.microsoft.com/office/drawing/2014/main" id="{12268B3F-E809-48C5-A27C-F3E1B753C213}"/>
                    </a:ext>
                  </a:extLst>
                </p:cNvPr>
                <p:cNvPicPr>
                  <a:picLocks noChangeAspect="1"/>
                </p:cNvPicPr>
                <p:nvPr/>
              </p:nvPicPr>
              <p:blipFill>
                <a:blip r:embed="rId9"/>
                <a:stretch>
                  <a:fillRect/>
                </a:stretch>
              </p:blipFill>
              <p:spPr>
                <a:xfrm>
                  <a:off x="10076202" y="5867818"/>
                  <a:ext cx="460029" cy="460029"/>
                </a:xfrm>
                <a:prstGeom prst="rect">
                  <a:avLst/>
                </a:prstGeom>
              </p:spPr>
            </p:pic>
            <p:pic>
              <p:nvPicPr>
                <p:cNvPr id="26" name="Picture 25">
                  <a:extLst>
                    <a:ext uri="{FF2B5EF4-FFF2-40B4-BE49-F238E27FC236}">
                      <a16:creationId xmlns:a16="http://schemas.microsoft.com/office/drawing/2014/main" id="{38A2EAE5-3BC7-496D-B3EB-1FE320BCEB08}"/>
                    </a:ext>
                  </a:extLst>
                </p:cNvPr>
                <p:cNvPicPr>
                  <a:picLocks noChangeAspect="1"/>
                </p:cNvPicPr>
                <p:nvPr/>
              </p:nvPicPr>
              <p:blipFill>
                <a:blip r:embed="rId10"/>
                <a:stretch>
                  <a:fillRect/>
                </a:stretch>
              </p:blipFill>
              <p:spPr>
                <a:xfrm>
                  <a:off x="9074840" y="5888728"/>
                  <a:ext cx="418208" cy="418208"/>
                </a:xfrm>
                <a:prstGeom prst="rect">
                  <a:avLst/>
                </a:prstGeom>
              </p:spPr>
            </p:pic>
            <p:pic>
              <p:nvPicPr>
                <p:cNvPr id="27" name="Graphic 26">
                  <a:extLst>
                    <a:ext uri="{FF2B5EF4-FFF2-40B4-BE49-F238E27FC236}">
                      <a16:creationId xmlns:a16="http://schemas.microsoft.com/office/drawing/2014/main" id="{18AF2921-5D61-4A5A-9144-1CBB46CA24C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67862" y="5903922"/>
                  <a:ext cx="388383" cy="388383"/>
                </a:xfrm>
                <a:prstGeom prst="rect">
                  <a:avLst/>
                </a:prstGeom>
              </p:spPr>
            </p:pic>
            <p:pic>
              <p:nvPicPr>
                <p:cNvPr id="28" name="Picture 27" descr="A red and black logo&#10;&#10;Description automatically generated with low confidence">
                  <a:extLst>
                    <a:ext uri="{FF2B5EF4-FFF2-40B4-BE49-F238E27FC236}">
                      <a16:creationId xmlns:a16="http://schemas.microsoft.com/office/drawing/2014/main" id="{4094C9BA-1BA1-4377-81B2-9589B879024B}"/>
                    </a:ext>
                  </a:extLst>
                </p:cNvPr>
                <p:cNvPicPr>
                  <a:picLocks noChangeAspect="1"/>
                </p:cNvPicPr>
                <p:nvPr/>
              </p:nvPicPr>
              <p:blipFill>
                <a:blip r:embed="rId13"/>
                <a:stretch>
                  <a:fillRect/>
                </a:stretch>
              </p:blipFill>
              <p:spPr>
                <a:xfrm>
                  <a:off x="9530497" y="5514662"/>
                  <a:ext cx="1238760" cy="157532"/>
                </a:xfrm>
                <a:prstGeom prst="rect">
                  <a:avLst/>
                </a:prstGeom>
              </p:spPr>
            </p:pic>
            <p:pic>
              <p:nvPicPr>
                <p:cNvPr id="29" name="Picture 28">
                  <a:extLst>
                    <a:ext uri="{FF2B5EF4-FFF2-40B4-BE49-F238E27FC236}">
                      <a16:creationId xmlns:a16="http://schemas.microsoft.com/office/drawing/2014/main" id="{5F6CBC29-7EA2-4273-9550-55695FBEDE75}"/>
                    </a:ext>
                  </a:extLst>
                </p:cNvPr>
                <p:cNvPicPr>
                  <a:picLocks noChangeAspect="1"/>
                </p:cNvPicPr>
                <p:nvPr/>
              </p:nvPicPr>
              <p:blipFill>
                <a:blip r:embed="rId14"/>
                <a:stretch>
                  <a:fillRect/>
                </a:stretch>
              </p:blipFill>
              <p:spPr>
                <a:xfrm>
                  <a:off x="8451582" y="5844842"/>
                  <a:ext cx="511192" cy="511192"/>
                </a:xfrm>
                <a:prstGeom prst="rect">
                  <a:avLst/>
                </a:prstGeom>
              </p:spPr>
            </p:pic>
            <p:pic>
              <p:nvPicPr>
                <p:cNvPr id="30" name="Picture 29" descr="Logo&#10;&#10;Description automatically generated">
                  <a:extLst>
                    <a:ext uri="{FF2B5EF4-FFF2-40B4-BE49-F238E27FC236}">
                      <a16:creationId xmlns:a16="http://schemas.microsoft.com/office/drawing/2014/main" id="{715667C3-2510-4E97-A267-05E4F02386A9}"/>
                    </a:ext>
                  </a:extLst>
                </p:cNvPr>
                <p:cNvPicPr>
                  <a:picLocks noChangeAspect="1"/>
                </p:cNvPicPr>
                <p:nvPr/>
              </p:nvPicPr>
              <p:blipFill>
                <a:blip r:embed="rId15"/>
                <a:stretch>
                  <a:fillRect/>
                </a:stretch>
              </p:blipFill>
              <p:spPr>
                <a:xfrm>
                  <a:off x="8719049" y="5447066"/>
                  <a:ext cx="591294" cy="292724"/>
                </a:xfrm>
                <a:prstGeom prst="rect">
                  <a:avLst/>
                </a:prstGeom>
              </p:spPr>
            </p:pic>
          </p:grpSp>
        </p:grpSp>
        <p:cxnSp>
          <p:nvCxnSpPr>
            <p:cNvPr id="15" name="Connector: Elbow 14">
              <a:extLst>
                <a:ext uri="{FF2B5EF4-FFF2-40B4-BE49-F238E27FC236}">
                  <a16:creationId xmlns:a16="http://schemas.microsoft.com/office/drawing/2014/main" id="{83044ECD-4F02-4B92-8458-B332F95CE525}"/>
                </a:ext>
              </a:extLst>
            </p:cNvPr>
            <p:cNvCxnSpPr>
              <a:cxnSpLocks/>
              <a:stCxn id="11" idx="3"/>
              <a:endCxn id="33" idx="2"/>
            </p:cNvCxnSpPr>
            <p:nvPr/>
          </p:nvCxnSpPr>
          <p:spPr>
            <a:xfrm>
              <a:off x="8877782" y="3884624"/>
              <a:ext cx="1863311" cy="1315623"/>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29E10C56-76A9-4962-A757-BC44DE3DB549}"/>
                </a:ext>
              </a:extLst>
            </p:cNvPr>
            <p:cNvCxnSpPr>
              <a:cxnSpLocks/>
              <a:stCxn id="12" idx="3"/>
              <a:endCxn id="31" idx="2"/>
            </p:cNvCxnSpPr>
            <p:nvPr/>
          </p:nvCxnSpPr>
          <p:spPr>
            <a:xfrm>
              <a:off x="8877782" y="4224357"/>
              <a:ext cx="1525181" cy="975890"/>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5A83BF73-E483-4346-A0B6-0AC809074FEA}"/>
                </a:ext>
              </a:extLst>
            </p:cNvPr>
            <p:cNvCxnSpPr>
              <a:cxnSpLocks/>
              <a:stCxn id="13" idx="3"/>
              <a:endCxn id="32" idx="2"/>
            </p:cNvCxnSpPr>
            <p:nvPr/>
          </p:nvCxnSpPr>
          <p:spPr>
            <a:xfrm>
              <a:off x="8877782" y="4564089"/>
              <a:ext cx="1181544" cy="636158"/>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FFE6D8C-E6F2-46AA-899F-3FB244D0B063}"/>
                </a:ext>
              </a:extLst>
            </p:cNvPr>
            <p:cNvSpPr/>
            <p:nvPr/>
          </p:nvSpPr>
          <p:spPr>
            <a:xfrm>
              <a:off x="9253324" y="3787675"/>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SOAP</a:t>
              </a:r>
            </a:p>
          </p:txBody>
        </p:sp>
        <p:sp>
          <p:nvSpPr>
            <p:cNvPr id="19" name="Rectangle 18">
              <a:extLst>
                <a:ext uri="{FF2B5EF4-FFF2-40B4-BE49-F238E27FC236}">
                  <a16:creationId xmlns:a16="http://schemas.microsoft.com/office/drawing/2014/main" id="{A1802041-C89E-414A-BBB8-E08D52D639BC}"/>
                </a:ext>
              </a:extLst>
            </p:cNvPr>
            <p:cNvSpPr/>
            <p:nvPr/>
          </p:nvSpPr>
          <p:spPr>
            <a:xfrm>
              <a:off x="9253324" y="4127408"/>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LDAP</a:t>
              </a:r>
            </a:p>
          </p:txBody>
        </p:sp>
        <p:sp>
          <p:nvSpPr>
            <p:cNvPr id="20" name="Rectangle 19">
              <a:extLst>
                <a:ext uri="{FF2B5EF4-FFF2-40B4-BE49-F238E27FC236}">
                  <a16:creationId xmlns:a16="http://schemas.microsoft.com/office/drawing/2014/main" id="{D817B31C-2F2B-4AF0-9241-EB13A81DFD42}"/>
                </a:ext>
              </a:extLst>
            </p:cNvPr>
            <p:cNvSpPr/>
            <p:nvPr/>
          </p:nvSpPr>
          <p:spPr>
            <a:xfrm>
              <a:off x="9253324" y="4467140"/>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SQL</a:t>
              </a:r>
            </a:p>
          </p:txBody>
        </p:sp>
        <p:pic>
          <p:nvPicPr>
            <p:cNvPr id="71" name="Graphic 70">
              <a:extLst>
                <a:ext uri="{FF2B5EF4-FFF2-40B4-BE49-F238E27FC236}">
                  <a16:creationId xmlns:a16="http://schemas.microsoft.com/office/drawing/2014/main" id="{F44BA38E-5DF1-44A2-BAE9-39DAC2F88D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07586" y="3374707"/>
              <a:ext cx="274320" cy="274320"/>
            </a:xfrm>
            <a:prstGeom prst="rect">
              <a:avLst/>
            </a:prstGeom>
          </p:spPr>
        </p:pic>
        <p:sp>
          <p:nvSpPr>
            <p:cNvPr id="75" name="Rectangle 74">
              <a:extLst>
                <a:ext uri="{FF2B5EF4-FFF2-40B4-BE49-F238E27FC236}">
                  <a16:creationId xmlns:a16="http://schemas.microsoft.com/office/drawing/2014/main" id="{15FC880F-DC11-47CD-A115-1A57053DCAA7}"/>
                </a:ext>
              </a:extLst>
            </p:cNvPr>
            <p:cNvSpPr/>
            <p:nvPr/>
          </p:nvSpPr>
          <p:spPr>
            <a:xfrm>
              <a:off x="9257448" y="3414918"/>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dirty="0">
                  <a:solidFill>
                    <a:srgbClr val="000000"/>
                  </a:solidFill>
                  <a:latin typeface="Segoe UI Semibold"/>
                  <a:cs typeface="Segoe UI Semilight" panose="020B0402040204020203" pitchFamily="34" charset="0"/>
                </a:rPr>
                <a:t>SCIM</a:t>
              </a:r>
            </a:p>
          </p:txBody>
        </p:sp>
      </p:grpSp>
    </p:spTree>
    <p:extLst>
      <p:ext uri="{BB962C8B-B14F-4D97-AF65-F5344CB8AC3E}">
        <p14:creationId xmlns:p14="http://schemas.microsoft.com/office/powerpoint/2010/main" val="391587321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9E27E-9E01-4913-9306-8EF6B385F2B4}"/>
              </a:ext>
            </a:extLst>
          </p:cNvPr>
          <p:cNvSpPr>
            <a:spLocks noGrp="1"/>
          </p:cNvSpPr>
          <p:nvPr>
            <p:ph type="title"/>
          </p:nvPr>
        </p:nvSpPr>
        <p:spPr>
          <a:xfrm>
            <a:off x="588263" y="421555"/>
            <a:ext cx="11018520" cy="430887"/>
          </a:xfrm>
        </p:spPr>
        <p:txBody>
          <a:bodyPr/>
          <a:lstStyle/>
          <a:p>
            <a:r>
              <a:rPr lang="en-US" sz="2800"/>
              <a:t>Remote access and single sign-on to on-premises applications</a:t>
            </a:r>
          </a:p>
        </p:txBody>
      </p:sp>
      <p:grpSp>
        <p:nvGrpSpPr>
          <p:cNvPr id="3" name="Group 2" descr="On-premises applications and Azure active directory diagram">
            <a:extLst>
              <a:ext uri="{FF2B5EF4-FFF2-40B4-BE49-F238E27FC236}">
                <a16:creationId xmlns:a16="http://schemas.microsoft.com/office/drawing/2014/main" id="{0B19E082-AA30-4F0C-9A44-25A17ED53B2F}"/>
              </a:ext>
            </a:extLst>
          </p:cNvPr>
          <p:cNvGrpSpPr/>
          <p:nvPr/>
        </p:nvGrpSpPr>
        <p:grpSpPr>
          <a:xfrm>
            <a:off x="2346724" y="1523042"/>
            <a:ext cx="7706260" cy="1957221"/>
            <a:chOff x="4254520" y="2732591"/>
            <a:chExt cx="7860787" cy="1996467"/>
          </a:xfrm>
        </p:grpSpPr>
        <p:sp>
          <p:nvSpPr>
            <p:cNvPr id="4" name="TextBox 3">
              <a:extLst>
                <a:ext uri="{FF2B5EF4-FFF2-40B4-BE49-F238E27FC236}">
                  <a16:creationId xmlns:a16="http://schemas.microsoft.com/office/drawing/2014/main" id="{14C35065-2010-47BB-974C-EB3A2D9BE837}"/>
                </a:ext>
              </a:extLst>
            </p:cNvPr>
            <p:cNvSpPr txBox="1"/>
            <p:nvPr/>
          </p:nvSpPr>
          <p:spPr>
            <a:xfrm>
              <a:off x="10553041" y="3817282"/>
              <a:ext cx="1562266" cy="730041"/>
            </a:xfrm>
            <a:prstGeom prst="rect">
              <a:avLst/>
            </a:prstGeom>
            <a:noFill/>
          </p:spPr>
          <p:txBody>
            <a:bodyPr wrap="square" lIns="134413" tIns="107531" rIns="134413" bIns="107531" rtlCol="0">
              <a:spAutoFit/>
            </a:bodyPr>
            <a:lstStyle/>
            <a:p>
              <a:pPr algn="ctr" defTabSz="671969">
                <a:lnSpc>
                  <a:spcPct val="90000"/>
                </a:lnSpc>
                <a:spcAft>
                  <a:spcPts val="441"/>
                </a:spcAft>
                <a:defRPr/>
              </a:pPr>
              <a:r>
                <a:rPr lang="en-US" sz="1765" kern="0">
                  <a:solidFill>
                    <a:srgbClr val="282828"/>
                  </a:solidFill>
                  <a:latin typeface="Segoe UI"/>
                </a:rPr>
                <a:t>Azure Active Directory</a:t>
              </a:r>
            </a:p>
          </p:txBody>
        </p:sp>
        <p:sp>
          <p:nvSpPr>
            <p:cNvPr id="5" name="TextBox 4">
              <a:extLst>
                <a:ext uri="{FF2B5EF4-FFF2-40B4-BE49-F238E27FC236}">
                  <a16:creationId xmlns:a16="http://schemas.microsoft.com/office/drawing/2014/main" id="{FAA43DA5-1AFB-4012-ACC6-A28A7414C451}"/>
                </a:ext>
              </a:extLst>
            </p:cNvPr>
            <p:cNvSpPr txBox="1"/>
            <p:nvPr/>
          </p:nvSpPr>
          <p:spPr>
            <a:xfrm>
              <a:off x="4254520" y="3817282"/>
              <a:ext cx="1590163" cy="730041"/>
            </a:xfrm>
            <a:prstGeom prst="rect">
              <a:avLst/>
            </a:prstGeom>
            <a:noFill/>
          </p:spPr>
          <p:txBody>
            <a:bodyPr wrap="square" lIns="134413" tIns="107531" rIns="134413" bIns="107531" rtlCol="0">
              <a:spAutoFit/>
            </a:bodyPr>
            <a:lstStyle/>
            <a:p>
              <a:pPr algn="ctr" defTabSz="671969">
                <a:lnSpc>
                  <a:spcPct val="90000"/>
                </a:lnSpc>
                <a:spcAft>
                  <a:spcPts val="441"/>
                </a:spcAft>
                <a:defRPr/>
              </a:pPr>
              <a:r>
                <a:rPr lang="en-US" sz="1765" kern="0">
                  <a:solidFill>
                    <a:srgbClr val="282828"/>
                  </a:solidFill>
                  <a:latin typeface="Segoe UI"/>
                </a:rPr>
                <a:t>On-premises applications</a:t>
              </a:r>
            </a:p>
          </p:txBody>
        </p:sp>
        <p:sp>
          <p:nvSpPr>
            <p:cNvPr id="6" name="Chevron 28">
              <a:extLst>
                <a:ext uri="{FF2B5EF4-FFF2-40B4-BE49-F238E27FC236}">
                  <a16:creationId xmlns:a16="http://schemas.microsoft.com/office/drawing/2014/main" id="{B92653DC-91CC-4FF6-85BA-0D5F2992D9BA}"/>
                </a:ext>
              </a:extLst>
            </p:cNvPr>
            <p:cNvSpPr/>
            <p:nvPr/>
          </p:nvSpPr>
          <p:spPr bwMode="auto">
            <a:xfrm>
              <a:off x="5940149" y="2732591"/>
              <a:ext cx="4544181" cy="754101"/>
            </a:xfrm>
            <a:prstGeom prst="chevron">
              <a:avLst>
                <a:gd name="adj" fmla="val 27778"/>
              </a:avLst>
            </a:prstGeom>
            <a:noFill/>
            <a:ln w="3175" cap="flat" cmpd="sng" algn="ctr">
              <a:noFill/>
              <a:prstDash val="solid"/>
              <a:headEnd type="none" w="med" len="med"/>
              <a:tailEnd type="none" w="med" len="med"/>
            </a:ln>
            <a:effectLst/>
          </p:spPr>
          <p:txBody>
            <a:bodyPr vert="horz" wrap="square" lIns="0" tIns="34277" rIns="0" bIns="34277" numCol="1" rtlCol="0" anchor="ctr" anchorCtr="0" compatLnSpc="1">
              <a:prstTxWarp prst="textNoShape">
                <a:avLst/>
              </a:prstTxWarp>
            </a:bodyPr>
            <a:lstStyle/>
            <a:p>
              <a:pPr algn="ctr" defTabSz="685249" fontAlgn="base">
                <a:spcBef>
                  <a:spcPct val="0"/>
                </a:spcBef>
                <a:spcAft>
                  <a:spcPct val="0"/>
                </a:spcAft>
                <a:defRPr/>
              </a:pPr>
              <a:r>
                <a:rPr lang="en-US" sz="2059" kern="0">
                  <a:solidFill>
                    <a:srgbClr val="282828"/>
                  </a:solidFill>
                  <a:latin typeface="Segoe UI Semibold" panose="020B0702040204020203" pitchFamily="34" charset="0"/>
                  <a:cs typeface="Segoe UI Semibold" panose="020B0702040204020203" pitchFamily="34" charset="0"/>
                </a:rPr>
                <a:t>Remote Access as a Service</a:t>
              </a:r>
            </a:p>
            <a:p>
              <a:pPr algn="ctr" defTabSz="685249" fontAlgn="base">
                <a:spcBef>
                  <a:spcPct val="0"/>
                </a:spcBef>
                <a:spcAft>
                  <a:spcPct val="0"/>
                </a:spcAft>
                <a:defRPr/>
              </a:pPr>
              <a:r>
                <a:rPr lang="en-US" sz="1176" kern="0">
                  <a:solidFill>
                    <a:srgbClr val="282828"/>
                  </a:solidFill>
                  <a:latin typeface="Segoe UI"/>
                </a:rPr>
                <a:t>Easily publish your on-</a:t>
              </a:r>
              <a:r>
                <a:rPr lang="en-US" sz="1176" kern="0">
                  <a:solidFill>
                    <a:srgbClr val="282828"/>
                  </a:solidFill>
                  <a:latin typeface="Segoe UI"/>
                  <a:ea typeface="ＭＳ Ｐゴシック" charset="0"/>
                  <a:cs typeface="ＭＳ Ｐゴシック" charset="0"/>
                </a:rPr>
                <a:t>premises </a:t>
              </a:r>
              <a:r>
                <a:rPr lang="en-US" sz="1176" kern="0">
                  <a:solidFill>
                    <a:srgbClr val="282828"/>
                  </a:solidFill>
                  <a:latin typeface="Segoe UI"/>
                </a:rPr>
                <a:t>applications to users outside </a:t>
              </a:r>
              <a:br>
                <a:rPr lang="en-US" sz="1176" kern="0">
                  <a:solidFill>
                    <a:srgbClr val="282828"/>
                  </a:solidFill>
                  <a:latin typeface="Segoe UI"/>
                </a:rPr>
              </a:br>
              <a:r>
                <a:rPr lang="en-US" sz="1176" kern="0">
                  <a:solidFill>
                    <a:srgbClr val="282828"/>
                  </a:solidFill>
                  <a:latin typeface="Segoe UI"/>
                </a:rPr>
                <a:t>the corporate network</a:t>
              </a:r>
            </a:p>
          </p:txBody>
        </p:sp>
        <p:sp>
          <p:nvSpPr>
            <p:cNvPr id="7" name="Chevron 29">
              <a:extLst>
                <a:ext uri="{FF2B5EF4-FFF2-40B4-BE49-F238E27FC236}">
                  <a16:creationId xmlns:a16="http://schemas.microsoft.com/office/drawing/2014/main" id="{AA3AD52F-F575-42E7-B6AB-204EC5F27D5D}"/>
                </a:ext>
              </a:extLst>
            </p:cNvPr>
            <p:cNvSpPr/>
            <p:nvPr/>
          </p:nvSpPr>
          <p:spPr bwMode="auto">
            <a:xfrm flipH="1">
              <a:off x="5996222" y="3974957"/>
              <a:ext cx="4544180" cy="754101"/>
            </a:xfrm>
            <a:prstGeom prst="chevron">
              <a:avLst>
                <a:gd name="adj" fmla="val 27778"/>
              </a:avLst>
            </a:prstGeom>
            <a:noFill/>
            <a:ln w="3175" cap="flat" cmpd="sng" algn="ctr">
              <a:noFill/>
              <a:prstDash val="solid"/>
              <a:headEnd type="none" w="med" len="med"/>
              <a:tailEnd type="none" w="med" len="med"/>
            </a:ln>
            <a:effectLst/>
          </p:spPr>
          <p:txBody>
            <a:bodyPr vert="horz" wrap="square" lIns="0" tIns="34277" rIns="0" bIns="34277" numCol="1" rtlCol="0" anchor="ctr" anchorCtr="0" compatLnSpc="1">
              <a:prstTxWarp prst="textNoShape">
                <a:avLst/>
              </a:prstTxWarp>
            </a:bodyPr>
            <a:lstStyle/>
            <a:p>
              <a:pPr algn="ctr" defTabSz="685249" fontAlgn="base">
                <a:spcBef>
                  <a:spcPct val="0"/>
                </a:spcBef>
                <a:spcAft>
                  <a:spcPct val="0"/>
                </a:spcAft>
                <a:defRPr/>
              </a:pPr>
              <a:r>
                <a:rPr lang="en-US" sz="2059" kern="0">
                  <a:solidFill>
                    <a:srgbClr val="282828"/>
                  </a:solidFill>
                  <a:latin typeface="Segoe UI Semibold" panose="020B0702040204020203" pitchFamily="34" charset="0"/>
                  <a:cs typeface="Segoe UI Semibold" panose="020B0702040204020203" pitchFamily="34" charset="0"/>
                </a:rPr>
                <a:t>Extend Azure AD to on-premises</a:t>
              </a:r>
            </a:p>
            <a:p>
              <a:pPr algn="ctr" defTabSz="685249" fontAlgn="base">
                <a:spcBef>
                  <a:spcPct val="0"/>
                </a:spcBef>
                <a:spcAft>
                  <a:spcPct val="0"/>
                </a:spcAft>
                <a:defRPr/>
              </a:pPr>
              <a:r>
                <a:rPr lang="en-US" sz="1176" kern="0">
                  <a:solidFill>
                    <a:srgbClr val="282828"/>
                  </a:solidFill>
                  <a:latin typeface="Segoe UI"/>
                </a:rPr>
                <a:t>Utilize Azure AD as a central management point for </a:t>
              </a:r>
              <a:br>
                <a:rPr lang="en-US" sz="1176" kern="0">
                  <a:solidFill>
                    <a:srgbClr val="282828"/>
                  </a:solidFill>
                  <a:latin typeface="Segoe UI"/>
                </a:rPr>
              </a:br>
              <a:r>
                <a:rPr lang="en-US" sz="1176" kern="0">
                  <a:solidFill>
                    <a:srgbClr val="282828"/>
                  </a:solidFill>
                  <a:latin typeface="Segoe UI"/>
                </a:rPr>
                <a:t>all your apps</a:t>
              </a:r>
            </a:p>
          </p:txBody>
        </p:sp>
        <p:pic>
          <p:nvPicPr>
            <p:cNvPr id="8" name="Graphic 7">
              <a:extLst>
                <a:ext uri="{FF2B5EF4-FFF2-40B4-BE49-F238E27FC236}">
                  <a16:creationId xmlns:a16="http://schemas.microsoft.com/office/drawing/2014/main" id="{0F1B76F5-3701-477B-ABE3-B681F6764C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47412" y="2995366"/>
              <a:ext cx="773525" cy="792013"/>
            </a:xfrm>
            <a:prstGeom prst="rect">
              <a:avLst/>
            </a:prstGeom>
          </p:spPr>
        </p:pic>
        <p:grpSp>
          <p:nvGrpSpPr>
            <p:cNvPr id="9" name="Group 8">
              <a:extLst>
                <a:ext uri="{FF2B5EF4-FFF2-40B4-BE49-F238E27FC236}">
                  <a16:creationId xmlns:a16="http://schemas.microsoft.com/office/drawing/2014/main" id="{21ED4A0C-3F2A-4BE6-8233-A87E14CF6436}"/>
                </a:ext>
              </a:extLst>
            </p:cNvPr>
            <p:cNvGrpSpPr/>
            <p:nvPr/>
          </p:nvGrpSpPr>
          <p:grpSpPr>
            <a:xfrm>
              <a:off x="4837213" y="3005311"/>
              <a:ext cx="424777" cy="732595"/>
              <a:chOff x="3563999" y="3048860"/>
              <a:chExt cx="336489" cy="580327"/>
            </a:xfrm>
          </p:grpSpPr>
          <p:sp>
            <p:nvSpPr>
              <p:cNvPr id="12" name="Rectangle 11">
                <a:extLst>
                  <a:ext uri="{FF2B5EF4-FFF2-40B4-BE49-F238E27FC236}">
                    <a16:creationId xmlns:a16="http://schemas.microsoft.com/office/drawing/2014/main" id="{63E97292-84F1-4B5A-9469-02B4C594D078}"/>
                  </a:ext>
                </a:extLst>
              </p:cNvPr>
              <p:cNvSpPr/>
              <p:nvPr/>
            </p:nvSpPr>
            <p:spPr bwMode="auto">
              <a:xfrm>
                <a:off x="3563999" y="3048860"/>
                <a:ext cx="336489" cy="580327"/>
              </a:xfrm>
              <a:prstGeom prst="rect">
                <a:avLst/>
              </a:prstGeom>
              <a:solidFill>
                <a:srgbClr val="D1D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7CD5E8F3-1E79-48C6-B57F-B74D20E695E3}"/>
                  </a:ext>
                </a:extLst>
              </p:cNvPr>
              <p:cNvSpPr/>
              <p:nvPr/>
            </p:nvSpPr>
            <p:spPr bwMode="auto">
              <a:xfrm>
                <a:off x="3629025" y="3131506"/>
                <a:ext cx="206436" cy="274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AE5B3F34-A300-4F9C-A3C5-7EB323294D16}"/>
                  </a:ext>
                </a:extLst>
              </p:cNvPr>
              <p:cNvSpPr/>
              <p:nvPr/>
            </p:nvSpPr>
            <p:spPr bwMode="auto">
              <a:xfrm>
                <a:off x="3629025" y="3200725"/>
                <a:ext cx="206436" cy="274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BCD3BCBA-6AFE-40AD-917E-41380236083E}"/>
                  </a:ext>
                </a:extLst>
              </p:cNvPr>
              <p:cNvSpPr/>
              <p:nvPr/>
            </p:nvSpPr>
            <p:spPr bwMode="auto">
              <a:xfrm>
                <a:off x="3629025" y="3515050"/>
                <a:ext cx="206436" cy="274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 name="Freeform: Shape 9">
              <a:extLst>
                <a:ext uri="{FF2B5EF4-FFF2-40B4-BE49-F238E27FC236}">
                  <a16:creationId xmlns:a16="http://schemas.microsoft.com/office/drawing/2014/main" id="{07A21D2B-826C-458C-BB0D-FD9FDA1F907E}"/>
                </a:ext>
              </a:extLst>
            </p:cNvPr>
            <p:cNvSpPr/>
            <p:nvPr/>
          </p:nvSpPr>
          <p:spPr bwMode="auto">
            <a:xfrm>
              <a:off x="5852655" y="3581839"/>
              <a:ext cx="4687747" cy="0"/>
            </a:xfrm>
            <a:custGeom>
              <a:avLst/>
              <a:gdLst>
                <a:gd name="connsiteX0" fmla="*/ 0 w 4687747"/>
                <a:gd name="connsiteY0" fmla="*/ 0 h 0"/>
                <a:gd name="connsiteX1" fmla="*/ 4687747 w 4687747"/>
                <a:gd name="connsiteY1" fmla="*/ 0 h 0"/>
              </a:gdLst>
              <a:ahLst/>
              <a:cxnLst>
                <a:cxn ang="0">
                  <a:pos x="connsiteX0" y="connsiteY0"/>
                </a:cxn>
                <a:cxn ang="0">
                  <a:pos x="connsiteX1" y="connsiteY1"/>
                </a:cxn>
              </a:cxnLst>
              <a:rect l="l" t="t" r="r" b="b"/>
              <a:pathLst>
                <a:path w="4687747">
                  <a:moveTo>
                    <a:pt x="0" y="0"/>
                  </a:moveTo>
                  <a:lnTo>
                    <a:pt x="4687747" y="0"/>
                  </a:lnTo>
                </a:path>
              </a:pathLst>
            </a:custGeom>
            <a:noFill/>
            <a:ln w="19050">
              <a:solidFill>
                <a:schemeClr val="accent1"/>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14"/>
              <a:endParaRPr lang="en-US">
                <a:solidFill>
                  <a:srgbClr val="FFFFFF"/>
                </a:solidFill>
                <a:latin typeface="Segoe UI"/>
              </a:endParaRPr>
            </a:p>
          </p:txBody>
        </p:sp>
        <p:sp>
          <p:nvSpPr>
            <p:cNvPr id="11" name="Freeform: Shape 10">
              <a:extLst>
                <a:ext uri="{FF2B5EF4-FFF2-40B4-BE49-F238E27FC236}">
                  <a16:creationId xmlns:a16="http://schemas.microsoft.com/office/drawing/2014/main" id="{31AAC056-FC90-44A1-AF0B-F5701AC84373}"/>
                </a:ext>
              </a:extLst>
            </p:cNvPr>
            <p:cNvSpPr/>
            <p:nvPr/>
          </p:nvSpPr>
          <p:spPr bwMode="auto">
            <a:xfrm flipH="1">
              <a:off x="5852655" y="3905212"/>
              <a:ext cx="4687747" cy="0"/>
            </a:xfrm>
            <a:custGeom>
              <a:avLst/>
              <a:gdLst>
                <a:gd name="connsiteX0" fmla="*/ 0 w 4687747"/>
                <a:gd name="connsiteY0" fmla="*/ 0 h 0"/>
                <a:gd name="connsiteX1" fmla="*/ 4687747 w 4687747"/>
                <a:gd name="connsiteY1" fmla="*/ 0 h 0"/>
              </a:gdLst>
              <a:ahLst/>
              <a:cxnLst>
                <a:cxn ang="0">
                  <a:pos x="connsiteX0" y="connsiteY0"/>
                </a:cxn>
                <a:cxn ang="0">
                  <a:pos x="connsiteX1" y="connsiteY1"/>
                </a:cxn>
              </a:cxnLst>
              <a:rect l="l" t="t" r="r" b="b"/>
              <a:pathLst>
                <a:path w="4687747">
                  <a:moveTo>
                    <a:pt x="0" y="0"/>
                  </a:moveTo>
                  <a:lnTo>
                    <a:pt x="4687747" y="0"/>
                  </a:lnTo>
                </a:path>
              </a:pathLst>
            </a:custGeom>
            <a:noFill/>
            <a:ln w="19050">
              <a:solidFill>
                <a:srgbClr val="D1D1D1"/>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14"/>
              <a:endParaRPr lang="en-US">
                <a:solidFill>
                  <a:srgbClr val="FFFFFF"/>
                </a:solidFill>
                <a:latin typeface="Segoe UI"/>
              </a:endParaRPr>
            </a:p>
          </p:txBody>
        </p:sp>
      </p:grpSp>
      <p:sp>
        <p:nvSpPr>
          <p:cNvPr id="17" name="TextBox 16">
            <a:extLst>
              <a:ext uri="{FF2B5EF4-FFF2-40B4-BE49-F238E27FC236}">
                <a16:creationId xmlns:a16="http://schemas.microsoft.com/office/drawing/2014/main" id="{AE4072BD-2E98-407C-AC6A-20F5E0FA8DFD}"/>
              </a:ext>
            </a:extLst>
          </p:cNvPr>
          <p:cNvSpPr txBox="1"/>
          <p:nvPr/>
        </p:nvSpPr>
        <p:spPr>
          <a:xfrm>
            <a:off x="919714" y="4168256"/>
            <a:ext cx="4454851" cy="2031325"/>
          </a:xfrm>
          <a:prstGeom prst="rect">
            <a:avLst/>
          </a:prstGeom>
          <a:noFill/>
        </p:spPr>
        <p:txBody>
          <a:bodyPr wrap="square">
            <a:spAutoFit/>
          </a:bodyPr>
          <a:lstStyle/>
          <a:p>
            <a:r>
              <a:rPr lang="en-US" sz="1800" b="1"/>
              <a:t>Lightweight deployment- </a:t>
            </a:r>
            <a:r>
              <a:rPr lang="en-US" sz="1800"/>
              <a:t>connectors only uses outbound connections, can support multiple apps.</a:t>
            </a:r>
          </a:p>
          <a:p>
            <a:endParaRPr lang="en-US" sz="1800"/>
          </a:p>
          <a:p>
            <a:r>
              <a:rPr lang="en-US" sz="1800" b="1"/>
              <a:t>Frictionless end user experience- </a:t>
            </a:r>
            <a:r>
              <a:rPr lang="en-US" sz="1800"/>
              <a:t>connect from any browser and device with single sign-on.</a:t>
            </a:r>
            <a:endParaRPr lang="en-US" sz="1800" b="1"/>
          </a:p>
        </p:txBody>
      </p:sp>
      <p:sp>
        <p:nvSpPr>
          <p:cNvPr id="19" name="TextBox 18">
            <a:extLst>
              <a:ext uri="{FF2B5EF4-FFF2-40B4-BE49-F238E27FC236}">
                <a16:creationId xmlns:a16="http://schemas.microsoft.com/office/drawing/2014/main" id="{E496DE30-B8B8-4F8D-BECA-619D76450D08}"/>
              </a:ext>
            </a:extLst>
          </p:cNvPr>
          <p:cNvSpPr txBox="1"/>
          <p:nvPr/>
        </p:nvSpPr>
        <p:spPr>
          <a:xfrm>
            <a:off x="7146938" y="4168256"/>
            <a:ext cx="4456800" cy="2031325"/>
          </a:xfrm>
          <a:prstGeom prst="rect">
            <a:avLst/>
          </a:prstGeom>
          <a:noFill/>
        </p:spPr>
        <p:txBody>
          <a:bodyPr wrap="square">
            <a:spAutoFit/>
          </a:bodyPr>
          <a:lstStyle/>
          <a:p>
            <a:r>
              <a:rPr lang="en-US" sz="1800" b="1"/>
              <a:t>Use apps as-is- </a:t>
            </a:r>
            <a:r>
              <a:rPr lang="en-US" sz="1800"/>
              <a:t>any web app can be configured with App Proxy and benefit from single sign-on for IWA</a:t>
            </a:r>
          </a:p>
          <a:p>
            <a:pPr algn="l"/>
            <a:endParaRPr lang="en-US" sz="1800"/>
          </a:p>
          <a:p>
            <a:r>
              <a:rPr lang="en-US" sz="1800" b="1"/>
              <a:t>Enforce pre-authentication- </a:t>
            </a:r>
            <a:r>
              <a:rPr lang="en-US" sz="1800"/>
              <a:t>modern authentication and adaptive access.</a:t>
            </a:r>
          </a:p>
          <a:p>
            <a:endParaRPr lang="en-US" sz="1800"/>
          </a:p>
        </p:txBody>
      </p:sp>
      <p:pic>
        <p:nvPicPr>
          <p:cNvPr id="21" name="Picture 20" descr="Blue arrow">
            <a:extLst>
              <a:ext uri="{FF2B5EF4-FFF2-40B4-BE49-F238E27FC236}">
                <a16:creationId xmlns:a16="http://schemas.microsoft.com/office/drawing/2014/main" id="{DFDECFF5-5E08-4F22-AE0A-98E0FA85D7CB}"/>
              </a:ext>
            </a:extLst>
          </p:cNvPr>
          <p:cNvPicPr>
            <a:picLocks noChangeAspect="1"/>
          </p:cNvPicPr>
          <p:nvPr/>
        </p:nvPicPr>
        <p:blipFill>
          <a:blip r:embed="rId4">
            <a:lum bright="-40000" contrast="-40000"/>
          </a:blip>
          <a:stretch>
            <a:fillRect/>
          </a:stretch>
        </p:blipFill>
        <p:spPr>
          <a:xfrm>
            <a:off x="588262" y="4168256"/>
            <a:ext cx="398354" cy="398354"/>
          </a:xfrm>
          <a:prstGeom prst="rect">
            <a:avLst/>
          </a:prstGeom>
        </p:spPr>
      </p:pic>
      <p:pic>
        <p:nvPicPr>
          <p:cNvPr id="29" name="Picture 28" descr="Blue arrow">
            <a:extLst>
              <a:ext uri="{FF2B5EF4-FFF2-40B4-BE49-F238E27FC236}">
                <a16:creationId xmlns:a16="http://schemas.microsoft.com/office/drawing/2014/main" id="{7A29B025-09D9-43F3-A575-20A183281363}"/>
              </a:ext>
            </a:extLst>
          </p:cNvPr>
          <p:cNvPicPr>
            <a:picLocks noChangeAspect="1"/>
          </p:cNvPicPr>
          <p:nvPr/>
        </p:nvPicPr>
        <p:blipFill>
          <a:blip r:embed="rId4">
            <a:lum bright="-40000" contrast="-40000"/>
          </a:blip>
          <a:stretch>
            <a:fillRect/>
          </a:stretch>
        </p:blipFill>
        <p:spPr>
          <a:xfrm>
            <a:off x="588262" y="5268666"/>
            <a:ext cx="398354" cy="398354"/>
          </a:xfrm>
          <a:prstGeom prst="rect">
            <a:avLst/>
          </a:prstGeom>
        </p:spPr>
      </p:pic>
      <p:pic>
        <p:nvPicPr>
          <p:cNvPr id="31" name="Picture 30" descr="Blue arrow">
            <a:extLst>
              <a:ext uri="{FF2B5EF4-FFF2-40B4-BE49-F238E27FC236}">
                <a16:creationId xmlns:a16="http://schemas.microsoft.com/office/drawing/2014/main" id="{6D06E90B-FC01-4121-8910-5EEAD1F99EAF}"/>
              </a:ext>
            </a:extLst>
          </p:cNvPr>
          <p:cNvPicPr>
            <a:picLocks noChangeAspect="1"/>
          </p:cNvPicPr>
          <p:nvPr/>
        </p:nvPicPr>
        <p:blipFill>
          <a:blip r:embed="rId4">
            <a:lum bright="-40000" contrast="-40000"/>
          </a:blip>
          <a:stretch>
            <a:fillRect/>
          </a:stretch>
        </p:blipFill>
        <p:spPr>
          <a:xfrm>
            <a:off x="6748584" y="4168256"/>
            <a:ext cx="398354" cy="398354"/>
          </a:xfrm>
          <a:prstGeom prst="rect">
            <a:avLst/>
          </a:prstGeom>
        </p:spPr>
      </p:pic>
      <p:pic>
        <p:nvPicPr>
          <p:cNvPr id="33" name="Picture 32" descr="Blue arrow">
            <a:extLst>
              <a:ext uri="{FF2B5EF4-FFF2-40B4-BE49-F238E27FC236}">
                <a16:creationId xmlns:a16="http://schemas.microsoft.com/office/drawing/2014/main" id="{77B209BA-DF80-403F-A884-64D143CA0FF3}"/>
              </a:ext>
            </a:extLst>
          </p:cNvPr>
          <p:cNvPicPr>
            <a:picLocks noChangeAspect="1"/>
          </p:cNvPicPr>
          <p:nvPr/>
        </p:nvPicPr>
        <p:blipFill>
          <a:blip r:embed="rId4">
            <a:lum bright="-40000" contrast="-40000"/>
          </a:blip>
          <a:stretch>
            <a:fillRect/>
          </a:stretch>
        </p:blipFill>
        <p:spPr>
          <a:xfrm>
            <a:off x="6748584" y="5268666"/>
            <a:ext cx="398354" cy="398354"/>
          </a:xfrm>
          <a:prstGeom prst="rect">
            <a:avLst/>
          </a:prstGeom>
        </p:spPr>
      </p:pic>
    </p:spTree>
    <p:extLst>
      <p:ext uri="{BB962C8B-B14F-4D97-AF65-F5344CB8AC3E}">
        <p14:creationId xmlns:p14="http://schemas.microsoft.com/office/powerpoint/2010/main" val="293205736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5CC4A-D259-4A19-AA7F-D9165ADFA7B0}"/>
              </a:ext>
            </a:extLst>
          </p:cNvPr>
          <p:cNvSpPr>
            <a:spLocks noGrp="1"/>
          </p:cNvSpPr>
          <p:nvPr>
            <p:ph type="title"/>
          </p:nvPr>
        </p:nvSpPr>
        <p:spPr/>
        <p:txBody>
          <a:bodyPr/>
          <a:lstStyle/>
          <a:p>
            <a:r>
              <a:rPr lang="en-US"/>
              <a:t>Secure Hybrid Access Partnerships</a:t>
            </a:r>
          </a:p>
        </p:txBody>
      </p:sp>
      <p:grpSp>
        <p:nvGrpSpPr>
          <p:cNvPr id="7" name="Group 6">
            <a:extLst>
              <a:ext uri="{FF2B5EF4-FFF2-40B4-BE49-F238E27FC236}">
                <a16:creationId xmlns:a16="http://schemas.microsoft.com/office/drawing/2014/main" id="{CAB14F61-CE32-457E-A80F-2D085E2C19FE}"/>
              </a:ext>
            </a:extLst>
          </p:cNvPr>
          <p:cNvGrpSpPr/>
          <p:nvPr/>
        </p:nvGrpSpPr>
        <p:grpSpPr>
          <a:xfrm>
            <a:off x="6092001" y="2115319"/>
            <a:ext cx="5514782" cy="3338034"/>
            <a:chOff x="6092001" y="1773794"/>
            <a:chExt cx="5514782" cy="3338034"/>
          </a:xfrm>
        </p:grpSpPr>
        <p:sp>
          <p:nvSpPr>
            <p:cNvPr id="3" name="Rectangle: Rounded Corners 2">
              <a:extLst>
                <a:ext uri="{FF2B5EF4-FFF2-40B4-BE49-F238E27FC236}">
                  <a16:creationId xmlns:a16="http://schemas.microsoft.com/office/drawing/2014/main" id="{A62D4D97-23FD-4FCB-B363-17CD6EEFC141}"/>
                </a:ext>
              </a:extLst>
            </p:cNvPr>
            <p:cNvSpPr/>
            <p:nvPr/>
          </p:nvSpPr>
          <p:spPr bwMode="auto">
            <a:xfrm>
              <a:off x="6092001" y="1773794"/>
              <a:ext cx="5514782" cy="3338034"/>
            </a:xfrm>
            <a:prstGeom prst="roundRect">
              <a:avLst/>
            </a:prstGeom>
            <a:solidFill>
              <a:schemeClr val="bg2">
                <a:lumMod val="90000"/>
              </a:schemeClr>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 name="Picture 2">
              <a:extLst>
                <a:ext uri="{FF2B5EF4-FFF2-40B4-BE49-F238E27FC236}">
                  <a16:creationId xmlns:a16="http://schemas.microsoft.com/office/drawing/2014/main" id="{42E85505-3423-4611-81CA-2A91A5910C3E}"/>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6109818" y="3674934"/>
              <a:ext cx="1706470" cy="3124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FEF1FFAB-5297-400C-A8C5-2A11ACD5C98F}"/>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bwMode="auto">
            <a:xfrm>
              <a:off x="8350252" y="3532230"/>
              <a:ext cx="948170" cy="4916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ownload Fortinet Logo in SVG Vector or PNG File Format - Logo.wine">
              <a:extLst>
                <a:ext uri="{FF2B5EF4-FFF2-40B4-BE49-F238E27FC236}">
                  <a16:creationId xmlns:a16="http://schemas.microsoft.com/office/drawing/2014/main" id="{3DBA02BC-80A5-45E9-9DC8-C642666A910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982" t="37948" r="9982" b="40950"/>
            <a:stretch/>
          </p:blipFill>
          <p:spPr bwMode="auto">
            <a:xfrm>
              <a:off x="7161360" y="4401530"/>
              <a:ext cx="1764104" cy="3100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521CA0A5-9B4D-48AF-A4C6-48A4B7F394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94433" y="4380747"/>
              <a:ext cx="1215694" cy="35164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close up of a logo&#10;&#10;Description automatically generated">
              <a:extLst>
                <a:ext uri="{FF2B5EF4-FFF2-40B4-BE49-F238E27FC236}">
                  <a16:creationId xmlns:a16="http://schemas.microsoft.com/office/drawing/2014/main" id="{C61042E7-79E2-4C67-A3A2-DF4104037B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76535" y="3581508"/>
              <a:ext cx="1580842" cy="505869"/>
            </a:xfrm>
            <a:prstGeom prst="rect">
              <a:avLst/>
            </a:prstGeom>
          </p:spPr>
        </p:pic>
        <p:pic>
          <p:nvPicPr>
            <p:cNvPr id="16" name="Picture 2">
              <a:extLst>
                <a:ext uri="{FF2B5EF4-FFF2-40B4-BE49-F238E27FC236}">
                  <a16:creationId xmlns:a16="http://schemas.microsoft.com/office/drawing/2014/main" id="{97A69252-DF49-421A-B08C-576107A1BD3E}"/>
                </a:ext>
              </a:extLst>
            </p:cNvPr>
            <p:cNvPicPr>
              <a:picLocks noChangeAspect="1" noChangeArrowheads="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bwMode="auto">
            <a:xfrm>
              <a:off x="8497863" y="2033962"/>
              <a:ext cx="703058" cy="64446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Press &amp; Media Resources - Citrix">
              <a:extLst>
                <a:ext uri="{FF2B5EF4-FFF2-40B4-BE49-F238E27FC236}">
                  <a16:creationId xmlns:a16="http://schemas.microsoft.com/office/drawing/2014/main" id="{5E472952-492B-435B-ACE1-1AB7F168766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95353" y="2882177"/>
              <a:ext cx="1114547" cy="4201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Press/Media Kit | Zscaler | Zscaler">
              <a:extLst>
                <a:ext uri="{FF2B5EF4-FFF2-40B4-BE49-F238E27FC236}">
                  <a16:creationId xmlns:a16="http://schemas.microsoft.com/office/drawing/2014/main" id="{36FA46D0-A227-4140-A541-2D6AFE8EFA1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19088" y="2932703"/>
              <a:ext cx="1536638" cy="3191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3D19AB4A-C500-4C73-B37B-B072DC038B7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06456" y="2824046"/>
              <a:ext cx="1039906" cy="42460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 Placeholder 2">
            <a:extLst>
              <a:ext uri="{FF2B5EF4-FFF2-40B4-BE49-F238E27FC236}">
                <a16:creationId xmlns:a16="http://schemas.microsoft.com/office/drawing/2014/main" id="{7349A13B-AD84-447E-BA03-9FFEDB80FE2A}"/>
              </a:ext>
            </a:extLst>
          </p:cNvPr>
          <p:cNvSpPr txBox="1">
            <a:spLocks/>
          </p:cNvSpPr>
          <p:nvPr/>
        </p:nvSpPr>
        <p:spPr>
          <a:xfrm>
            <a:off x="585217" y="1773794"/>
            <a:ext cx="5506784" cy="325012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a:t>Secure hybrid access integrations</a:t>
            </a:r>
            <a:br>
              <a:rPr lang="en-US" sz="2400"/>
            </a:br>
            <a:r>
              <a:rPr lang="en-US" sz="2400"/>
              <a:t>to support broad range of legacy authentication protocols, including:</a:t>
            </a:r>
          </a:p>
          <a:p>
            <a:pPr>
              <a:buFont typeface="Arial" panose="020B0604020202020204" pitchFamily="34" charset="0"/>
              <a:buChar char="•"/>
            </a:pPr>
            <a:r>
              <a:rPr lang="en-US" sz="2400"/>
              <a:t>Kerberos</a:t>
            </a:r>
          </a:p>
          <a:p>
            <a:pPr>
              <a:buFont typeface="Arial" panose="020B0604020202020204" pitchFamily="34" charset="0"/>
              <a:buChar char="•"/>
            </a:pPr>
            <a:r>
              <a:rPr lang="en-US" sz="2400"/>
              <a:t>Header-based Auth</a:t>
            </a:r>
          </a:p>
          <a:p>
            <a:pPr>
              <a:buFont typeface="Arial" panose="020B0604020202020204" pitchFamily="34" charset="0"/>
              <a:buChar char="•"/>
            </a:pPr>
            <a:r>
              <a:rPr lang="en-US" sz="2400"/>
              <a:t>NTLM</a:t>
            </a:r>
          </a:p>
          <a:p>
            <a:pPr>
              <a:buFont typeface="Arial" panose="020B0604020202020204" pitchFamily="34" charset="0"/>
              <a:buChar char="•"/>
            </a:pPr>
            <a:r>
              <a:rPr lang="en-US" sz="2400"/>
              <a:t>LDAP</a:t>
            </a:r>
          </a:p>
          <a:p>
            <a:pPr>
              <a:buFont typeface="Arial" panose="020B0604020202020204" pitchFamily="34" charset="0"/>
              <a:buChar char="•"/>
            </a:pPr>
            <a:r>
              <a:rPr lang="en-US" sz="2400"/>
              <a:t>RDP</a:t>
            </a:r>
          </a:p>
          <a:p>
            <a:pPr>
              <a:buFont typeface="Arial" panose="020B0604020202020204" pitchFamily="34" charset="0"/>
              <a:buChar char="•"/>
            </a:pPr>
            <a:r>
              <a:rPr lang="en-US" sz="2400"/>
              <a:t>SSH</a:t>
            </a:r>
          </a:p>
          <a:p>
            <a:pPr>
              <a:buFont typeface="Arial" panose="020B0604020202020204" pitchFamily="34" charset="0"/>
              <a:buChar char="•"/>
            </a:pPr>
            <a:r>
              <a:rPr lang="en-US" sz="2400"/>
              <a:t>non-HTTP</a:t>
            </a:r>
          </a:p>
        </p:txBody>
      </p:sp>
    </p:spTree>
    <p:extLst>
      <p:ext uri="{BB962C8B-B14F-4D97-AF65-F5344CB8AC3E}">
        <p14:creationId xmlns:p14="http://schemas.microsoft.com/office/powerpoint/2010/main" val="398346884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FD95-699C-45EC-9872-153407DB81C6}"/>
              </a:ext>
            </a:extLst>
          </p:cNvPr>
          <p:cNvSpPr>
            <a:spLocks noGrp="1"/>
          </p:cNvSpPr>
          <p:nvPr>
            <p:ph type="title"/>
          </p:nvPr>
        </p:nvSpPr>
        <p:spPr/>
        <p:txBody>
          <a:bodyPr/>
          <a:lstStyle/>
          <a:p>
            <a:r>
              <a:rPr lang="en-US"/>
              <a:t>Contoso’s user journey</a:t>
            </a:r>
          </a:p>
        </p:txBody>
      </p:sp>
      <p:pic>
        <p:nvPicPr>
          <p:cNvPr id="204" name="Azure AD" title="pyramid representing Azure Active Directory">
            <a:extLst>
              <a:ext uri="{FF2B5EF4-FFF2-40B4-BE49-F238E27FC236}">
                <a16:creationId xmlns:a16="http://schemas.microsoft.com/office/drawing/2014/main" id="{6D28D3AA-D908-4255-8FBF-5084C980C6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19986" y="2902645"/>
            <a:ext cx="1099885" cy="1099898"/>
          </a:xfrm>
          <a:prstGeom prst="rect">
            <a:avLst/>
          </a:prstGeom>
        </p:spPr>
      </p:pic>
      <p:cxnSp>
        <p:nvCxnSpPr>
          <p:cNvPr id="205" name="Connector: Curved 204">
            <a:extLst>
              <a:ext uri="{FF2B5EF4-FFF2-40B4-BE49-F238E27FC236}">
                <a16:creationId xmlns:a16="http://schemas.microsoft.com/office/drawing/2014/main" id="{801DE73F-E74E-46DD-BDC4-19D54417F7E1}"/>
              </a:ext>
            </a:extLst>
          </p:cNvPr>
          <p:cNvCxnSpPr>
            <a:cxnSpLocks/>
            <a:endCxn id="204" idx="1"/>
          </p:cNvCxnSpPr>
          <p:nvPr/>
        </p:nvCxnSpPr>
        <p:spPr>
          <a:xfrm rot="16200000" flipH="1">
            <a:off x="790960" y="2723567"/>
            <a:ext cx="1070603" cy="387450"/>
          </a:xfrm>
          <a:prstGeom prst="curvedConnector2">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6" name="Connector: Curved 205">
            <a:extLst>
              <a:ext uri="{FF2B5EF4-FFF2-40B4-BE49-F238E27FC236}">
                <a16:creationId xmlns:a16="http://schemas.microsoft.com/office/drawing/2014/main" id="{9AAB523A-B68C-4CBB-8E2A-E97714D383D0}"/>
              </a:ext>
            </a:extLst>
          </p:cNvPr>
          <p:cNvCxnSpPr>
            <a:stCxn id="204" idx="3"/>
            <a:endCxn id="220" idx="1"/>
          </p:cNvCxnSpPr>
          <p:nvPr/>
        </p:nvCxnSpPr>
        <p:spPr>
          <a:xfrm flipV="1">
            <a:off x="2619871" y="2382137"/>
            <a:ext cx="990619" cy="1070457"/>
          </a:xfrm>
          <a:prstGeom prst="curvedConnector3">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7" name="Connector: Curved 206">
            <a:extLst>
              <a:ext uri="{FF2B5EF4-FFF2-40B4-BE49-F238E27FC236}">
                <a16:creationId xmlns:a16="http://schemas.microsoft.com/office/drawing/2014/main" id="{FC887508-615F-4E34-BBB6-945987A5B190}"/>
              </a:ext>
            </a:extLst>
          </p:cNvPr>
          <p:cNvCxnSpPr>
            <a:cxnSpLocks/>
            <a:stCxn id="220" idx="2"/>
            <a:endCxn id="303" idx="0"/>
          </p:cNvCxnSpPr>
          <p:nvPr/>
        </p:nvCxnSpPr>
        <p:spPr>
          <a:xfrm rot="5400000">
            <a:off x="4376100" y="3916536"/>
            <a:ext cx="862034" cy="1030"/>
          </a:xfrm>
          <a:prstGeom prst="curvedConnector3">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8" name="Connector: Curved 207">
            <a:extLst>
              <a:ext uri="{FF2B5EF4-FFF2-40B4-BE49-F238E27FC236}">
                <a16:creationId xmlns:a16="http://schemas.microsoft.com/office/drawing/2014/main" id="{D49EBF26-936A-46D8-B035-A8DF191648AE}"/>
              </a:ext>
            </a:extLst>
          </p:cNvPr>
          <p:cNvCxnSpPr>
            <a:cxnSpLocks/>
            <a:stCxn id="303" idx="3"/>
            <a:endCxn id="256" idx="1"/>
          </p:cNvCxnSpPr>
          <p:nvPr/>
        </p:nvCxnSpPr>
        <p:spPr>
          <a:xfrm flipV="1">
            <a:off x="5878104" y="2172066"/>
            <a:ext cx="1255266" cy="2846336"/>
          </a:xfrm>
          <a:prstGeom prst="curvedConnector3">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09" name="User Joining">
            <a:extLst>
              <a:ext uri="{FF2B5EF4-FFF2-40B4-BE49-F238E27FC236}">
                <a16:creationId xmlns:a16="http://schemas.microsoft.com/office/drawing/2014/main" id="{3FAB8D14-3ED8-4855-B229-7309E0B19B9E}"/>
              </a:ext>
            </a:extLst>
          </p:cNvPr>
          <p:cNvGrpSpPr/>
          <p:nvPr/>
        </p:nvGrpSpPr>
        <p:grpSpPr>
          <a:xfrm>
            <a:off x="193465" y="1482158"/>
            <a:ext cx="1357168" cy="2444944"/>
            <a:chOff x="193465" y="1482158"/>
            <a:chExt cx="1357168" cy="2444944"/>
          </a:xfrm>
        </p:grpSpPr>
        <p:grpSp>
          <p:nvGrpSpPr>
            <p:cNvPr id="210" name="User joining">
              <a:extLst>
                <a:ext uri="{FF2B5EF4-FFF2-40B4-BE49-F238E27FC236}">
                  <a16:creationId xmlns:a16="http://schemas.microsoft.com/office/drawing/2014/main" id="{5D861D67-E9D5-46F8-99AF-F5593E9FA740}"/>
                </a:ext>
              </a:extLst>
            </p:cNvPr>
            <p:cNvGrpSpPr/>
            <p:nvPr/>
          </p:nvGrpSpPr>
          <p:grpSpPr>
            <a:xfrm>
              <a:off x="618910" y="1482158"/>
              <a:ext cx="931723" cy="1008348"/>
              <a:chOff x="683544" y="4160256"/>
              <a:chExt cx="931723" cy="1008348"/>
            </a:xfrm>
          </p:grpSpPr>
          <p:pic>
            <p:nvPicPr>
              <p:cNvPr id="212" name="Picture 211">
                <a:extLst>
                  <a:ext uri="{FF2B5EF4-FFF2-40B4-BE49-F238E27FC236}">
                    <a16:creationId xmlns:a16="http://schemas.microsoft.com/office/drawing/2014/main" id="{67832902-FF68-471E-B33F-12CB939BABEA}"/>
                  </a:ext>
                </a:extLst>
              </p:cNvPr>
              <p:cNvPicPr>
                <a:picLocks noChangeAspect="1"/>
              </p:cNvPicPr>
              <p:nvPr/>
            </p:nvPicPr>
            <p:blipFill>
              <a:blip r:embed="rId5"/>
              <a:stretch>
                <a:fillRect/>
              </a:stretch>
            </p:blipFill>
            <p:spPr>
              <a:xfrm>
                <a:off x="683544" y="4160256"/>
                <a:ext cx="931723" cy="931723"/>
              </a:xfrm>
              <a:prstGeom prst="rect">
                <a:avLst/>
              </a:prstGeom>
            </p:spPr>
          </p:pic>
          <p:sp>
            <p:nvSpPr>
              <p:cNvPr id="213" name="Oval 212">
                <a:extLst>
                  <a:ext uri="{FF2B5EF4-FFF2-40B4-BE49-F238E27FC236}">
                    <a16:creationId xmlns:a16="http://schemas.microsoft.com/office/drawing/2014/main" id="{600B1E51-31CE-40ED-A533-86C9DABCAE1F}"/>
                  </a:ext>
                </a:extLst>
              </p:cNvPr>
              <p:cNvSpPr/>
              <p:nvPr/>
            </p:nvSpPr>
            <p:spPr bwMode="auto">
              <a:xfrm>
                <a:off x="700365" y="4805217"/>
                <a:ext cx="363387" cy="3633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214" name="Graphic 213" descr="Checkmark with solid fill">
                <a:extLst>
                  <a:ext uri="{FF2B5EF4-FFF2-40B4-BE49-F238E27FC236}">
                    <a16:creationId xmlns:a16="http://schemas.microsoft.com/office/drawing/2014/main" id="{D2E99D7F-C003-4CE0-B777-FE9FF97ED3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8197" y="4842719"/>
                <a:ext cx="287721" cy="287721"/>
              </a:xfrm>
              <a:prstGeom prst="rect">
                <a:avLst/>
              </a:prstGeom>
            </p:spPr>
          </p:pic>
        </p:grpSp>
        <p:sp>
          <p:nvSpPr>
            <p:cNvPr id="211" name="TextBox 210">
              <a:extLst>
                <a:ext uri="{FF2B5EF4-FFF2-40B4-BE49-F238E27FC236}">
                  <a16:creationId xmlns:a16="http://schemas.microsoft.com/office/drawing/2014/main" id="{6B66B23A-77E3-4CA9-B801-0E26672B9439}"/>
                </a:ext>
              </a:extLst>
            </p:cNvPr>
            <p:cNvSpPr txBox="1"/>
            <p:nvPr/>
          </p:nvSpPr>
          <p:spPr>
            <a:xfrm>
              <a:off x="193465" y="2634440"/>
              <a:ext cx="1073724" cy="1292662"/>
            </a:xfrm>
            <a:prstGeom prst="rect">
              <a:avLst/>
            </a:prstGeom>
            <a:noFill/>
          </p:spPr>
          <p:txBody>
            <a:bodyPr wrap="square" lIns="0" tIns="0" rIns="0" bIns="0" rtlCol="0">
              <a:spAutoFit/>
            </a:bodyPr>
            <a:lstStyle/>
            <a:p>
              <a:pPr algn="l"/>
              <a:r>
                <a:rPr lang="en-US" sz="1200" dirty="0">
                  <a:latin typeface="+mj-lt"/>
                </a:rPr>
                <a:t>Onboard the user into the directory when the user joins or start working with Contoso</a:t>
              </a:r>
            </a:p>
          </p:txBody>
        </p:sp>
      </p:grpSp>
      <p:grpSp>
        <p:nvGrpSpPr>
          <p:cNvPr id="215" name="Granting access">
            <a:extLst>
              <a:ext uri="{FF2B5EF4-FFF2-40B4-BE49-F238E27FC236}">
                <a16:creationId xmlns:a16="http://schemas.microsoft.com/office/drawing/2014/main" id="{B26B72EA-AE1B-4387-A402-92439C55A67A}"/>
              </a:ext>
            </a:extLst>
          </p:cNvPr>
          <p:cNvGrpSpPr/>
          <p:nvPr/>
        </p:nvGrpSpPr>
        <p:grpSpPr>
          <a:xfrm>
            <a:off x="1869802" y="1278239"/>
            <a:ext cx="4134972" cy="2207795"/>
            <a:chOff x="1869802" y="1278239"/>
            <a:chExt cx="4134972" cy="2207795"/>
          </a:xfrm>
        </p:grpSpPr>
        <p:grpSp>
          <p:nvGrpSpPr>
            <p:cNvPr id="216" name="Group 215">
              <a:extLst>
                <a:ext uri="{FF2B5EF4-FFF2-40B4-BE49-F238E27FC236}">
                  <a16:creationId xmlns:a16="http://schemas.microsoft.com/office/drawing/2014/main" id="{7ADE52F8-FD51-47F9-A588-6BF6386F095D}"/>
                </a:ext>
              </a:extLst>
            </p:cNvPr>
            <p:cNvGrpSpPr/>
            <p:nvPr/>
          </p:nvGrpSpPr>
          <p:grpSpPr>
            <a:xfrm>
              <a:off x="3610490" y="1278239"/>
              <a:ext cx="2394284" cy="2207795"/>
              <a:chOff x="3753853" y="3272588"/>
              <a:chExt cx="2394284" cy="2207795"/>
            </a:xfrm>
          </p:grpSpPr>
          <p:grpSp>
            <p:nvGrpSpPr>
              <p:cNvPr id="218" name="Group 217">
                <a:extLst>
                  <a:ext uri="{FF2B5EF4-FFF2-40B4-BE49-F238E27FC236}">
                    <a16:creationId xmlns:a16="http://schemas.microsoft.com/office/drawing/2014/main" id="{F69F43F9-F163-4134-8D7D-EBBA4DDD09B0}"/>
                  </a:ext>
                </a:extLst>
              </p:cNvPr>
              <p:cNvGrpSpPr/>
              <p:nvPr/>
            </p:nvGrpSpPr>
            <p:grpSpPr>
              <a:xfrm>
                <a:off x="3836101" y="4300798"/>
                <a:ext cx="2225842" cy="1008838"/>
                <a:chOff x="6827921" y="5454591"/>
                <a:chExt cx="2225842" cy="1008838"/>
              </a:xfrm>
            </p:grpSpPr>
            <p:sp>
              <p:nvSpPr>
                <p:cNvPr id="229" name="Text">
                  <a:extLst>
                    <a:ext uri="{FF2B5EF4-FFF2-40B4-BE49-F238E27FC236}">
                      <a16:creationId xmlns:a16="http://schemas.microsoft.com/office/drawing/2014/main" id="{51B64FEF-CBA9-4940-B530-C51DAA70CAC4}"/>
                    </a:ext>
                  </a:extLst>
                </p:cNvPr>
                <p:cNvSpPr/>
                <p:nvPr/>
              </p:nvSpPr>
              <p:spPr bwMode="auto">
                <a:xfrm>
                  <a:off x="7032458" y="6196451"/>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p>
                  <a:pPr defTabSz="671862" fontAlgn="base">
                    <a:lnSpc>
                      <a:spcPct val="90000"/>
                    </a:lnSpc>
                    <a:spcBef>
                      <a:spcPct val="0"/>
                    </a:spcBef>
                    <a:spcAft>
                      <a:spcPct val="0"/>
                    </a:spcAft>
                  </a:pPr>
                  <a:r>
                    <a:rPr lang="en-US" sz="1200">
                      <a:latin typeface="Segoe UI Semibold"/>
                      <a:cs typeface="Segoe UI Semilight" panose="020B0402040204020203" pitchFamily="34" charset="0"/>
                    </a:rPr>
                    <a:t>On-premises apps</a:t>
                  </a:r>
                </a:p>
              </p:txBody>
            </p:sp>
            <p:pic>
              <p:nvPicPr>
                <p:cNvPr id="230" name="Picture 229">
                  <a:extLst>
                    <a:ext uri="{FF2B5EF4-FFF2-40B4-BE49-F238E27FC236}">
                      <a16:creationId xmlns:a16="http://schemas.microsoft.com/office/drawing/2014/main" id="{8A9799A7-51B6-400A-A7C7-F1997D78FBE2}"/>
                    </a:ext>
                  </a:extLst>
                </p:cNvPr>
                <p:cNvPicPr>
                  <a:picLocks noChangeAspect="1"/>
                </p:cNvPicPr>
                <p:nvPr/>
              </p:nvPicPr>
              <p:blipFill>
                <a:blip r:embed="rId8"/>
                <a:stretch>
                  <a:fillRect/>
                </a:stretch>
              </p:blipFill>
              <p:spPr>
                <a:xfrm>
                  <a:off x="7615648" y="5581637"/>
                  <a:ext cx="685031" cy="214630"/>
                </a:xfrm>
                <a:prstGeom prst="rect">
                  <a:avLst/>
                </a:prstGeom>
              </p:spPr>
            </p:pic>
            <p:pic>
              <p:nvPicPr>
                <p:cNvPr id="231" name="Picture 230">
                  <a:extLst>
                    <a:ext uri="{FF2B5EF4-FFF2-40B4-BE49-F238E27FC236}">
                      <a16:creationId xmlns:a16="http://schemas.microsoft.com/office/drawing/2014/main" id="{9F026F93-7C78-459F-9A67-25F1CCCA6619}"/>
                    </a:ext>
                  </a:extLst>
                </p:cNvPr>
                <p:cNvPicPr>
                  <a:picLocks noChangeAspect="1"/>
                </p:cNvPicPr>
                <p:nvPr/>
              </p:nvPicPr>
              <p:blipFill>
                <a:blip r:embed="rId9"/>
                <a:stretch>
                  <a:fillRect/>
                </a:stretch>
              </p:blipFill>
              <p:spPr>
                <a:xfrm>
                  <a:off x="8350227" y="5595574"/>
                  <a:ext cx="506984" cy="199133"/>
                </a:xfrm>
                <a:prstGeom prst="rect">
                  <a:avLst/>
                </a:prstGeom>
              </p:spPr>
            </p:pic>
            <p:pic>
              <p:nvPicPr>
                <p:cNvPr id="232" name="Picture 231">
                  <a:extLst>
                    <a:ext uri="{FF2B5EF4-FFF2-40B4-BE49-F238E27FC236}">
                      <a16:creationId xmlns:a16="http://schemas.microsoft.com/office/drawing/2014/main" id="{3E5DAC3A-4231-4471-955F-A158D0B16E9D}"/>
                    </a:ext>
                  </a:extLst>
                </p:cNvPr>
                <p:cNvPicPr>
                  <a:picLocks noChangeAspect="1"/>
                </p:cNvPicPr>
                <p:nvPr/>
              </p:nvPicPr>
              <p:blipFill>
                <a:blip r:embed="rId10"/>
                <a:stretch>
                  <a:fillRect/>
                </a:stretch>
              </p:blipFill>
              <p:spPr>
                <a:xfrm>
                  <a:off x="8608639" y="5849804"/>
                  <a:ext cx="190234" cy="251448"/>
                </a:xfrm>
                <a:prstGeom prst="rect">
                  <a:avLst/>
                </a:prstGeom>
              </p:spPr>
            </p:pic>
            <p:grpSp>
              <p:nvGrpSpPr>
                <p:cNvPr id="233" name="Group 232">
                  <a:extLst>
                    <a:ext uri="{FF2B5EF4-FFF2-40B4-BE49-F238E27FC236}">
                      <a16:creationId xmlns:a16="http://schemas.microsoft.com/office/drawing/2014/main" id="{A769C45E-201E-4EC4-B2A6-40EEB6D8CEE4}"/>
                    </a:ext>
                  </a:extLst>
                </p:cNvPr>
                <p:cNvGrpSpPr/>
                <p:nvPr/>
              </p:nvGrpSpPr>
              <p:grpSpPr>
                <a:xfrm>
                  <a:off x="6976335" y="5614696"/>
                  <a:ext cx="1575975" cy="571189"/>
                  <a:chOff x="8048636" y="5531519"/>
                  <a:chExt cx="2707409" cy="832751"/>
                </a:xfrm>
              </p:grpSpPr>
              <p:grpSp>
                <p:nvGrpSpPr>
                  <p:cNvPr id="235" name="Group 234">
                    <a:extLst>
                      <a:ext uri="{FF2B5EF4-FFF2-40B4-BE49-F238E27FC236}">
                        <a16:creationId xmlns:a16="http://schemas.microsoft.com/office/drawing/2014/main" id="{31D1DD95-29CF-46FE-A49B-6B3E8FE452E7}"/>
                      </a:ext>
                    </a:extLst>
                  </p:cNvPr>
                  <p:cNvGrpSpPr/>
                  <p:nvPr/>
                </p:nvGrpSpPr>
                <p:grpSpPr>
                  <a:xfrm>
                    <a:off x="9201553" y="5864162"/>
                    <a:ext cx="1554492" cy="460029"/>
                    <a:chOff x="8464217" y="5823421"/>
                    <a:chExt cx="1554492" cy="460029"/>
                  </a:xfrm>
                </p:grpSpPr>
                <p:pic>
                  <p:nvPicPr>
                    <p:cNvPr id="246" name="Picture 245">
                      <a:extLst>
                        <a:ext uri="{FF2B5EF4-FFF2-40B4-BE49-F238E27FC236}">
                          <a16:creationId xmlns:a16="http://schemas.microsoft.com/office/drawing/2014/main" id="{667C8C94-753F-40A5-A9D5-D0ACD2706DB3}"/>
                        </a:ext>
                      </a:extLst>
                    </p:cNvPr>
                    <p:cNvPicPr>
                      <a:picLocks noChangeAspect="1"/>
                    </p:cNvPicPr>
                    <p:nvPr/>
                  </p:nvPicPr>
                  <p:blipFill>
                    <a:blip r:embed="rId11"/>
                    <a:stretch>
                      <a:fillRect/>
                    </a:stretch>
                  </p:blipFill>
                  <p:spPr>
                    <a:xfrm>
                      <a:off x="9059033" y="5863341"/>
                      <a:ext cx="380189" cy="380189"/>
                    </a:xfrm>
                    <a:prstGeom prst="rect">
                      <a:avLst/>
                    </a:prstGeom>
                  </p:spPr>
                </p:pic>
                <p:pic>
                  <p:nvPicPr>
                    <p:cNvPr id="247" name="Picture 246">
                      <a:extLst>
                        <a:ext uri="{FF2B5EF4-FFF2-40B4-BE49-F238E27FC236}">
                          <a16:creationId xmlns:a16="http://schemas.microsoft.com/office/drawing/2014/main" id="{301CE58E-407E-45F0-A356-33C9163B05E8}"/>
                        </a:ext>
                      </a:extLst>
                    </p:cNvPr>
                    <p:cNvPicPr>
                      <a:picLocks noChangeAspect="1"/>
                    </p:cNvPicPr>
                    <p:nvPr/>
                  </p:nvPicPr>
                  <p:blipFill>
                    <a:blip r:embed="rId12"/>
                    <a:stretch>
                      <a:fillRect/>
                    </a:stretch>
                  </p:blipFill>
                  <p:spPr>
                    <a:xfrm>
                      <a:off x="9558680" y="5823421"/>
                      <a:ext cx="460029" cy="460029"/>
                    </a:xfrm>
                    <a:prstGeom prst="rect">
                      <a:avLst/>
                    </a:prstGeom>
                  </p:spPr>
                </p:pic>
                <p:pic>
                  <p:nvPicPr>
                    <p:cNvPr id="248" name="Picture 247">
                      <a:extLst>
                        <a:ext uri="{FF2B5EF4-FFF2-40B4-BE49-F238E27FC236}">
                          <a16:creationId xmlns:a16="http://schemas.microsoft.com/office/drawing/2014/main" id="{6184D6C4-BE3A-4524-A1B0-B12CA1A27142}"/>
                        </a:ext>
                      </a:extLst>
                    </p:cNvPr>
                    <p:cNvPicPr>
                      <a:picLocks noChangeAspect="1"/>
                    </p:cNvPicPr>
                    <p:nvPr/>
                  </p:nvPicPr>
                  <p:blipFill>
                    <a:blip r:embed="rId13"/>
                    <a:stretch>
                      <a:fillRect/>
                    </a:stretch>
                  </p:blipFill>
                  <p:spPr>
                    <a:xfrm>
                      <a:off x="8464217" y="5844331"/>
                      <a:ext cx="418208" cy="418208"/>
                    </a:xfrm>
                    <a:prstGeom prst="rect">
                      <a:avLst/>
                    </a:prstGeom>
                  </p:spPr>
                </p:pic>
              </p:grpSp>
              <p:grpSp>
                <p:nvGrpSpPr>
                  <p:cNvPr id="236" name="Group 235">
                    <a:extLst>
                      <a:ext uri="{FF2B5EF4-FFF2-40B4-BE49-F238E27FC236}">
                        <a16:creationId xmlns:a16="http://schemas.microsoft.com/office/drawing/2014/main" id="{E310E4FA-C7BC-499D-81D7-25054C128BF7}"/>
                      </a:ext>
                    </a:extLst>
                  </p:cNvPr>
                  <p:cNvGrpSpPr/>
                  <p:nvPr/>
                </p:nvGrpSpPr>
                <p:grpSpPr>
                  <a:xfrm>
                    <a:off x="8482655" y="5531519"/>
                    <a:ext cx="460390" cy="792672"/>
                    <a:chOff x="3646687" y="3854979"/>
                    <a:chExt cx="1613270" cy="2525119"/>
                  </a:xfrm>
                </p:grpSpPr>
                <p:pic>
                  <p:nvPicPr>
                    <p:cNvPr id="238" name="Picture 88">
                      <a:extLst>
                        <a:ext uri="{FF2B5EF4-FFF2-40B4-BE49-F238E27FC236}">
                          <a16:creationId xmlns:a16="http://schemas.microsoft.com/office/drawing/2014/main" id="{29A66821-32E7-4DA4-9825-268E13CC65F3}"/>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646687" y="3854979"/>
                      <a:ext cx="1613270" cy="2525119"/>
                    </a:xfrm>
                    <a:prstGeom prst="rect">
                      <a:avLst/>
                    </a:prstGeom>
                  </p:spPr>
                </p:pic>
                <p:sp>
                  <p:nvSpPr>
                    <p:cNvPr id="239" name="Rectangle 238">
                      <a:extLst>
                        <a:ext uri="{FF2B5EF4-FFF2-40B4-BE49-F238E27FC236}">
                          <a16:creationId xmlns:a16="http://schemas.microsoft.com/office/drawing/2014/main" id="{8B5A2B75-DD3A-4846-A18F-0339031C38F5}"/>
                        </a:ext>
                      </a:extLst>
                    </p:cNvPr>
                    <p:cNvSpPr/>
                    <p:nvPr/>
                  </p:nvSpPr>
                  <p:spPr bwMode="auto">
                    <a:xfrm>
                      <a:off x="4110863" y="4691012"/>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0" name="Rectangle 239">
                      <a:extLst>
                        <a:ext uri="{FF2B5EF4-FFF2-40B4-BE49-F238E27FC236}">
                          <a16:creationId xmlns:a16="http://schemas.microsoft.com/office/drawing/2014/main" id="{2CA06D4C-2010-4150-9E2C-F697F9DDC57A}"/>
                        </a:ext>
                      </a:extLst>
                    </p:cNvPr>
                    <p:cNvSpPr/>
                    <p:nvPr/>
                  </p:nvSpPr>
                  <p:spPr bwMode="auto">
                    <a:xfrm>
                      <a:off x="4110863" y="4878286"/>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1" name="Rectangle 240">
                      <a:extLst>
                        <a:ext uri="{FF2B5EF4-FFF2-40B4-BE49-F238E27FC236}">
                          <a16:creationId xmlns:a16="http://schemas.microsoft.com/office/drawing/2014/main" id="{FD272E26-87FB-4833-B0F7-DB89664D7BE4}"/>
                        </a:ext>
                      </a:extLst>
                    </p:cNvPr>
                    <p:cNvSpPr/>
                    <p:nvPr/>
                  </p:nvSpPr>
                  <p:spPr bwMode="auto">
                    <a:xfrm>
                      <a:off x="4110863" y="5065553"/>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2" name="Rectangle 241">
                      <a:extLst>
                        <a:ext uri="{FF2B5EF4-FFF2-40B4-BE49-F238E27FC236}">
                          <a16:creationId xmlns:a16="http://schemas.microsoft.com/office/drawing/2014/main" id="{7122A10E-3AC3-4247-B20E-A59EE4120E26}"/>
                        </a:ext>
                      </a:extLst>
                    </p:cNvPr>
                    <p:cNvSpPr/>
                    <p:nvPr/>
                  </p:nvSpPr>
                  <p:spPr bwMode="auto">
                    <a:xfrm>
                      <a:off x="4110863" y="5252830"/>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Rectangle 242">
                      <a:extLst>
                        <a:ext uri="{FF2B5EF4-FFF2-40B4-BE49-F238E27FC236}">
                          <a16:creationId xmlns:a16="http://schemas.microsoft.com/office/drawing/2014/main" id="{E731204C-DE31-44E7-9CBE-4EAE11CEAFDC}"/>
                        </a:ext>
                      </a:extLst>
                    </p:cNvPr>
                    <p:cNvSpPr/>
                    <p:nvPr/>
                  </p:nvSpPr>
                  <p:spPr bwMode="auto">
                    <a:xfrm>
                      <a:off x="4110866" y="5440094"/>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Rectangle 243">
                      <a:extLst>
                        <a:ext uri="{FF2B5EF4-FFF2-40B4-BE49-F238E27FC236}">
                          <a16:creationId xmlns:a16="http://schemas.microsoft.com/office/drawing/2014/main" id="{7A8D1702-076A-4A02-A24F-585C2EE13595}"/>
                        </a:ext>
                      </a:extLst>
                    </p:cNvPr>
                    <p:cNvSpPr/>
                    <p:nvPr/>
                  </p:nvSpPr>
                  <p:spPr bwMode="auto">
                    <a:xfrm>
                      <a:off x="4110863" y="5627365"/>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Rectangle 244">
                      <a:extLst>
                        <a:ext uri="{FF2B5EF4-FFF2-40B4-BE49-F238E27FC236}">
                          <a16:creationId xmlns:a16="http://schemas.microsoft.com/office/drawing/2014/main" id="{94B994DF-D2D9-4994-A76F-B5FDFA57BC83}"/>
                        </a:ext>
                      </a:extLst>
                    </p:cNvPr>
                    <p:cNvSpPr/>
                    <p:nvPr/>
                  </p:nvSpPr>
                  <p:spPr bwMode="auto">
                    <a:xfrm>
                      <a:off x="4110859" y="5814642"/>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237" name="Picture 236">
                    <a:extLst>
                      <a:ext uri="{FF2B5EF4-FFF2-40B4-BE49-F238E27FC236}">
                        <a16:creationId xmlns:a16="http://schemas.microsoft.com/office/drawing/2014/main" id="{A3EA2640-A7E1-49CA-94CE-AD0503EBAD36}"/>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048636" y="6001288"/>
                    <a:ext cx="548334" cy="362982"/>
                  </a:xfrm>
                  <a:prstGeom prst="rect">
                    <a:avLst/>
                  </a:prstGeom>
                </p:spPr>
              </p:pic>
            </p:grpSp>
            <p:sp>
              <p:nvSpPr>
                <p:cNvPr id="234" name="Rectangle: Rounded Corners 233">
                  <a:extLst>
                    <a:ext uri="{FF2B5EF4-FFF2-40B4-BE49-F238E27FC236}">
                      <a16:creationId xmlns:a16="http://schemas.microsoft.com/office/drawing/2014/main" id="{D8BED64D-2DF1-433C-B446-85E368700DD8}"/>
                    </a:ext>
                  </a:extLst>
                </p:cNvPr>
                <p:cNvSpPr/>
                <p:nvPr/>
              </p:nvSpPr>
              <p:spPr bwMode="auto">
                <a:xfrm>
                  <a:off x="6827921" y="5454591"/>
                  <a:ext cx="2225842" cy="1008838"/>
                </a:xfrm>
                <a:prstGeom prst="roundRect">
                  <a:avLst/>
                </a:prstGeom>
                <a:noFill/>
                <a:ln>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219" name="Group 218">
                <a:extLst>
                  <a:ext uri="{FF2B5EF4-FFF2-40B4-BE49-F238E27FC236}">
                    <a16:creationId xmlns:a16="http://schemas.microsoft.com/office/drawing/2014/main" id="{C5A13749-6C7A-4B01-BFA1-378145EEE25E}"/>
                  </a:ext>
                </a:extLst>
              </p:cNvPr>
              <p:cNvGrpSpPr/>
              <p:nvPr/>
            </p:nvGrpSpPr>
            <p:grpSpPr>
              <a:xfrm>
                <a:off x="4036645" y="3384727"/>
                <a:ext cx="1824754" cy="870608"/>
                <a:chOff x="4036645" y="3384727"/>
                <a:chExt cx="1824754" cy="870608"/>
              </a:xfrm>
            </p:grpSpPr>
            <p:sp>
              <p:nvSpPr>
                <p:cNvPr id="221" name="Freeform 13" title="Icon of a cloud">
                  <a:extLst>
                    <a:ext uri="{FF2B5EF4-FFF2-40B4-BE49-F238E27FC236}">
                      <a16:creationId xmlns:a16="http://schemas.microsoft.com/office/drawing/2014/main" id="{1DCDFAE9-25F5-4467-8630-799431E543A0}"/>
                    </a:ext>
                  </a:extLst>
                </p:cNvPr>
                <p:cNvSpPr>
                  <a:spLocks noChangeAspect="1"/>
                </p:cNvSpPr>
                <p:nvPr/>
              </p:nvSpPr>
              <p:spPr bwMode="auto">
                <a:xfrm flipH="1">
                  <a:off x="4057715" y="3384727"/>
                  <a:ext cx="1643545" cy="87060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bg1"/>
                </a:solidFill>
                <a:ln>
                  <a:solidFill>
                    <a:schemeClr val="tx2"/>
                  </a:solidFill>
                  <a:prstDash val="dash"/>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00848" tIns="100848" rIns="100848" bIns="34962" numCol="1" rtlCol="0" anchor="t" anchorCtr="0" compatLnSpc="1">
                  <a:prstTxWarp prst="textNoShape">
                    <a:avLst/>
                  </a:prstTxWarp>
                </a:bodyPr>
                <a:lstStyle>
                  <a:defPPr>
                    <a:defRPr lang="en-US"/>
                  </a:defPPr>
                  <a:lvl1pPr marL="0" algn="l" defTabSz="685712" rtl="0" eaLnBrk="1" latinLnBrk="0" hangingPunct="1">
                    <a:defRPr sz="1350" kern="1200">
                      <a:solidFill>
                        <a:schemeClr val="lt1"/>
                      </a:solidFill>
                      <a:latin typeface="+mn-lt"/>
                      <a:ea typeface="+mn-ea"/>
                      <a:cs typeface="+mn-cs"/>
                    </a:defRPr>
                  </a:lvl1pPr>
                  <a:lvl2pPr marL="342856" algn="l" defTabSz="685712" rtl="0" eaLnBrk="1" latinLnBrk="0" hangingPunct="1">
                    <a:defRPr sz="1350" kern="1200">
                      <a:solidFill>
                        <a:schemeClr val="lt1"/>
                      </a:solidFill>
                      <a:latin typeface="+mn-lt"/>
                      <a:ea typeface="+mn-ea"/>
                      <a:cs typeface="+mn-cs"/>
                    </a:defRPr>
                  </a:lvl2pPr>
                  <a:lvl3pPr marL="685712" algn="l" defTabSz="685712" rtl="0" eaLnBrk="1" latinLnBrk="0" hangingPunct="1">
                    <a:defRPr sz="1350" kern="1200">
                      <a:solidFill>
                        <a:schemeClr val="lt1"/>
                      </a:solidFill>
                      <a:latin typeface="+mn-lt"/>
                      <a:ea typeface="+mn-ea"/>
                      <a:cs typeface="+mn-cs"/>
                    </a:defRPr>
                  </a:lvl3pPr>
                  <a:lvl4pPr marL="1028568" algn="l" defTabSz="685712" rtl="0" eaLnBrk="1" latinLnBrk="0" hangingPunct="1">
                    <a:defRPr sz="1350" kern="1200">
                      <a:solidFill>
                        <a:schemeClr val="lt1"/>
                      </a:solidFill>
                      <a:latin typeface="+mn-lt"/>
                      <a:ea typeface="+mn-ea"/>
                      <a:cs typeface="+mn-cs"/>
                    </a:defRPr>
                  </a:lvl4pPr>
                  <a:lvl5pPr marL="1371424" algn="l" defTabSz="685712" rtl="0" eaLnBrk="1" latinLnBrk="0" hangingPunct="1">
                    <a:defRPr sz="1350" kern="1200">
                      <a:solidFill>
                        <a:schemeClr val="lt1"/>
                      </a:solidFill>
                      <a:latin typeface="+mn-lt"/>
                      <a:ea typeface="+mn-ea"/>
                      <a:cs typeface="+mn-cs"/>
                    </a:defRPr>
                  </a:lvl5pPr>
                  <a:lvl6pPr marL="1714281" algn="l" defTabSz="685712" rtl="0" eaLnBrk="1" latinLnBrk="0" hangingPunct="1">
                    <a:defRPr sz="1350" kern="1200">
                      <a:solidFill>
                        <a:schemeClr val="lt1"/>
                      </a:solidFill>
                      <a:latin typeface="+mn-lt"/>
                      <a:ea typeface="+mn-ea"/>
                      <a:cs typeface="+mn-cs"/>
                    </a:defRPr>
                  </a:lvl6pPr>
                  <a:lvl7pPr marL="2057137" algn="l" defTabSz="685712" rtl="0" eaLnBrk="1" latinLnBrk="0" hangingPunct="1">
                    <a:defRPr sz="1350" kern="1200">
                      <a:solidFill>
                        <a:schemeClr val="lt1"/>
                      </a:solidFill>
                      <a:latin typeface="+mn-lt"/>
                      <a:ea typeface="+mn-ea"/>
                      <a:cs typeface="+mn-cs"/>
                    </a:defRPr>
                  </a:lvl7pPr>
                  <a:lvl8pPr marL="2399993" algn="l" defTabSz="685712" rtl="0" eaLnBrk="1" latinLnBrk="0" hangingPunct="1">
                    <a:defRPr sz="1350" kern="1200">
                      <a:solidFill>
                        <a:schemeClr val="lt1"/>
                      </a:solidFill>
                      <a:latin typeface="+mn-lt"/>
                      <a:ea typeface="+mn-ea"/>
                      <a:cs typeface="+mn-cs"/>
                    </a:defRPr>
                  </a:lvl8pPr>
                  <a:lvl9pPr marL="2742849" algn="l" defTabSz="685712" rtl="0" eaLnBrk="1" latinLnBrk="0" hangingPunct="1">
                    <a:defRPr sz="1350" kern="1200">
                      <a:solidFill>
                        <a:schemeClr val="lt1"/>
                      </a:solidFill>
                      <a:latin typeface="+mn-lt"/>
                      <a:ea typeface="+mn-ea"/>
                      <a:cs typeface="+mn-cs"/>
                    </a:defRPr>
                  </a:lvl9pPr>
                </a:lstStyle>
                <a:p>
                  <a:pPr defTabSz="685689" fontAlgn="base">
                    <a:lnSpc>
                      <a:spcPct val="90000"/>
                    </a:lnSpc>
                    <a:spcBef>
                      <a:spcPct val="0"/>
                    </a:spcBef>
                    <a:spcAft>
                      <a:spcPct val="0"/>
                    </a:spcAft>
                    <a:defRPr/>
                  </a:pPr>
                  <a:endParaRPr lang="en-US" sz="1029">
                    <a:ln w="3175">
                      <a:noFill/>
                    </a:ln>
                    <a:gradFill>
                      <a:gsLst>
                        <a:gs pos="0">
                          <a:srgbClr val="282828"/>
                        </a:gs>
                        <a:gs pos="100000">
                          <a:srgbClr val="282828"/>
                        </a:gs>
                      </a:gsLst>
                      <a:lin ang="0" scaled="0"/>
                    </a:gradFill>
                    <a:latin typeface="Segoe UI Semibold"/>
                    <a:ea typeface="ＭＳ Ｐゴシック"/>
                    <a:cs typeface="Segoe UI"/>
                  </a:endParaRPr>
                </a:p>
              </p:txBody>
            </p:sp>
            <p:grpSp>
              <p:nvGrpSpPr>
                <p:cNvPr id="222" name="Group 221">
                  <a:extLst>
                    <a:ext uri="{FF2B5EF4-FFF2-40B4-BE49-F238E27FC236}">
                      <a16:creationId xmlns:a16="http://schemas.microsoft.com/office/drawing/2014/main" id="{A9FB6FFB-3D28-4136-AC00-B24948B14088}"/>
                    </a:ext>
                  </a:extLst>
                </p:cNvPr>
                <p:cNvGrpSpPr/>
                <p:nvPr/>
              </p:nvGrpSpPr>
              <p:grpSpPr>
                <a:xfrm>
                  <a:off x="4354339" y="3564685"/>
                  <a:ext cx="1050308" cy="492786"/>
                  <a:chOff x="10073570" y="2225595"/>
                  <a:chExt cx="1557441" cy="730724"/>
                </a:xfrm>
              </p:grpSpPr>
              <p:pic>
                <p:nvPicPr>
                  <p:cNvPr id="224" name="Graphic 7">
                    <a:extLst>
                      <a:ext uri="{FF2B5EF4-FFF2-40B4-BE49-F238E27FC236}">
                        <a16:creationId xmlns:a16="http://schemas.microsoft.com/office/drawing/2014/main" id="{E509F5ED-E674-4F53-A61A-C784F137D2D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73570" y="2588144"/>
                    <a:ext cx="335956" cy="335956"/>
                  </a:xfrm>
                  <a:prstGeom prst="rect">
                    <a:avLst/>
                  </a:prstGeom>
                </p:spPr>
              </p:pic>
              <p:pic>
                <p:nvPicPr>
                  <p:cNvPr id="225" name="Picture 224">
                    <a:extLst>
                      <a:ext uri="{FF2B5EF4-FFF2-40B4-BE49-F238E27FC236}">
                        <a16:creationId xmlns:a16="http://schemas.microsoft.com/office/drawing/2014/main" id="{E48A6110-A5D8-4B2C-BE2E-C343931772EF}"/>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332638" y="2256529"/>
                    <a:ext cx="415379" cy="290910"/>
                  </a:xfrm>
                  <a:prstGeom prst="rect">
                    <a:avLst/>
                  </a:prstGeom>
                </p:spPr>
              </p:pic>
              <p:pic>
                <p:nvPicPr>
                  <p:cNvPr id="226" name="Picture 225" descr="Tips: Working with Date and Time in servicenow REST API using PowerShell –  Chen V PowerShell Blog">
                    <a:extLst>
                      <a:ext uri="{FF2B5EF4-FFF2-40B4-BE49-F238E27FC236}">
                        <a16:creationId xmlns:a16="http://schemas.microsoft.com/office/drawing/2014/main" id="{4FF0632B-7A75-4488-BF07-BD68BCD929C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71129" y="2544566"/>
                    <a:ext cx="405845" cy="405845"/>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26" descr="Zoom Video Conferencing - Shining Waters">
                    <a:extLst>
                      <a:ext uri="{FF2B5EF4-FFF2-40B4-BE49-F238E27FC236}">
                        <a16:creationId xmlns:a16="http://schemas.microsoft.com/office/drawing/2014/main" id="{4178A3C6-6691-4C76-B529-CF578C7F9AB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235240" y="2560548"/>
                    <a:ext cx="395771" cy="395771"/>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27" descr="Icon request: facebook-workplace · Issue #10185 · FortAwesome/Font-Awesome  · GitHub">
                    <a:extLst>
                      <a:ext uri="{FF2B5EF4-FFF2-40B4-BE49-F238E27FC236}">
                        <a16:creationId xmlns:a16="http://schemas.microsoft.com/office/drawing/2014/main" id="{96C9011E-7DB0-4A5E-997C-D802E5994A8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000086" y="2225595"/>
                    <a:ext cx="312042" cy="332011"/>
                  </a:xfrm>
                  <a:prstGeom prst="rect">
                    <a:avLst/>
                  </a:prstGeom>
                  <a:noFill/>
                  <a:extLst>
                    <a:ext uri="{909E8E84-426E-40DD-AFC4-6F175D3DCCD1}">
                      <a14:hiddenFill xmlns:a14="http://schemas.microsoft.com/office/drawing/2010/main">
                        <a:solidFill>
                          <a:srgbClr val="FFFFFF"/>
                        </a:solidFill>
                      </a14:hiddenFill>
                    </a:ext>
                  </a:extLst>
                </p:spPr>
              </p:pic>
            </p:grpSp>
            <p:sp>
              <p:nvSpPr>
                <p:cNvPr id="223" name="Text">
                  <a:extLst>
                    <a:ext uri="{FF2B5EF4-FFF2-40B4-BE49-F238E27FC236}">
                      <a16:creationId xmlns:a16="http://schemas.microsoft.com/office/drawing/2014/main" id="{2C381B07-6287-4947-B1B9-194B1C3ED144}"/>
                    </a:ext>
                  </a:extLst>
                </p:cNvPr>
                <p:cNvSpPr/>
                <p:nvPr/>
              </p:nvSpPr>
              <p:spPr bwMode="auto">
                <a:xfrm>
                  <a:off x="4036645" y="4061988"/>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p>
                  <a:pPr defTabSz="671862" fontAlgn="base">
                    <a:lnSpc>
                      <a:spcPct val="90000"/>
                    </a:lnSpc>
                    <a:spcBef>
                      <a:spcPct val="0"/>
                    </a:spcBef>
                    <a:spcAft>
                      <a:spcPct val="0"/>
                    </a:spcAft>
                  </a:pPr>
                  <a:r>
                    <a:rPr lang="en-US" sz="1200">
                      <a:latin typeface="Segoe UI Semibold"/>
                      <a:cs typeface="Segoe UI Semilight" panose="020B0402040204020203" pitchFamily="34" charset="0"/>
                    </a:rPr>
                    <a:t>SaaS apps</a:t>
                  </a:r>
                </a:p>
              </p:txBody>
            </p:sp>
          </p:grpSp>
          <p:sp>
            <p:nvSpPr>
              <p:cNvPr id="220" name="Rectangle: Rounded Corners 219">
                <a:extLst>
                  <a:ext uri="{FF2B5EF4-FFF2-40B4-BE49-F238E27FC236}">
                    <a16:creationId xmlns:a16="http://schemas.microsoft.com/office/drawing/2014/main" id="{92891D61-5705-4786-9461-7B6990B26913}"/>
                  </a:ext>
                </a:extLst>
              </p:cNvPr>
              <p:cNvSpPr/>
              <p:nvPr/>
            </p:nvSpPr>
            <p:spPr bwMode="auto">
              <a:xfrm>
                <a:off x="3753853" y="3272588"/>
                <a:ext cx="2394284" cy="2207795"/>
              </a:xfrm>
              <a:prstGeom prst="round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217" name="TextBox 216">
              <a:extLst>
                <a:ext uri="{FF2B5EF4-FFF2-40B4-BE49-F238E27FC236}">
                  <a16:creationId xmlns:a16="http://schemas.microsoft.com/office/drawing/2014/main" id="{A702A153-0E7E-4BBF-8810-94BF0CE7CC7E}"/>
                </a:ext>
              </a:extLst>
            </p:cNvPr>
            <p:cNvSpPr txBox="1"/>
            <p:nvPr/>
          </p:nvSpPr>
          <p:spPr>
            <a:xfrm>
              <a:off x="1869802" y="1849075"/>
              <a:ext cx="1371210" cy="830997"/>
            </a:xfrm>
            <a:prstGeom prst="rect">
              <a:avLst/>
            </a:prstGeom>
            <a:noFill/>
          </p:spPr>
          <p:txBody>
            <a:bodyPr wrap="square">
              <a:spAutoFit/>
            </a:bodyPr>
            <a:lstStyle/>
            <a:p>
              <a:r>
                <a:rPr lang="en-US" sz="1200" kern="1200">
                  <a:solidFill>
                    <a:schemeClr val="tx1"/>
                  </a:solidFill>
                  <a:effectLst/>
                  <a:latin typeface="+mj-lt"/>
                </a:rPr>
                <a:t>Automate the granting of access rights to resources</a:t>
              </a:r>
              <a:endParaRPr lang="en-US" sz="1200">
                <a:latin typeface="+mj-lt"/>
              </a:endParaRPr>
            </a:p>
          </p:txBody>
        </p:sp>
      </p:grpSp>
      <p:grpSp>
        <p:nvGrpSpPr>
          <p:cNvPr id="249" name="Recertification">
            <a:extLst>
              <a:ext uri="{FF2B5EF4-FFF2-40B4-BE49-F238E27FC236}">
                <a16:creationId xmlns:a16="http://schemas.microsoft.com/office/drawing/2014/main" id="{EB8D2F8B-AF35-4D22-9330-6609702232A7}"/>
              </a:ext>
            </a:extLst>
          </p:cNvPr>
          <p:cNvGrpSpPr/>
          <p:nvPr/>
        </p:nvGrpSpPr>
        <p:grpSpPr>
          <a:xfrm>
            <a:off x="6715664" y="1230325"/>
            <a:ext cx="1605171" cy="2300698"/>
            <a:chOff x="6715664" y="1230325"/>
            <a:chExt cx="1605171" cy="2300698"/>
          </a:xfrm>
        </p:grpSpPr>
        <p:grpSp>
          <p:nvGrpSpPr>
            <p:cNvPr id="250" name="Group 249" descr="Access lifecycle icons">
              <a:extLst>
                <a:ext uri="{FF2B5EF4-FFF2-40B4-BE49-F238E27FC236}">
                  <a16:creationId xmlns:a16="http://schemas.microsoft.com/office/drawing/2014/main" id="{FABE358E-6F41-4E78-943B-1B5302579273}"/>
                </a:ext>
              </a:extLst>
            </p:cNvPr>
            <p:cNvGrpSpPr>
              <a:grpSpLocks noChangeAspect="1"/>
            </p:cNvGrpSpPr>
            <p:nvPr/>
          </p:nvGrpSpPr>
          <p:grpSpPr>
            <a:xfrm>
              <a:off x="7073169" y="1230325"/>
              <a:ext cx="1247666" cy="1237311"/>
              <a:chOff x="3998269" y="2537458"/>
              <a:chExt cx="1441175" cy="1429213"/>
            </a:xfrm>
          </p:grpSpPr>
          <p:grpSp>
            <p:nvGrpSpPr>
              <p:cNvPr id="252" name="Group 251">
                <a:extLst>
                  <a:ext uri="{FF2B5EF4-FFF2-40B4-BE49-F238E27FC236}">
                    <a16:creationId xmlns:a16="http://schemas.microsoft.com/office/drawing/2014/main" id="{7A0343D3-16A0-478E-9427-4E61C19E1016}"/>
                  </a:ext>
                </a:extLst>
              </p:cNvPr>
              <p:cNvGrpSpPr/>
              <p:nvPr/>
            </p:nvGrpSpPr>
            <p:grpSpPr>
              <a:xfrm>
                <a:off x="4067807" y="2874309"/>
                <a:ext cx="1371637" cy="1092362"/>
                <a:chOff x="4067807" y="2874309"/>
                <a:chExt cx="1371637" cy="1092362"/>
              </a:xfrm>
            </p:grpSpPr>
            <p:grpSp>
              <p:nvGrpSpPr>
                <p:cNvPr id="254" name="Group 10">
                  <a:extLst>
                    <a:ext uri="{FF2B5EF4-FFF2-40B4-BE49-F238E27FC236}">
                      <a16:creationId xmlns:a16="http://schemas.microsoft.com/office/drawing/2014/main" id="{59C27DE3-F247-492A-812A-36816DAF6618}"/>
                    </a:ext>
                  </a:extLst>
                </p:cNvPr>
                <p:cNvGrpSpPr>
                  <a:grpSpLocks noChangeAspect="1"/>
                </p:cNvGrpSpPr>
                <p:nvPr/>
              </p:nvGrpSpPr>
              <p:grpSpPr bwMode="auto">
                <a:xfrm>
                  <a:off x="4067807" y="3283847"/>
                  <a:ext cx="682824" cy="682824"/>
                  <a:chOff x="5004" y="797"/>
                  <a:chExt cx="256" cy="256"/>
                </a:xfrm>
              </p:grpSpPr>
              <p:sp>
                <p:nvSpPr>
                  <p:cNvPr id="256" name="AutoShape 9">
                    <a:extLst>
                      <a:ext uri="{FF2B5EF4-FFF2-40B4-BE49-F238E27FC236}">
                        <a16:creationId xmlns:a16="http://schemas.microsoft.com/office/drawing/2014/main" id="{4140541B-8D8B-4DC0-BC46-C4B4DDC28679}"/>
                      </a:ext>
                    </a:extLst>
                  </p:cNvPr>
                  <p:cNvSpPr>
                    <a:spLocks noChangeAspect="1" noChangeArrowheads="1" noTextEdit="1"/>
                  </p:cNvSpPr>
                  <p:nvPr/>
                </p:nvSpPr>
                <p:spPr bwMode="auto">
                  <a:xfrm>
                    <a:off x="5004" y="797"/>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sp>
                <p:nvSpPr>
                  <p:cNvPr id="257" name="Freeform 11">
                    <a:extLst>
                      <a:ext uri="{FF2B5EF4-FFF2-40B4-BE49-F238E27FC236}">
                        <a16:creationId xmlns:a16="http://schemas.microsoft.com/office/drawing/2014/main" id="{E6D20EB2-2EA2-48D5-BAFE-55E167770A6E}"/>
                      </a:ext>
                    </a:extLst>
                  </p:cNvPr>
                  <p:cNvSpPr>
                    <a:spLocks/>
                  </p:cNvSpPr>
                  <p:nvPr/>
                </p:nvSpPr>
                <p:spPr bwMode="auto">
                  <a:xfrm>
                    <a:off x="5087" y="795"/>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rgbClr val="2F2F2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sp>
                <p:nvSpPr>
                  <p:cNvPr id="258" name="Freeform 12">
                    <a:extLst>
                      <a:ext uri="{FF2B5EF4-FFF2-40B4-BE49-F238E27FC236}">
                        <a16:creationId xmlns:a16="http://schemas.microsoft.com/office/drawing/2014/main" id="{D4097665-65DC-4DF4-986E-0691098A1B69}"/>
                      </a:ext>
                    </a:extLst>
                  </p:cNvPr>
                  <p:cNvSpPr>
                    <a:spLocks/>
                  </p:cNvSpPr>
                  <p:nvPr/>
                </p:nvSpPr>
                <p:spPr bwMode="auto">
                  <a:xfrm>
                    <a:off x="5004" y="943"/>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rgbClr val="0078D4"/>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sp>
                <p:nvSpPr>
                  <p:cNvPr id="259" name="Freeform 13">
                    <a:extLst>
                      <a:ext uri="{FF2B5EF4-FFF2-40B4-BE49-F238E27FC236}">
                        <a16:creationId xmlns:a16="http://schemas.microsoft.com/office/drawing/2014/main" id="{E2430B77-2885-4DAA-9376-1482AC8531C6}"/>
                      </a:ext>
                    </a:extLst>
                  </p:cNvPr>
                  <p:cNvSpPr>
                    <a:spLocks/>
                  </p:cNvSpPr>
                  <p:nvPr/>
                </p:nvSpPr>
                <p:spPr bwMode="auto">
                  <a:xfrm>
                    <a:off x="5103" y="811"/>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grpSp>
            <p:pic>
              <p:nvPicPr>
                <p:cNvPr id="255" name="Picture 254">
                  <a:extLst>
                    <a:ext uri="{FF2B5EF4-FFF2-40B4-BE49-F238E27FC236}">
                      <a16:creationId xmlns:a16="http://schemas.microsoft.com/office/drawing/2014/main" id="{2BD4F81C-8042-409E-A565-3FF5B4F25E53}"/>
                    </a:ext>
                  </a:extLst>
                </p:cNvPr>
                <p:cNvPicPr>
                  <a:picLocks noChangeAspect="1"/>
                </p:cNvPicPr>
                <p:nvPr/>
              </p:nvPicPr>
              <p:blipFill>
                <a:blip r:embed="rId23"/>
                <a:stretch>
                  <a:fillRect/>
                </a:stretch>
              </p:blipFill>
              <p:spPr>
                <a:xfrm>
                  <a:off x="4832931" y="2874309"/>
                  <a:ext cx="606513" cy="606513"/>
                </a:xfrm>
                <a:prstGeom prst="rect">
                  <a:avLst/>
                </a:prstGeom>
              </p:spPr>
            </p:pic>
          </p:grpSp>
          <p:pic>
            <p:nvPicPr>
              <p:cNvPr id="253" name="Picture 252">
                <a:extLst>
                  <a:ext uri="{FF2B5EF4-FFF2-40B4-BE49-F238E27FC236}">
                    <a16:creationId xmlns:a16="http://schemas.microsoft.com/office/drawing/2014/main" id="{924E0BBA-59A9-4EC9-8FBF-636FE820605E}"/>
                  </a:ext>
                </a:extLst>
              </p:cNvPr>
              <p:cNvPicPr>
                <a:picLocks noChangeAspect="1"/>
              </p:cNvPicPr>
              <p:nvPr/>
            </p:nvPicPr>
            <p:blipFill>
              <a:blip r:embed="rId24"/>
              <a:stretch>
                <a:fillRect/>
              </a:stretch>
            </p:blipFill>
            <p:spPr>
              <a:xfrm>
                <a:off x="3998269" y="2537458"/>
                <a:ext cx="606513" cy="606513"/>
              </a:xfrm>
              <a:prstGeom prst="rect">
                <a:avLst/>
              </a:prstGeom>
            </p:spPr>
          </p:pic>
        </p:grpSp>
        <p:sp>
          <p:nvSpPr>
            <p:cNvPr id="251" name="TextBox 250">
              <a:extLst>
                <a:ext uri="{FF2B5EF4-FFF2-40B4-BE49-F238E27FC236}">
                  <a16:creationId xmlns:a16="http://schemas.microsoft.com/office/drawing/2014/main" id="{5E231233-F5A6-4B20-9E05-7F3F6F922433}"/>
                </a:ext>
              </a:extLst>
            </p:cNvPr>
            <p:cNvSpPr txBox="1"/>
            <p:nvPr/>
          </p:nvSpPr>
          <p:spPr>
            <a:xfrm>
              <a:off x="6715664" y="2977025"/>
              <a:ext cx="1289724" cy="553998"/>
            </a:xfrm>
            <a:prstGeom prst="rect">
              <a:avLst/>
            </a:prstGeom>
            <a:noFill/>
          </p:spPr>
          <p:txBody>
            <a:bodyPr wrap="square" lIns="0" tIns="0" rIns="0" bIns="0" rtlCol="0">
              <a:spAutoFit/>
            </a:bodyPr>
            <a:lstStyle/>
            <a:p>
              <a:pPr marL="0" indent="0">
                <a:buNone/>
              </a:pPr>
              <a:r>
                <a:rPr lang="en-US" sz="1200">
                  <a:latin typeface="+mj-lt"/>
                  <a:cs typeface="Segoe UI"/>
                </a:rPr>
                <a:t>Access recertification to reduce risk</a:t>
              </a:r>
              <a:endParaRPr lang="en-US" sz="1200" b="1">
                <a:latin typeface="+mj-lt"/>
              </a:endParaRPr>
            </a:p>
          </p:txBody>
        </p:sp>
      </p:grpSp>
      <p:grpSp>
        <p:nvGrpSpPr>
          <p:cNvPr id="260" name="PIM">
            <a:extLst>
              <a:ext uri="{FF2B5EF4-FFF2-40B4-BE49-F238E27FC236}">
                <a16:creationId xmlns:a16="http://schemas.microsoft.com/office/drawing/2014/main" id="{14CBF5ED-D385-4DDB-B658-5C788057450D}"/>
              </a:ext>
            </a:extLst>
          </p:cNvPr>
          <p:cNvGrpSpPr/>
          <p:nvPr/>
        </p:nvGrpSpPr>
        <p:grpSpPr>
          <a:xfrm>
            <a:off x="9436809" y="1246477"/>
            <a:ext cx="2145084" cy="2675999"/>
            <a:chOff x="9436809" y="1246477"/>
            <a:chExt cx="2145084" cy="2675999"/>
          </a:xfrm>
        </p:grpSpPr>
        <p:grpSp>
          <p:nvGrpSpPr>
            <p:cNvPr id="261" name="Group 260" descr="Person with keys, a warning sign, a gear, and a hourglass">
              <a:extLst>
                <a:ext uri="{FF2B5EF4-FFF2-40B4-BE49-F238E27FC236}">
                  <a16:creationId xmlns:a16="http://schemas.microsoft.com/office/drawing/2014/main" id="{511642FA-A9CF-46DA-AE72-DB982DD69932}"/>
                </a:ext>
              </a:extLst>
            </p:cNvPr>
            <p:cNvGrpSpPr>
              <a:grpSpLocks noChangeAspect="1"/>
            </p:cNvGrpSpPr>
            <p:nvPr/>
          </p:nvGrpSpPr>
          <p:grpSpPr>
            <a:xfrm>
              <a:off x="9436809" y="2654829"/>
              <a:ext cx="1587750" cy="1267647"/>
              <a:chOff x="6641807" y="2639231"/>
              <a:chExt cx="2060380" cy="1644991"/>
            </a:xfrm>
          </p:grpSpPr>
          <p:grpSp>
            <p:nvGrpSpPr>
              <p:cNvPr id="263" name="Group 262">
                <a:extLst>
                  <a:ext uri="{FF2B5EF4-FFF2-40B4-BE49-F238E27FC236}">
                    <a16:creationId xmlns:a16="http://schemas.microsoft.com/office/drawing/2014/main" id="{6415EDA7-9552-4233-B289-1F5D71E11368}"/>
                  </a:ext>
                </a:extLst>
              </p:cNvPr>
              <p:cNvGrpSpPr/>
              <p:nvPr/>
            </p:nvGrpSpPr>
            <p:grpSpPr>
              <a:xfrm>
                <a:off x="6641807" y="2753120"/>
                <a:ext cx="1121956" cy="1187829"/>
                <a:chOff x="6824505" y="3098032"/>
                <a:chExt cx="888278" cy="940432"/>
              </a:xfrm>
            </p:grpSpPr>
            <p:pic>
              <p:nvPicPr>
                <p:cNvPr id="272" name="Picture 271">
                  <a:extLst>
                    <a:ext uri="{FF2B5EF4-FFF2-40B4-BE49-F238E27FC236}">
                      <a16:creationId xmlns:a16="http://schemas.microsoft.com/office/drawing/2014/main" id="{01D40700-E118-4437-9269-EEA742B5817F}"/>
                    </a:ext>
                  </a:extLst>
                </p:cNvPr>
                <p:cNvPicPr>
                  <a:picLocks noChangeAspect="1"/>
                </p:cNvPicPr>
                <p:nvPr/>
              </p:nvPicPr>
              <p:blipFill>
                <a:blip r:embed="rId5"/>
                <a:stretch>
                  <a:fillRect/>
                </a:stretch>
              </p:blipFill>
              <p:spPr>
                <a:xfrm>
                  <a:off x="6824505" y="3098032"/>
                  <a:ext cx="752090" cy="752090"/>
                </a:xfrm>
                <a:prstGeom prst="rect">
                  <a:avLst/>
                </a:prstGeom>
              </p:spPr>
            </p:pic>
            <p:grpSp>
              <p:nvGrpSpPr>
                <p:cNvPr id="273" name="Group 272">
                  <a:extLst>
                    <a:ext uri="{FF2B5EF4-FFF2-40B4-BE49-F238E27FC236}">
                      <a16:creationId xmlns:a16="http://schemas.microsoft.com/office/drawing/2014/main" id="{53726B9B-76D5-4EB6-86BE-DBBC26AFE132}"/>
                    </a:ext>
                  </a:extLst>
                </p:cNvPr>
                <p:cNvGrpSpPr/>
                <p:nvPr/>
              </p:nvGrpSpPr>
              <p:grpSpPr>
                <a:xfrm>
                  <a:off x="7246698" y="3563761"/>
                  <a:ext cx="466085" cy="474703"/>
                  <a:chOff x="7246698" y="3563761"/>
                  <a:chExt cx="466085" cy="474703"/>
                </a:xfrm>
              </p:grpSpPr>
              <p:sp>
                <p:nvSpPr>
                  <p:cNvPr id="274" name="Oval 273">
                    <a:extLst>
                      <a:ext uri="{FF2B5EF4-FFF2-40B4-BE49-F238E27FC236}">
                        <a16:creationId xmlns:a16="http://schemas.microsoft.com/office/drawing/2014/main" id="{F73E342B-897B-40AA-97BE-94943BBC6BF0}"/>
                      </a:ext>
                    </a:extLst>
                  </p:cNvPr>
                  <p:cNvSpPr/>
                  <p:nvPr/>
                </p:nvSpPr>
                <p:spPr bwMode="auto">
                  <a:xfrm>
                    <a:off x="7246698" y="3563761"/>
                    <a:ext cx="454568" cy="45456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5" name="Picture 274">
                    <a:extLst>
                      <a:ext uri="{FF2B5EF4-FFF2-40B4-BE49-F238E27FC236}">
                        <a16:creationId xmlns:a16="http://schemas.microsoft.com/office/drawing/2014/main" id="{38CB845F-CC36-4820-9368-72832BF5EEEF}"/>
                      </a:ext>
                    </a:extLst>
                  </p:cNvPr>
                  <p:cNvPicPr>
                    <a:picLocks noChangeAspect="1"/>
                  </p:cNvPicPr>
                  <p:nvPr/>
                </p:nvPicPr>
                <p:blipFill>
                  <a:blip r:embed="rId25"/>
                  <a:stretch>
                    <a:fillRect/>
                  </a:stretch>
                </p:blipFill>
                <p:spPr>
                  <a:xfrm>
                    <a:off x="7306383" y="3632064"/>
                    <a:ext cx="406400" cy="406400"/>
                  </a:xfrm>
                  <a:prstGeom prst="rect">
                    <a:avLst/>
                  </a:prstGeom>
                </p:spPr>
              </p:pic>
            </p:grpSp>
          </p:grpSp>
          <p:pic>
            <p:nvPicPr>
              <p:cNvPr id="264" name="Picture 263">
                <a:extLst>
                  <a:ext uri="{FF2B5EF4-FFF2-40B4-BE49-F238E27FC236}">
                    <a16:creationId xmlns:a16="http://schemas.microsoft.com/office/drawing/2014/main" id="{7A78B110-149D-4D51-8EDB-3CBB5CED2C95}"/>
                  </a:ext>
                </a:extLst>
              </p:cNvPr>
              <p:cNvPicPr>
                <a:picLocks noChangeAspect="1"/>
              </p:cNvPicPr>
              <p:nvPr/>
            </p:nvPicPr>
            <p:blipFill>
              <a:blip r:embed="rId26"/>
              <a:stretch>
                <a:fillRect/>
              </a:stretch>
            </p:blipFill>
            <p:spPr>
              <a:xfrm>
                <a:off x="7816227" y="2639231"/>
                <a:ext cx="529280" cy="529280"/>
              </a:xfrm>
              <a:prstGeom prst="rect">
                <a:avLst/>
              </a:prstGeom>
            </p:spPr>
          </p:pic>
          <p:grpSp>
            <p:nvGrpSpPr>
              <p:cNvPr id="265" name="Group 264">
                <a:extLst>
                  <a:ext uri="{FF2B5EF4-FFF2-40B4-BE49-F238E27FC236}">
                    <a16:creationId xmlns:a16="http://schemas.microsoft.com/office/drawing/2014/main" id="{FAB49122-D09F-42AD-9DEA-ACE70CA98B06}"/>
                  </a:ext>
                </a:extLst>
              </p:cNvPr>
              <p:cNvGrpSpPr/>
              <p:nvPr/>
            </p:nvGrpSpPr>
            <p:grpSpPr>
              <a:xfrm>
                <a:off x="8150002" y="3215537"/>
                <a:ext cx="552185" cy="560707"/>
                <a:chOff x="7773069" y="3708057"/>
                <a:chExt cx="600840" cy="610113"/>
              </a:xfrm>
            </p:grpSpPr>
            <p:pic>
              <p:nvPicPr>
                <p:cNvPr id="269" name="Picture 268">
                  <a:extLst>
                    <a:ext uri="{FF2B5EF4-FFF2-40B4-BE49-F238E27FC236}">
                      <a16:creationId xmlns:a16="http://schemas.microsoft.com/office/drawing/2014/main" id="{A58D42EC-516D-4A60-9911-DBF9D3C4463B}"/>
                    </a:ext>
                  </a:extLst>
                </p:cNvPr>
                <p:cNvPicPr>
                  <a:picLocks noChangeAspect="1"/>
                </p:cNvPicPr>
                <p:nvPr/>
              </p:nvPicPr>
              <p:blipFill>
                <a:blip r:embed="rId27"/>
                <a:stretch>
                  <a:fillRect/>
                </a:stretch>
              </p:blipFill>
              <p:spPr>
                <a:xfrm>
                  <a:off x="7870611" y="3808665"/>
                  <a:ext cx="406400" cy="406400"/>
                </a:xfrm>
                <a:prstGeom prst="rect">
                  <a:avLst/>
                </a:prstGeom>
              </p:spPr>
            </p:pic>
            <p:sp>
              <p:nvSpPr>
                <p:cNvPr id="270" name="Arc 269">
                  <a:extLst>
                    <a:ext uri="{FF2B5EF4-FFF2-40B4-BE49-F238E27FC236}">
                      <a16:creationId xmlns:a16="http://schemas.microsoft.com/office/drawing/2014/main" id="{3D88C6DC-DB04-497A-A8E5-06E25CFCAF48}"/>
                    </a:ext>
                  </a:extLst>
                </p:cNvPr>
                <p:cNvSpPr/>
                <p:nvPr/>
              </p:nvSpPr>
              <p:spPr>
                <a:xfrm>
                  <a:off x="7773069" y="3708057"/>
                  <a:ext cx="591761" cy="591761"/>
                </a:xfrm>
                <a:prstGeom prst="arc">
                  <a:avLst>
                    <a:gd name="adj1" fmla="val 11233956"/>
                    <a:gd name="adj2" fmla="val 0"/>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sz="1765">
                    <a:solidFill>
                      <a:srgbClr val="282828"/>
                    </a:solidFill>
                    <a:latin typeface="Segoe UI"/>
                  </a:endParaRPr>
                </a:p>
              </p:txBody>
            </p:sp>
            <p:sp>
              <p:nvSpPr>
                <p:cNvPr id="271" name="Arc 270">
                  <a:extLst>
                    <a:ext uri="{FF2B5EF4-FFF2-40B4-BE49-F238E27FC236}">
                      <a16:creationId xmlns:a16="http://schemas.microsoft.com/office/drawing/2014/main" id="{2CE70113-98ED-4E86-9ED9-8A7979CF1673}"/>
                    </a:ext>
                  </a:extLst>
                </p:cNvPr>
                <p:cNvSpPr/>
                <p:nvPr/>
              </p:nvSpPr>
              <p:spPr>
                <a:xfrm flipH="1" flipV="1">
                  <a:off x="7782148" y="3726409"/>
                  <a:ext cx="591761" cy="591761"/>
                </a:xfrm>
                <a:prstGeom prst="arc">
                  <a:avLst>
                    <a:gd name="adj1" fmla="val 11233956"/>
                    <a:gd name="adj2" fmla="val 0"/>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4192">
                    <a:defRPr/>
                  </a:pPr>
                  <a:endParaRPr lang="en-US" sz="1765">
                    <a:solidFill>
                      <a:srgbClr val="282828"/>
                    </a:solidFill>
                    <a:latin typeface="Segoe UI"/>
                  </a:endParaRPr>
                </a:p>
              </p:txBody>
            </p:sp>
          </p:grpSp>
          <p:grpSp>
            <p:nvGrpSpPr>
              <p:cNvPr id="266" name="Group 265">
                <a:extLst>
                  <a:ext uri="{FF2B5EF4-FFF2-40B4-BE49-F238E27FC236}">
                    <a16:creationId xmlns:a16="http://schemas.microsoft.com/office/drawing/2014/main" id="{EE4BD865-979C-4B0F-B25A-3CA80AB00C6E}"/>
                  </a:ext>
                </a:extLst>
              </p:cNvPr>
              <p:cNvGrpSpPr/>
              <p:nvPr/>
            </p:nvGrpSpPr>
            <p:grpSpPr>
              <a:xfrm>
                <a:off x="7795072" y="3808717"/>
                <a:ext cx="475505" cy="475505"/>
                <a:chOff x="9742856" y="4986491"/>
                <a:chExt cx="265538" cy="265538"/>
              </a:xfrm>
            </p:grpSpPr>
            <p:sp>
              <p:nvSpPr>
                <p:cNvPr id="267" name="Oval 266">
                  <a:extLst>
                    <a:ext uri="{FF2B5EF4-FFF2-40B4-BE49-F238E27FC236}">
                      <a16:creationId xmlns:a16="http://schemas.microsoft.com/office/drawing/2014/main" id="{8BBB72B1-C3CB-420F-9121-0CCF625B528E}"/>
                    </a:ext>
                  </a:extLst>
                </p:cNvPr>
                <p:cNvSpPr/>
                <p:nvPr/>
              </p:nvSpPr>
              <p:spPr bwMode="auto">
                <a:xfrm>
                  <a:off x="9742856" y="4986491"/>
                  <a:ext cx="265538" cy="26553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68" name="Warning_E7BA" title="Icon of a triangle with an exclaimation point inside">
                  <a:extLst>
                    <a:ext uri="{FF2B5EF4-FFF2-40B4-BE49-F238E27FC236}">
                      <a16:creationId xmlns:a16="http://schemas.microsoft.com/office/drawing/2014/main" id="{4D0DB4A5-8E5E-4090-9FD9-A9A79AB41A8F}"/>
                    </a:ext>
                  </a:extLst>
                </p:cNvPr>
                <p:cNvSpPr>
                  <a:spLocks noChangeAspect="1" noEditPoints="1"/>
                </p:cNvSpPr>
                <p:nvPr/>
              </p:nvSpPr>
              <p:spPr bwMode="auto">
                <a:xfrm>
                  <a:off x="9803176" y="5046774"/>
                  <a:ext cx="144898" cy="144972"/>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lin ang="5400000" scaled="1"/>
                    </a:gradFill>
                  </a:endParaRPr>
                </a:p>
              </p:txBody>
            </p:sp>
          </p:grpSp>
        </p:grpSp>
        <p:sp>
          <p:nvSpPr>
            <p:cNvPr id="262" name="TextBox 261">
              <a:extLst>
                <a:ext uri="{FF2B5EF4-FFF2-40B4-BE49-F238E27FC236}">
                  <a16:creationId xmlns:a16="http://schemas.microsoft.com/office/drawing/2014/main" id="{F929F1D6-E31F-47C2-AB9C-6DE48B69C238}"/>
                </a:ext>
              </a:extLst>
            </p:cNvPr>
            <p:cNvSpPr txBox="1"/>
            <p:nvPr/>
          </p:nvSpPr>
          <p:spPr>
            <a:xfrm>
              <a:off x="9701029" y="1246477"/>
              <a:ext cx="1880864" cy="738664"/>
            </a:xfrm>
            <a:prstGeom prst="rect">
              <a:avLst/>
            </a:prstGeom>
            <a:noFill/>
          </p:spPr>
          <p:txBody>
            <a:bodyPr wrap="square" lIns="0" tIns="0" rIns="0" bIns="0" rtlCol="0">
              <a:spAutoFit/>
            </a:bodyPr>
            <a:lstStyle/>
            <a:p>
              <a:pPr marL="0" indent="0">
                <a:buNone/>
              </a:pPr>
              <a:r>
                <a:rPr lang="en-US" sz="1200">
                  <a:latin typeface="+mj-lt"/>
                  <a:cs typeface="Segoe UI"/>
                </a:rPr>
                <a:t>Just-in-time access, alerts, and approval workflows to protect access to critical resources</a:t>
              </a:r>
              <a:endParaRPr lang="en-US" sz="1200" b="1">
                <a:latin typeface="+mj-lt"/>
              </a:endParaRPr>
            </a:p>
          </p:txBody>
        </p:sp>
      </p:grpSp>
      <p:cxnSp>
        <p:nvCxnSpPr>
          <p:cNvPr id="276" name="Connector: Curved 275">
            <a:extLst>
              <a:ext uri="{FF2B5EF4-FFF2-40B4-BE49-F238E27FC236}">
                <a16:creationId xmlns:a16="http://schemas.microsoft.com/office/drawing/2014/main" id="{87FB615E-2089-4907-887E-AC989AAA8618}"/>
              </a:ext>
            </a:extLst>
          </p:cNvPr>
          <p:cNvCxnSpPr>
            <a:endCxn id="264" idx="0"/>
          </p:cNvCxnSpPr>
          <p:nvPr/>
        </p:nvCxnSpPr>
        <p:spPr>
          <a:xfrm>
            <a:off x="8435050" y="1803063"/>
            <a:ext cx="2110714" cy="851766"/>
          </a:xfrm>
          <a:prstGeom prst="curvedConnector2">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77" name="Auditing &amp; Reporting">
            <a:extLst>
              <a:ext uri="{FF2B5EF4-FFF2-40B4-BE49-F238E27FC236}">
                <a16:creationId xmlns:a16="http://schemas.microsoft.com/office/drawing/2014/main" id="{32A5A64D-92A2-495E-B1F6-AB5E1619927E}"/>
              </a:ext>
            </a:extLst>
          </p:cNvPr>
          <p:cNvGrpSpPr/>
          <p:nvPr/>
        </p:nvGrpSpPr>
        <p:grpSpPr>
          <a:xfrm>
            <a:off x="435077" y="5757263"/>
            <a:ext cx="11297265" cy="1115591"/>
            <a:chOff x="435077" y="5757263"/>
            <a:chExt cx="11297265" cy="1115591"/>
          </a:xfrm>
        </p:grpSpPr>
        <p:grpSp>
          <p:nvGrpSpPr>
            <p:cNvPr id="278" name="Group 277">
              <a:extLst>
                <a:ext uri="{FF2B5EF4-FFF2-40B4-BE49-F238E27FC236}">
                  <a16:creationId xmlns:a16="http://schemas.microsoft.com/office/drawing/2014/main" id="{D920674C-6C66-4958-B76C-2B70A5D550A0}"/>
                </a:ext>
              </a:extLst>
            </p:cNvPr>
            <p:cNvGrpSpPr/>
            <p:nvPr/>
          </p:nvGrpSpPr>
          <p:grpSpPr>
            <a:xfrm>
              <a:off x="435077" y="5968751"/>
              <a:ext cx="11297265" cy="590957"/>
              <a:chOff x="435077" y="6145727"/>
              <a:chExt cx="11297265" cy="590957"/>
            </a:xfrm>
          </p:grpSpPr>
          <p:sp>
            <p:nvSpPr>
              <p:cNvPr id="281" name="Rectangle: Rounded Corners 280">
                <a:extLst>
                  <a:ext uri="{FF2B5EF4-FFF2-40B4-BE49-F238E27FC236}">
                    <a16:creationId xmlns:a16="http://schemas.microsoft.com/office/drawing/2014/main" id="{EA327D3E-2B73-47F5-A653-38321283ADF2}"/>
                  </a:ext>
                </a:extLst>
              </p:cNvPr>
              <p:cNvSpPr/>
              <p:nvPr/>
            </p:nvSpPr>
            <p:spPr bwMode="auto">
              <a:xfrm>
                <a:off x="585217" y="6164807"/>
                <a:ext cx="11021566" cy="571877"/>
              </a:xfrm>
              <a:prstGeom prst="roundRect">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6D5D4E3A-1DFC-40EE-B328-98B162DCB9DA}"/>
                  </a:ext>
                </a:extLst>
              </p:cNvPr>
              <p:cNvSpPr/>
              <p:nvPr/>
            </p:nvSpPr>
            <p:spPr bwMode="auto">
              <a:xfrm>
                <a:off x="435077" y="6145727"/>
                <a:ext cx="11297265" cy="230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79" name="Oval 278">
              <a:extLst>
                <a:ext uri="{FF2B5EF4-FFF2-40B4-BE49-F238E27FC236}">
                  <a16:creationId xmlns:a16="http://schemas.microsoft.com/office/drawing/2014/main" id="{3A3ABC25-263D-449D-AC00-8BA1874B0840}"/>
                </a:ext>
              </a:extLst>
            </p:cNvPr>
            <p:cNvSpPr/>
            <p:nvPr/>
          </p:nvSpPr>
          <p:spPr bwMode="auto">
            <a:xfrm>
              <a:off x="5091682" y="6228381"/>
              <a:ext cx="2021326" cy="644473"/>
            </a:xfrm>
            <a:prstGeom prst="ellipse">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a:ea typeface="+mn-ea"/>
                  <a:cs typeface="+mn-cs"/>
                </a:rPr>
                <a:t>Ongoing auditing </a:t>
              </a:r>
              <a:br>
                <a:rPr kumimoji="0" lang="en-US" sz="1400" b="0" i="0" u="none" strike="noStrike" kern="1200" cap="none" spc="0" normalizeH="0" baseline="0" noProof="0">
                  <a:ln>
                    <a:noFill/>
                  </a:ln>
                  <a:solidFill>
                    <a:schemeClr val="tx2"/>
                  </a:solidFill>
                  <a:effectLst/>
                  <a:uLnTx/>
                  <a:uFillTx/>
                  <a:latin typeface="Segoe UI"/>
                  <a:ea typeface="+mn-ea"/>
                  <a:cs typeface="+mn-cs"/>
                </a:rPr>
              </a:br>
              <a:r>
                <a:rPr kumimoji="0" lang="en-US" sz="1400" b="0" i="0" u="none" strike="noStrike" kern="1200" cap="none" spc="0" normalizeH="0" baseline="0" noProof="0">
                  <a:ln>
                    <a:noFill/>
                  </a:ln>
                  <a:solidFill>
                    <a:schemeClr val="tx2"/>
                  </a:solidFill>
                  <a:effectLst/>
                  <a:uLnTx/>
                  <a:uFillTx/>
                  <a:latin typeface="Segoe UI"/>
                  <a:ea typeface="+mn-ea"/>
                  <a:cs typeface="+mn-cs"/>
                </a:rPr>
                <a:t>&amp; reporting</a:t>
              </a:r>
            </a:p>
          </p:txBody>
        </p:sp>
        <p:pic>
          <p:nvPicPr>
            <p:cNvPr id="280" name="Picture 279">
              <a:extLst>
                <a:ext uri="{FF2B5EF4-FFF2-40B4-BE49-F238E27FC236}">
                  <a16:creationId xmlns:a16="http://schemas.microsoft.com/office/drawing/2014/main" id="{DCACABF7-4A09-461B-B3A1-A6D4E1F16749}"/>
                </a:ext>
              </a:extLst>
            </p:cNvPr>
            <p:cNvPicPr>
              <a:picLocks noChangeAspect="1"/>
            </p:cNvPicPr>
            <p:nvPr/>
          </p:nvPicPr>
          <p:blipFill>
            <a:blip r:embed="rId28"/>
            <a:stretch>
              <a:fillRect/>
            </a:stretch>
          </p:blipFill>
          <p:spPr>
            <a:xfrm>
              <a:off x="5846062" y="5757263"/>
              <a:ext cx="571877" cy="571877"/>
            </a:xfrm>
            <a:prstGeom prst="rect">
              <a:avLst/>
            </a:prstGeom>
          </p:spPr>
        </p:pic>
      </p:grpSp>
      <p:grpSp>
        <p:nvGrpSpPr>
          <p:cNvPr id="283" name="User leaving">
            <a:extLst>
              <a:ext uri="{FF2B5EF4-FFF2-40B4-BE49-F238E27FC236}">
                <a16:creationId xmlns:a16="http://schemas.microsoft.com/office/drawing/2014/main" id="{66B9D7D7-EBAA-4D8A-AE23-EED8272743DA}"/>
              </a:ext>
            </a:extLst>
          </p:cNvPr>
          <p:cNvGrpSpPr/>
          <p:nvPr/>
        </p:nvGrpSpPr>
        <p:grpSpPr>
          <a:xfrm>
            <a:off x="8975505" y="4294272"/>
            <a:ext cx="2160378" cy="2007436"/>
            <a:chOff x="8975505" y="4294272"/>
            <a:chExt cx="2160378" cy="2007436"/>
          </a:xfrm>
        </p:grpSpPr>
        <p:grpSp>
          <p:nvGrpSpPr>
            <p:cNvPr id="284" name="User leaving" descr="Person with no access">
              <a:extLst>
                <a:ext uri="{FF2B5EF4-FFF2-40B4-BE49-F238E27FC236}">
                  <a16:creationId xmlns:a16="http://schemas.microsoft.com/office/drawing/2014/main" id="{E01C2313-AC61-4A0C-96AF-475BCFE3E5F9}"/>
                </a:ext>
              </a:extLst>
            </p:cNvPr>
            <p:cNvGrpSpPr/>
            <p:nvPr/>
          </p:nvGrpSpPr>
          <p:grpSpPr>
            <a:xfrm>
              <a:off x="9681649" y="4955505"/>
              <a:ext cx="1454234" cy="1346203"/>
              <a:chOff x="9820058" y="2773356"/>
              <a:chExt cx="1483394" cy="1373197"/>
            </a:xfrm>
          </p:grpSpPr>
          <p:pic>
            <p:nvPicPr>
              <p:cNvPr id="286" name="Picture 285">
                <a:extLst>
                  <a:ext uri="{FF2B5EF4-FFF2-40B4-BE49-F238E27FC236}">
                    <a16:creationId xmlns:a16="http://schemas.microsoft.com/office/drawing/2014/main" id="{7262D2CE-651B-4CFE-93A6-AD602D2AA4B6}"/>
                  </a:ext>
                </a:extLst>
              </p:cNvPr>
              <p:cNvPicPr>
                <a:picLocks noChangeAspect="1"/>
              </p:cNvPicPr>
              <p:nvPr/>
            </p:nvPicPr>
            <p:blipFill>
              <a:blip r:embed="rId5"/>
              <a:stretch>
                <a:fillRect/>
              </a:stretch>
            </p:blipFill>
            <p:spPr>
              <a:xfrm>
                <a:off x="9820058" y="2773356"/>
                <a:ext cx="950406" cy="950406"/>
              </a:xfrm>
              <a:prstGeom prst="rect">
                <a:avLst/>
              </a:prstGeom>
            </p:spPr>
          </p:pic>
          <p:grpSp>
            <p:nvGrpSpPr>
              <p:cNvPr id="287" name="Group 286">
                <a:extLst>
                  <a:ext uri="{FF2B5EF4-FFF2-40B4-BE49-F238E27FC236}">
                    <a16:creationId xmlns:a16="http://schemas.microsoft.com/office/drawing/2014/main" id="{1AC91FFB-6264-427A-BC7C-A09B0631EAEE}"/>
                  </a:ext>
                </a:extLst>
              </p:cNvPr>
              <p:cNvGrpSpPr/>
              <p:nvPr/>
            </p:nvGrpSpPr>
            <p:grpSpPr>
              <a:xfrm>
                <a:off x="10622404" y="3592568"/>
                <a:ext cx="681048" cy="553985"/>
                <a:chOff x="10594215" y="3750982"/>
                <a:chExt cx="538937" cy="438388"/>
              </a:xfrm>
            </p:grpSpPr>
            <p:pic>
              <p:nvPicPr>
                <p:cNvPr id="291" name="Picture 290">
                  <a:extLst>
                    <a:ext uri="{FF2B5EF4-FFF2-40B4-BE49-F238E27FC236}">
                      <a16:creationId xmlns:a16="http://schemas.microsoft.com/office/drawing/2014/main" id="{2980D19B-4356-4962-A01D-E6AA35DF6B69}"/>
                    </a:ext>
                  </a:extLst>
                </p:cNvPr>
                <p:cNvPicPr>
                  <a:picLocks noChangeAspect="1"/>
                </p:cNvPicPr>
                <p:nvPr/>
              </p:nvPicPr>
              <p:blipFill>
                <a:blip r:embed="rId29"/>
                <a:stretch>
                  <a:fillRect/>
                </a:stretch>
              </p:blipFill>
              <p:spPr>
                <a:xfrm>
                  <a:off x="10694764" y="3750982"/>
                  <a:ext cx="438388" cy="438388"/>
                </a:xfrm>
                <a:prstGeom prst="rect">
                  <a:avLst/>
                </a:prstGeom>
              </p:spPr>
            </p:pic>
            <p:grpSp>
              <p:nvGrpSpPr>
                <p:cNvPr id="292" name="Group 291">
                  <a:extLst>
                    <a:ext uri="{FF2B5EF4-FFF2-40B4-BE49-F238E27FC236}">
                      <a16:creationId xmlns:a16="http://schemas.microsoft.com/office/drawing/2014/main" id="{BA413EF7-2826-4AC2-BD40-F26D97FEE1C1}"/>
                    </a:ext>
                  </a:extLst>
                </p:cNvPr>
                <p:cNvGrpSpPr/>
                <p:nvPr/>
              </p:nvGrpSpPr>
              <p:grpSpPr>
                <a:xfrm>
                  <a:off x="10594215" y="3825978"/>
                  <a:ext cx="298111" cy="275582"/>
                  <a:chOff x="10621397" y="3825978"/>
                  <a:chExt cx="298111" cy="275582"/>
                </a:xfrm>
              </p:grpSpPr>
              <p:sp>
                <p:nvSpPr>
                  <p:cNvPr id="293" name="Isosceles Triangle 292">
                    <a:extLst>
                      <a:ext uri="{FF2B5EF4-FFF2-40B4-BE49-F238E27FC236}">
                        <a16:creationId xmlns:a16="http://schemas.microsoft.com/office/drawing/2014/main" id="{C4C32FCB-0FE4-4368-AFE5-B6C6BD9217BD}"/>
                      </a:ext>
                    </a:extLst>
                  </p:cNvPr>
                  <p:cNvSpPr/>
                  <p:nvPr/>
                </p:nvSpPr>
                <p:spPr bwMode="auto">
                  <a:xfrm rot="5400000" flipH="1">
                    <a:off x="10725359" y="3907411"/>
                    <a:ext cx="275582" cy="112716"/>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4" name="Freeform 6">
                    <a:extLst>
                      <a:ext uri="{FF2B5EF4-FFF2-40B4-BE49-F238E27FC236}">
                        <a16:creationId xmlns:a16="http://schemas.microsoft.com/office/drawing/2014/main" id="{FA748B83-73A2-49A4-868F-AA872B564FEA}"/>
                      </a:ext>
                    </a:extLst>
                  </p:cNvPr>
                  <p:cNvSpPr>
                    <a:spLocks/>
                  </p:cNvSpPr>
                  <p:nvPr/>
                </p:nvSpPr>
                <p:spPr bwMode="auto">
                  <a:xfrm>
                    <a:off x="10621397" y="3848675"/>
                    <a:ext cx="258763" cy="230188"/>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chemeClr val="tx2"/>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grpSp>
          </p:grpSp>
          <p:grpSp>
            <p:nvGrpSpPr>
              <p:cNvPr id="288" name="Group 287">
                <a:extLst>
                  <a:ext uri="{FF2B5EF4-FFF2-40B4-BE49-F238E27FC236}">
                    <a16:creationId xmlns:a16="http://schemas.microsoft.com/office/drawing/2014/main" id="{CF2CB9EF-152D-4A57-B0CD-C11FC86B5203}"/>
                  </a:ext>
                </a:extLst>
              </p:cNvPr>
              <p:cNvGrpSpPr/>
              <p:nvPr/>
            </p:nvGrpSpPr>
            <p:grpSpPr>
              <a:xfrm>
                <a:off x="9837216" y="3431250"/>
                <a:ext cx="370674" cy="370674"/>
                <a:chOff x="10401065" y="1376930"/>
                <a:chExt cx="370674" cy="370674"/>
              </a:xfrm>
            </p:grpSpPr>
            <p:sp>
              <p:nvSpPr>
                <p:cNvPr id="289" name="Oval 288">
                  <a:extLst>
                    <a:ext uri="{FF2B5EF4-FFF2-40B4-BE49-F238E27FC236}">
                      <a16:creationId xmlns:a16="http://schemas.microsoft.com/office/drawing/2014/main" id="{17B96892-9148-4A6F-94EF-2C8731A85A4B}"/>
                    </a:ext>
                  </a:extLst>
                </p:cNvPr>
                <p:cNvSpPr/>
                <p:nvPr/>
              </p:nvSpPr>
              <p:spPr bwMode="auto">
                <a:xfrm>
                  <a:off x="10401065" y="1376930"/>
                  <a:ext cx="370674" cy="37067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90" name="illegal" title="Icon of a circle with a diagonal line through it">
                  <a:extLst>
                    <a:ext uri="{FF2B5EF4-FFF2-40B4-BE49-F238E27FC236}">
                      <a16:creationId xmlns:a16="http://schemas.microsoft.com/office/drawing/2014/main" id="{96849E8C-2AA7-4C96-835E-E15760292DEB}"/>
                    </a:ext>
                  </a:extLst>
                </p:cNvPr>
                <p:cNvSpPr>
                  <a:spLocks noChangeAspect="1" noEditPoints="1"/>
                </p:cNvSpPr>
                <p:nvPr/>
              </p:nvSpPr>
              <p:spPr bwMode="auto">
                <a:xfrm>
                  <a:off x="10473775" y="1449948"/>
                  <a:ext cx="225252" cy="224636"/>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sp>
          <p:nvSpPr>
            <p:cNvPr id="285" name="TextBox 284">
              <a:extLst>
                <a:ext uri="{FF2B5EF4-FFF2-40B4-BE49-F238E27FC236}">
                  <a16:creationId xmlns:a16="http://schemas.microsoft.com/office/drawing/2014/main" id="{E40767AE-6D8F-45DD-9E41-FD6F10B7CB77}"/>
                </a:ext>
              </a:extLst>
            </p:cNvPr>
            <p:cNvSpPr txBox="1"/>
            <p:nvPr/>
          </p:nvSpPr>
          <p:spPr>
            <a:xfrm>
              <a:off x="8975505" y="4294272"/>
              <a:ext cx="1289724" cy="1107996"/>
            </a:xfrm>
            <a:prstGeom prst="rect">
              <a:avLst/>
            </a:prstGeom>
            <a:noFill/>
          </p:spPr>
          <p:txBody>
            <a:bodyPr wrap="square" lIns="0" tIns="0" rIns="0" bIns="0" rtlCol="0">
              <a:spAutoFit/>
            </a:bodyPr>
            <a:lstStyle/>
            <a:p>
              <a:pPr marL="0" indent="0">
                <a:buNone/>
              </a:pPr>
              <a:r>
                <a:rPr lang="en-US" sz="1200" dirty="0">
                  <a:latin typeface="+mj-lt"/>
                  <a:cs typeface="Segoe UI"/>
                </a:rPr>
                <a:t>Make sure access rights are removed when user leaves or stops working with Contoso</a:t>
              </a:r>
              <a:endParaRPr lang="en-US" sz="1200" b="1" dirty="0">
                <a:latin typeface="+mj-lt"/>
              </a:endParaRPr>
            </a:p>
          </p:txBody>
        </p:sp>
      </p:grpSp>
      <p:cxnSp>
        <p:nvCxnSpPr>
          <p:cNvPr id="295" name="Connector: Curved 294">
            <a:extLst>
              <a:ext uri="{FF2B5EF4-FFF2-40B4-BE49-F238E27FC236}">
                <a16:creationId xmlns:a16="http://schemas.microsoft.com/office/drawing/2014/main" id="{14F83305-D050-44AA-BC78-0DEBA1A502F0}"/>
              </a:ext>
            </a:extLst>
          </p:cNvPr>
          <p:cNvCxnSpPr>
            <a:cxnSpLocks/>
            <a:endCxn id="286" idx="0"/>
          </p:cNvCxnSpPr>
          <p:nvPr/>
        </p:nvCxnSpPr>
        <p:spPr>
          <a:xfrm rot="5400000">
            <a:off x="9909976" y="4319717"/>
            <a:ext cx="873323" cy="398252"/>
          </a:xfrm>
          <a:prstGeom prst="curvedConnector3">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96" name="Request access">
            <a:extLst>
              <a:ext uri="{FF2B5EF4-FFF2-40B4-BE49-F238E27FC236}">
                <a16:creationId xmlns:a16="http://schemas.microsoft.com/office/drawing/2014/main" id="{57F55CE1-C417-4C5E-9704-32B74E095251}"/>
              </a:ext>
            </a:extLst>
          </p:cNvPr>
          <p:cNvGrpSpPr/>
          <p:nvPr/>
        </p:nvGrpSpPr>
        <p:grpSpPr>
          <a:xfrm>
            <a:off x="2746245" y="3742809"/>
            <a:ext cx="3131859" cy="1945927"/>
            <a:chOff x="2746245" y="3742809"/>
            <a:chExt cx="3131859" cy="1945927"/>
          </a:xfrm>
        </p:grpSpPr>
        <p:sp>
          <p:nvSpPr>
            <p:cNvPr id="297" name="TextBox 296">
              <a:extLst>
                <a:ext uri="{FF2B5EF4-FFF2-40B4-BE49-F238E27FC236}">
                  <a16:creationId xmlns:a16="http://schemas.microsoft.com/office/drawing/2014/main" id="{AE0A6613-BC8D-481B-9B63-FEE5F47B7295}"/>
                </a:ext>
              </a:extLst>
            </p:cNvPr>
            <p:cNvSpPr txBox="1"/>
            <p:nvPr/>
          </p:nvSpPr>
          <p:spPr>
            <a:xfrm>
              <a:off x="2746245" y="3742809"/>
              <a:ext cx="1960570" cy="553998"/>
            </a:xfrm>
            <a:prstGeom prst="rect">
              <a:avLst/>
            </a:prstGeom>
            <a:noFill/>
          </p:spPr>
          <p:txBody>
            <a:bodyPr wrap="square" lIns="0" tIns="0" rIns="0" bIns="0" rtlCol="0">
              <a:spAutoFit/>
            </a:bodyPr>
            <a:lstStyle/>
            <a:p>
              <a:pPr algn="l"/>
              <a:r>
                <a:rPr lang="en-US" sz="1200" dirty="0">
                  <a:latin typeface="+mj-lt"/>
                </a:rPr>
                <a:t>Self-Service access request when additional access is needed</a:t>
              </a:r>
            </a:p>
          </p:txBody>
        </p:sp>
        <p:grpSp>
          <p:nvGrpSpPr>
            <p:cNvPr id="298" name="Group 297">
              <a:extLst>
                <a:ext uri="{FF2B5EF4-FFF2-40B4-BE49-F238E27FC236}">
                  <a16:creationId xmlns:a16="http://schemas.microsoft.com/office/drawing/2014/main" id="{4E66926F-3657-4568-A674-3C4C4D554D4A}"/>
                </a:ext>
              </a:extLst>
            </p:cNvPr>
            <p:cNvGrpSpPr/>
            <p:nvPr/>
          </p:nvGrpSpPr>
          <p:grpSpPr>
            <a:xfrm>
              <a:off x="3735099" y="4348068"/>
              <a:ext cx="2143005" cy="1340668"/>
              <a:chOff x="3520685" y="4114800"/>
              <a:chExt cx="2143005" cy="1340668"/>
            </a:xfrm>
          </p:grpSpPr>
          <p:pic>
            <p:nvPicPr>
              <p:cNvPr id="299" name="Picture 298">
                <a:extLst>
                  <a:ext uri="{FF2B5EF4-FFF2-40B4-BE49-F238E27FC236}">
                    <a16:creationId xmlns:a16="http://schemas.microsoft.com/office/drawing/2014/main" id="{2E5A732C-548B-4FB1-A1EE-BD3DA5A93845}"/>
                  </a:ext>
                </a:extLst>
              </p:cNvPr>
              <p:cNvPicPr>
                <a:picLocks noChangeAspect="1"/>
              </p:cNvPicPr>
              <p:nvPr/>
            </p:nvPicPr>
            <p:blipFill>
              <a:blip r:embed="rId30" cstate="hqprint">
                <a:extLst>
                  <a:ext uri="{28A0092B-C50C-407E-A947-70E740481C1C}">
                    <a14:useLocalDpi xmlns:a14="http://schemas.microsoft.com/office/drawing/2010/main" val="0"/>
                  </a:ext>
                </a:extLst>
              </a:blip>
              <a:stretch>
                <a:fillRect/>
              </a:stretch>
            </p:blipFill>
            <p:spPr>
              <a:xfrm>
                <a:off x="4814326" y="4244529"/>
                <a:ext cx="770800" cy="256004"/>
              </a:xfrm>
              <a:prstGeom prst="rect">
                <a:avLst/>
              </a:prstGeom>
            </p:spPr>
          </p:pic>
          <p:grpSp>
            <p:nvGrpSpPr>
              <p:cNvPr id="300" name="Group 299">
                <a:extLst>
                  <a:ext uri="{FF2B5EF4-FFF2-40B4-BE49-F238E27FC236}">
                    <a16:creationId xmlns:a16="http://schemas.microsoft.com/office/drawing/2014/main" id="{6CDA5FE9-1831-4F14-B58E-78FE0543E204}"/>
                  </a:ext>
                </a:extLst>
              </p:cNvPr>
              <p:cNvGrpSpPr/>
              <p:nvPr/>
            </p:nvGrpSpPr>
            <p:grpSpPr>
              <a:xfrm>
                <a:off x="4831819" y="4635676"/>
                <a:ext cx="461120" cy="236554"/>
                <a:chOff x="10788478" y="2276711"/>
                <a:chExt cx="452150" cy="227837"/>
              </a:xfrm>
            </p:grpSpPr>
            <p:sp>
              <p:nvSpPr>
                <p:cNvPr id="316" name="Freeform 299">
                  <a:extLst>
                    <a:ext uri="{FF2B5EF4-FFF2-40B4-BE49-F238E27FC236}">
                      <a16:creationId xmlns:a16="http://schemas.microsoft.com/office/drawing/2014/main" id="{14B955EE-15B3-4E1A-B783-0EBB9EB87C10}"/>
                    </a:ext>
                  </a:extLst>
                </p:cNvPr>
                <p:cNvSpPr/>
                <p:nvPr/>
              </p:nvSpPr>
              <p:spPr bwMode="auto">
                <a:xfrm>
                  <a:off x="10788478" y="2289155"/>
                  <a:ext cx="374248" cy="197582"/>
                </a:xfrm>
                <a:custGeom>
                  <a:avLst/>
                  <a:gdLst>
                    <a:gd name="connsiteX0" fmla="*/ 0 w 374248"/>
                    <a:gd name="connsiteY0" fmla="*/ 0 h 197582"/>
                    <a:gd name="connsiteX1" fmla="*/ 374248 w 374248"/>
                    <a:gd name="connsiteY1" fmla="*/ 0 h 197582"/>
                    <a:gd name="connsiteX2" fmla="*/ 374248 w 374248"/>
                    <a:gd name="connsiteY2" fmla="*/ 56976 h 197582"/>
                    <a:gd name="connsiteX3" fmla="*/ 233820 w 374248"/>
                    <a:gd name="connsiteY3" fmla="*/ 197582 h 197582"/>
                    <a:gd name="connsiteX4" fmla="*/ 0 w 374248"/>
                    <a:gd name="connsiteY4" fmla="*/ 197582 h 197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248" h="197582">
                      <a:moveTo>
                        <a:pt x="0" y="0"/>
                      </a:moveTo>
                      <a:lnTo>
                        <a:pt x="374248" y="0"/>
                      </a:lnTo>
                      <a:lnTo>
                        <a:pt x="374248" y="56976"/>
                      </a:lnTo>
                      <a:lnTo>
                        <a:pt x="233820" y="197582"/>
                      </a:lnTo>
                      <a:lnTo>
                        <a:pt x="0" y="197582"/>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7" name="Picture 316">
                  <a:extLst>
                    <a:ext uri="{FF2B5EF4-FFF2-40B4-BE49-F238E27FC236}">
                      <a16:creationId xmlns:a16="http://schemas.microsoft.com/office/drawing/2014/main" id="{D44AAE96-81F3-4A09-B8D6-3971836E6A1B}"/>
                    </a:ext>
                  </a:extLst>
                </p:cNvPr>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88739" y="2276711"/>
                  <a:ext cx="451889" cy="227837"/>
                </a:xfrm>
                <a:prstGeom prst="rect">
                  <a:avLst/>
                </a:prstGeom>
              </p:spPr>
            </p:pic>
          </p:grpSp>
          <p:pic>
            <p:nvPicPr>
              <p:cNvPr id="301" name="Picture 300">
                <a:extLst>
                  <a:ext uri="{FF2B5EF4-FFF2-40B4-BE49-F238E27FC236}">
                    <a16:creationId xmlns:a16="http://schemas.microsoft.com/office/drawing/2014/main" id="{980CE260-199E-4F10-99BC-9D7CF85B8C79}"/>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653187" y="5113529"/>
                <a:ext cx="709677" cy="193469"/>
              </a:xfrm>
              <a:prstGeom prst="rect">
                <a:avLst/>
              </a:prstGeom>
            </p:spPr>
          </p:pic>
          <p:pic>
            <p:nvPicPr>
              <p:cNvPr id="302" name="Picture 301">
                <a:extLst>
                  <a:ext uri="{FF2B5EF4-FFF2-40B4-BE49-F238E27FC236}">
                    <a16:creationId xmlns:a16="http://schemas.microsoft.com/office/drawing/2014/main" id="{808FE10E-3610-4EF3-A459-86DB9C1ED4BE}"/>
                  </a:ext>
                </a:extLst>
              </p:cNvPr>
              <p:cNvPicPr>
                <a:picLocks noChangeAspect="1"/>
              </p:cNvPicPr>
              <p:nvPr/>
            </p:nvPicPr>
            <p:blipFill>
              <a:blip r:embed="rId33" cstate="hqprint">
                <a:extLst>
                  <a:ext uri="{28A0092B-C50C-407E-A947-70E740481C1C}">
                    <a14:useLocalDpi xmlns:a14="http://schemas.microsoft.com/office/drawing/2010/main" val="0"/>
                  </a:ext>
                </a:extLst>
              </a:blip>
              <a:stretch>
                <a:fillRect/>
              </a:stretch>
            </p:blipFill>
            <p:spPr>
              <a:xfrm>
                <a:off x="4769937" y="4992824"/>
                <a:ext cx="611752" cy="142101"/>
              </a:xfrm>
              <a:prstGeom prst="rect">
                <a:avLst/>
              </a:prstGeom>
              <a:noFill/>
            </p:spPr>
          </p:pic>
          <p:sp>
            <p:nvSpPr>
              <p:cNvPr id="303" name="Rectangle: Rounded Corners 302">
                <a:extLst>
                  <a:ext uri="{FF2B5EF4-FFF2-40B4-BE49-F238E27FC236}">
                    <a16:creationId xmlns:a16="http://schemas.microsoft.com/office/drawing/2014/main" id="{F0E57597-18D5-4277-943E-AD43119DC88D}"/>
                  </a:ext>
                </a:extLst>
              </p:cNvPr>
              <p:cNvSpPr/>
              <p:nvPr/>
            </p:nvSpPr>
            <p:spPr bwMode="auto">
              <a:xfrm>
                <a:off x="3520685" y="4114800"/>
                <a:ext cx="2143005" cy="1340668"/>
              </a:xfrm>
              <a:prstGeom prst="round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304" name="Picture 4" descr="Zoom Video Conferencing - Shining Waters">
                <a:extLst>
                  <a:ext uri="{FF2B5EF4-FFF2-40B4-BE49-F238E27FC236}">
                    <a16:creationId xmlns:a16="http://schemas.microsoft.com/office/drawing/2014/main" id="{6A9E883F-DDBB-4371-919A-9022C06FDFE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38893" y="5092114"/>
                <a:ext cx="355866" cy="355867"/>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6" descr="Icon request: facebook-workplace · Issue #10185 · FortAwesome/Font-Awesome  · GitHub">
                <a:extLst>
                  <a:ext uri="{FF2B5EF4-FFF2-40B4-BE49-F238E27FC236}">
                    <a16:creationId xmlns:a16="http://schemas.microsoft.com/office/drawing/2014/main" id="{E107CFD0-5103-48A2-9627-A20D90BD2F3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13013" y="4571017"/>
                <a:ext cx="280579" cy="298536"/>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305">
                <a:extLst>
                  <a:ext uri="{FF2B5EF4-FFF2-40B4-BE49-F238E27FC236}">
                    <a16:creationId xmlns:a16="http://schemas.microsoft.com/office/drawing/2014/main" id="{C24CC2D3-7F39-4044-8EB5-4B617A24AE5B}"/>
                  </a:ext>
                  <a:ext uri="{C183D7F6-B498-43B3-948B-1728B52AA6E4}">
                    <adec:decorative xmlns:adec="http://schemas.microsoft.com/office/drawing/2017/decorative" val="1"/>
                  </a:ext>
                </a:extLst>
              </p:cNvPr>
              <p:cNvPicPr>
                <a:picLocks noChangeAspect="1"/>
              </p:cNvPicPr>
              <p:nvPr/>
            </p:nvPicPr>
            <p:blipFill rotWithShape="1">
              <a:blip r:embed="rId34"/>
              <a:srcRect l="17702" t="36300" r="14211" b="39506"/>
              <a:stretch/>
            </p:blipFill>
            <p:spPr>
              <a:xfrm>
                <a:off x="4507293" y="5213671"/>
                <a:ext cx="525288" cy="186653"/>
              </a:xfrm>
              <a:prstGeom prst="rect">
                <a:avLst/>
              </a:prstGeom>
            </p:spPr>
          </p:pic>
          <p:grpSp>
            <p:nvGrpSpPr>
              <p:cNvPr id="307" name="Group 306">
                <a:extLst>
                  <a:ext uri="{FF2B5EF4-FFF2-40B4-BE49-F238E27FC236}">
                    <a16:creationId xmlns:a16="http://schemas.microsoft.com/office/drawing/2014/main" id="{ECF01C54-FFE2-4D3F-AB22-8B549DB0923D}"/>
                  </a:ext>
                </a:extLst>
              </p:cNvPr>
              <p:cNvGrpSpPr/>
              <p:nvPr/>
            </p:nvGrpSpPr>
            <p:grpSpPr>
              <a:xfrm>
                <a:off x="3559543" y="4192019"/>
                <a:ext cx="1261695" cy="836746"/>
                <a:chOff x="4756640" y="4241601"/>
                <a:chExt cx="1475932" cy="1017698"/>
              </a:xfrm>
            </p:grpSpPr>
            <p:sp>
              <p:nvSpPr>
                <p:cNvPr id="308" name="Freeform 5">
                  <a:extLst>
                    <a:ext uri="{FF2B5EF4-FFF2-40B4-BE49-F238E27FC236}">
                      <a16:creationId xmlns:a16="http://schemas.microsoft.com/office/drawing/2014/main" id="{E1B90DB6-31F6-4140-888D-9AFD9D24144D}"/>
                    </a:ext>
                  </a:extLst>
                </p:cNvPr>
                <p:cNvSpPr>
                  <a:spLocks noChangeAspect="1" noEditPoints="1"/>
                </p:cNvSpPr>
                <p:nvPr/>
              </p:nvSpPr>
              <p:spPr bwMode="black">
                <a:xfrm>
                  <a:off x="4932926" y="4300181"/>
                  <a:ext cx="1034259" cy="232824"/>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83B01"/>
                </a:solidFill>
                <a:ln>
                  <a:no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a:ln>
                      <a:noFill/>
                    </a:ln>
                    <a:solidFill>
                      <a:srgbClr val="505050"/>
                    </a:solidFill>
                    <a:effectLst/>
                    <a:uLnTx/>
                    <a:uFillTx/>
                    <a:latin typeface="Segoe UI"/>
                    <a:ea typeface="+mn-ea"/>
                    <a:cs typeface="+mn-cs"/>
                  </a:endParaRPr>
                </a:p>
              </p:txBody>
            </p:sp>
            <p:grpSp>
              <p:nvGrpSpPr>
                <p:cNvPr id="309" name="Group 308">
                  <a:extLst>
                    <a:ext uri="{FF2B5EF4-FFF2-40B4-BE49-F238E27FC236}">
                      <a16:creationId xmlns:a16="http://schemas.microsoft.com/office/drawing/2014/main" id="{7D61719B-B7C2-4BA5-8287-F9CDB609A0BE}"/>
                    </a:ext>
                  </a:extLst>
                </p:cNvPr>
                <p:cNvGrpSpPr/>
                <p:nvPr/>
              </p:nvGrpSpPr>
              <p:grpSpPr>
                <a:xfrm>
                  <a:off x="4756640" y="4458537"/>
                  <a:ext cx="817685" cy="696416"/>
                  <a:chOff x="3037743" y="598714"/>
                  <a:chExt cx="817685" cy="696416"/>
                </a:xfrm>
              </p:grpSpPr>
              <p:pic>
                <p:nvPicPr>
                  <p:cNvPr id="314" name="Picture 313" descr="Icon&#10;&#10;Description automatically generated">
                    <a:extLst>
                      <a:ext uri="{FF2B5EF4-FFF2-40B4-BE49-F238E27FC236}">
                        <a16:creationId xmlns:a16="http://schemas.microsoft.com/office/drawing/2014/main" id="{AD2EA14D-7A5C-4133-8BD3-A4C14F6666A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071676" y="598714"/>
                    <a:ext cx="609600" cy="609600"/>
                  </a:xfrm>
                  <a:prstGeom prst="rect">
                    <a:avLst/>
                  </a:prstGeom>
                </p:spPr>
              </p:pic>
              <p:sp>
                <p:nvSpPr>
                  <p:cNvPr id="315" name="TextBox 314">
                    <a:extLst>
                      <a:ext uri="{FF2B5EF4-FFF2-40B4-BE49-F238E27FC236}">
                        <a16:creationId xmlns:a16="http://schemas.microsoft.com/office/drawing/2014/main" id="{1DAAD3EE-5EA6-445A-8C34-03AF97118248}"/>
                      </a:ext>
                    </a:extLst>
                  </p:cNvPr>
                  <p:cNvSpPr txBox="1"/>
                  <p:nvPr/>
                </p:nvSpPr>
                <p:spPr>
                  <a:xfrm>
                    <a:off x="3037743" y="1033095"/>
                    <a:ext cx="817685" cy="262035"/>
                  </a:xfrm>
                  <a:prstGeom prst="rect">
                    <a:avLst/>
                  </a:prstGeom>
                  <a:noFill/>
                </p:spPr>
                <p:txBody>
                  <a:bodyPr wrap="square" rtlCol="0">
                    <a:spAutoFit/>
                  </a:bodyPr>
                  <a:lstStyle/>
                  <a:p>
                    <a:r>
                      <a:rPr lang="en-US" sz="800" dirty="0"/>
                      <a:t>Teams sites</a:t>
                    </a:r>
                    <a:endParaRPr lang="en-NL" sz="800" dirty="0"/>
                  </a:p>
                </p:txBody>
              </p:sp>
            </p:grpSp>
            <p:grpSp>
              <p:nvGrpSpPr>
                <p:cNvPr id="310" name="Group 309">
                  <a:extLst>
                    <a:ext uri="{FF2B5EF4-FFF2-40B4-BE49-F238E27FC236}">
                      <a16:creationId xmlns:a16="http://schemas.microsoft.com/office/drawing/2014/main" id="{43249484-6037-48FC-A03C-9A6F1C50D4D4}"/>
                    </a:ext>
                  </a:extLst>
                </p:cNvPr>
                <p:cNvGrpSpPr/>
                <p:nvPr/>
              </p:nvGrpSpPr>
              <p:grpSpPr>
                <a:xfrm>
                  <a:off x="5414887" y="4458537"/>
                  <a:ext cx="817685" cy="800762"/>
                  <a:chOff x="5985153" y="2209800"/>
                  <a:chExt cx="817685" cy="800762"/>
                </a:xfrm>
              </p:grpSpPr>
              <p:pic>
                <p:nvPicPr>
                  <p:cNvPr id="312" name="Picture 311" descr="Logo&#10;&#10;Description automatically generated">
                    <a:extLst>
                      <a:ext uri="{FF2B5EF4-FFF2-40B4-BE49-F238E27FC236}">
                        <a16:creationId xmlns:a16="http://schemas.microsoft.com/office/drawing/2014/main" id="{4415CE83-383C-4C80-AC2C-C98DF4EC4D87}"/>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089196" y="2209800"/>
                    <a:ext cx="609600" cy="609600"/>
                  </a:xfrm>
                  <a:prstGeom prst="rect">
                    <a:avLst/>
                  </a:prstGeom>
                </p:spPr>
              </p:pic>
              <p:sp>
                <p:nvSpPr>
                  <p:cNvPr id="313" name="TextBox 312">
                    <a:extLst>
                      <a:ext uri="{FF2B5EF4-FFF2-40B4-BE49-F238E27FC236}">
                        <a16:creationId xmlns:a16="http://schemas.microsoft.com/office/drawing/2014/main" id="{399D7FFC-7333-4543-B795-689EB4E3FCC8}"/>
                      </a:ext>
                    </a:extLst>
                  </p:cNvPr>
                  <p:cNvSpPr txBox="1"/>
                  <p:nvPr/>
                </p:nvSpPr>
                <p:spPr>
                  <a:xfrm>
                    <a:off x="5985153" y="2636226"/>
                    <a:ext cx="817685" cy="374336"/>
                  </a:xfrm>
                  <a:prstGeom prst="rect">
                    <a:avLst/>
                  </a:prstGeom>
                  <a:noFill/>
                </p:spPr>
                <p:txBody>
                  <a:bodyPr wrap="square" rtlCol="0">
                    <a:spAutoFit/>
                  </a:bodyPr>
                  <a:lstStyle/>
                  <a:p>
                    <a:pPr algn="ctr"/>
                    <a:r>
                      <a:rPr lang="en-US" sz="700" dirty="0"/>
                      <a:t>SharePoint Libraries</a:t>
                    </a:r>
                    <a:endParaRPr lang="en-NL" sz="700" dirty="0"/>
                  </a:p>
                </p:txBody>
              </p:sp>
            </p:grpSp>
            <p:sp>
              <p:nvSpPr>
                <p:cNvPr id="311" name="Rectangle: Rounded Corners 310">
                  <a:extLst>
                    <a:ext uri="{FF2B5EF4-FFF2-40B4-BE49-F238E27FC236}">
                      <a16:creationId xmlns:a16="http://schemas.microsoft.com/office/drawing/2014/main" id="{00CC7C10-9473-486B-BFC0-FA4A3049A9B9}"/>
                    </a:ext>
                  </a:extLst>
                </p:cNvPr>
                <p:cNvSpPr/>
                <p:nvPr/>
              </p:nvSpPr>
              <p:spPr>
                <a:xfrm>
                  <a:off x="4790573" y="4241601"/>
                  <a:ext cx="1337957" cy="1011803"/>
                </a:xfrm>
                <a:prstGeom prst="round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grpSp>
      <p:sp>
        <p:nvSpPr>
          <p:cNvPr id="200" name="Rectangle 199">
            <a:extLst>
              <a:ext uri="{FF2B5EF4-FFF2-40B4-BE49-F238E27FC236}">
                <a16:creationId xmlns:a16="http://schemas.microsoft.com/office/drawing/2014/main" id="{C9F3EB32-57B8-4477-9177-FA4726AE40FC}"/>
              </a:ext>
            </a:extLst>
          </p:cNvPr>
          <p:cNvSpPr/>
          <p:nvPr/>
        </p:nvSpPr>
        <p:spPr bwMode="auto">
          <a:xfrm>
            <a:off x="141786" y="1199937"/>
            <a:ext cx="6090533" cy="232751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01" name="Rectangle 200">
            <a:extLst>
              <a:ext uri="{FF2B5EF4-FFF2-40B4-BE49-F238E27FC236}">
                <a16:creationId xmlns:a16="http://schemas.microsoft.com/office/drawing/2014/main" id="{850F81C2-AC24-48FE-ABB6-3565C09F8F7A}"/>
              </a:ext>
            </a:extLst>
          </p:cNvPr>
          <p:cNvSpPr/>
          <p:nvPr/>
        </p:nvSpPr>
        <p:spPr bwMode="auto">
          <a:xfrm>
            <a:off x="6114353" y="1197142"/>
            <a:ext cx="6039861" cy="5660858"/>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02" name="Rectangle 201">
            <a:extLst>
              <a:ext uri="{FF2B5EF4-FFF2-40B4-BE49-F238E27FC236}">
                <a16:creationId xmlns:a16="http://schemas.microsoft.com/office/drawing/2014/main" id="{B505DD72-4277-42E1-AA92-C43720582F60}"/>
              </a:ext>
            </a:extLst>
          </p:cNvPr>
          <p:cNvSpPr/>
          <p:nvPr/>
        </p:nvSpPr>
        <p:spPr bwMode="auto">
          <a:xfrm>
            <a:off x="65762" y="5715550"/>
            <a:ext cx="6049416" cy="111469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02E0F870-9996-42F8-B3C4-930F627F1FE5}"/>
              </a:ext>
            </a:extLst>
          </p:cNvPr>
          <p:cNvSpPr/>
          <p:nvPr/>
        </p:nvSpPr>
        <p:spPr bwMode="auto">
          <a:xfrm>
            <a:off x="196766" y="3525944"/>
            <a:ext cx="2506386" cy="232751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FF1DA6A6-F45C-4695-8896-F6CB3A42EFBA}"/>
              </a:ext>
            </a:extLst>
          </p:cNvPr>
          <p:cNvSpPr/>
          <p:nvPr/>
        </p:nvSpPr>
        <p:spPr bwMode="auto">
          <a:xfrm>
            <a:off x="5893691" y="4690096"/>
            <a:ext cx="220662" cy="669724"/>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07667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3A357-5E11-4F25-9B33-C6C483307252}"/>
              </a:ext>
            </a:extLst>
          </p:cNvPr>
          <p:cNvSpPr>
            <a:spLocks noGrp="1"/>
          </p:cNvSpPr>
          <p:nvPr>
            <p:ph type="title"/>
          </p:nvPr>
        </p:nvSpPr>
        <p:spPr>
          <a:xfrm>
            <a:off x="588263" y="390778"/>
            <a:ext cx="11018520" cy="492443"/>
          </a:xfrm>
        </p:spPr>
        <p:txBody>
          <a:bodyPr/>
          <a:lstStyle/>
          <a:p>
            <a:r>
              <a:rPr lang="en-US" sz="3200" dirty="0"/>
              <a:t>Access Package Catalog Structure</a:t>
            </a:r>
          </a:p>
        </p:txBody>
      </p:sp>
      <p:sp>
        <p:nvSpPr>
          <p:cNvPr id="70" name="Text Placeholder 3">
            <a:extLst>
              <a:ext uri="{FF2B5EF4-FFF2-40B4-BE49-F238E27FC236}">
                <a16:creationId xmlns:a16="http://schemas.microsoft.com/office/drawing/2014/main" id="{5513F582-E743-4365-8F7F-AE7650E4D1E3}"/>
              </a:ext>
            </a:extLst>
          </p:cNvPr>
          <p:cNvSpPr txBox="1">
            <a:spLocks/>
          </p:cNvSpPr>
          <p:nvPr/>
        </p:nvSpPr>
        <p:spPr>
          <a:xfrm>
            <a:off x="588263" y="1238794"/>
            <a:ext cx="11018520" cy="469667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000" dirty="0"/>
          </a:p>
          <a:p>
            <a:endParaRPr lang="en-US" sz="1800" dirty="0"/>
          </a:p>
        </p:txBody>
      </p:sp>
      <p:pic>
        <p:nvPicPr>
          <p:cNvPr id="5" name="Picture 4">
            <a:extLst>
              <a:ext uri="{FF2B5EF4-FFF2-40B4-BE49-F238E27FC236}">
                <a16:creationId xmlns:a16="http://schemas.microsoft.com/office/drawing/2014/main" id="{82FDB246-6FB9-AD8D-8D81-348AAB6B5317}"/>
              </a:ext>
            </a:extLst>
          </p:cNvPr>
          <p:cNvPicPr>
            <a:picLocks noChangeAspect="1"/>
          </p:cNvPicPr>
          <p:nvPr/>
        </p:nvPicPr>
        <p:blipFill>
          <a:blip r:embed="rId3"/>
          <a:stretch>
            <a:fillRect/>
          </a:stretch>
        </p:blipFill>
        <p:spPr>
          <a:xfrm>
            <a:off x="294131" y="1344133"/>
            <a:ext cx="11603737" cy="3098264"/>
          </a:xfrm>
          <a:prstGeom prst="rect">
            <a:avLst/>
          </a:prstGeom>
        </p:spPr>
      </p:pic>
    </p:spTree>
    <p:extLst>
      <p:ext uri="{BB962C8B-B14F-4D97-AF65-F5344CB8AC3E}">
        <p14:creationId xmlns:p14="http://schemas.microsoft.com/office/powerpoint/2010/main" val="412666947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834BC-999E-46D2-85B7-2C5C022C66DF}"/>
              </a:ext>
            </a:extLst>
          </p:cNvPr>
          <p:cNvSpPr>
            <a:spLocks noGrp="1"/>
          </p:cNvSpPr>
          <p:nvPr>
            <p:ph type="title"/>
          </p:nvPr>
        </p:nvSpPr>
        <p:spPr>
          <a:xfrm>
            <a:off x="588263" y="175334"/>
            <a:ext cx="11018520" cy="923330"/>
          </a:xfrm>
        </p:spPr>
        <p:txBody>
          <a:bodyPr/>
          <a:lstStyle/>
          <a:p>
            <a:r>
              <a:rPr lang="en-US">
                <a:cs typeface="Segoe UI"/>
              </a:rPr>
              <a:t>Access requests, workflow and approvals</a:t>
            </a:r>
            <a:br>
              <a:rPr lang="en-US">
                <a:cs typeface="Segoe UI"/>
              </a:rPr>
            </a:br>
            <a:r>
              <a:rPr lang="en-US" sz="2400">
                <a:solidFill>
                  <a:schemeClr val="tx2"/>
                </a:solidFill>
                <a:cs typeface="Segoe UI"/>
              </a:rPr>
              <a:t>Entitlement management</a:t>
            </a:r>
            <a:endParaRPr lang="en-US">
              <a:solidFill>
                <a:schemeClr val="tx2"/>
              </a:solidFill>
            </a:endParaRPr>
          </a:p>
        </p:txBody>
      </p:sp>
      <p:grpSp>
        <p:nvGrpSpPr>
          <p:cNvPr id="87" name="Group 86">
            <a:extLst>
              <a:ext uri="{FF2B5EF4-FFF2-40B4-BE49-F238E27FC236}">
                <a16:creationId xmlns:a16="http://schemas.microsoft.com/office/drawing/2014/main" id="{7F094AD8-8D39-4EA4-8EDB-FFFE4A70C54F}"/>
              </a:ext>
            </a:extLst>
          </p:cNvPr>
          <p:cNvGrpSpPr/>
          <p:nvPr/>
        </p:nvGrpSpPr>
        <p:grpSpPr>
          <a:xfrm>
            <a:off x="588084" y="1578349"/>
            <a:ext cx="5507916" cy="1384995"/>
            <a:chOff x="6115671" y="1283783"/>
            <a:chExt cx="5507916" cy="1384995"/>
          </a:xfrm>
        </p:grpSpPr>
        <p:sp>
          <p:nvSpPr>
            <p:cNvPr id="88" name="Content Placeholder 3">
              <a:extLst>
                <a:ext uri="{FF2B5EF4-FFF2-40B4-BE49-F238E27FC236}">
                  <a16:creationId xmlns:a16="http://schemas.microsoft.com/office/drawing/2014/main" id="{C088993E-EB23-402F-B298-7621FD7CD44A}"/>
                </a:ext>
              </a:extLst>
            </p:cNvPr>
            <p:cNvSpPr txBox="1">
              <a:spLocks/>
            </p:cNvSpPr>
            <p:nvPr/>
          </p:nvSpPr>
          <p:spPr>
            <a:xfrm>
              <a:off x="6940751" y="1283783"/>
              <a:ext cx="4682836" cy="138499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effectLst/>
                  <a:latin typeface="Segoe UI" panose="020B0502040204020203" pitchFamily="34" charset="0"/>
                </a:rPr>
                <a:t>Let users request access (to any connected app, group, Teams site and more) while automating access assignments, approval, workflows, reviews and expiration for all human identity types (users, guests, etc.)</a:t>
              </a:r>
              <a:endParaRPr lang="en-US" sz="2000" dirty="0">
                <a:effectLst/>
                <a:latin typeface="Arial" panose="020B0604020202020204" pitchFamily="34" charset="0"/>
              </a:endParaRPr>
            </a:p>
          </p:txBody>
        </p:sp>
        <p:grpSp>
          <p:nvGrpSpPr>
            <p:cNvPr id="89" name="Group 88">
              <a:extLst>
                <a:ext uri="{FF2B5EF4-FFF2-40B4-BE49-F238E27FC236}">
                  <a16:creationId xmlns:a16="http://schemas.microsoft.com/office/drawing/2014/main" id="{06E9293B-8652-4F91-8C49-EFEADE7D771B}"/>
                </a:ext>
              </a:extLst>
            </p:cNvPr>
            <p:cNvGrpSpPr/>
            <p:nvPr/>
          </p:nvGrpSpPr>
          <p:grpSpPr>
            <a:xfrm>
              <a:off x="6115671" y="1529354"/>
              <a:ext cx="658800" cy="658800"/>
              <a:chOff x="569904" y="2297095"/>
              <a:chExt cx="658800" cy="658800"/>
            </a:xfrm>
          </p:grpSpPr>
          <p:sp>
            <p:nvSpPr>
              <p:cNvPr id="90" name="Oval 89">
                <a:extLst>
                  <a:ext uri="{FF2B5EF4-FFF2-40B4-BE49-F238E27FC236}">
                    <a16:creationId xmlns:a16="http://schemas.microsoft.com/office/drawing/2014/main" id="{246807C4-DBBF-482D-A4DA-1211629B617E}"/>
                  </a:ext>
                </a:extLst>
              </p:cNvPr>
              <p:cNvSpPr/>
              <p:nvPr/>
            </p:nvSpPr>
            <p:spPr bwMode="auto">
              <a:xfrm>
                <a:off x="569904" y="2297095"/>
                <a:ext cx="658800" cy="65880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92" name="ID" title="Icon of a person with three stacked lines of text to the right of them">
                <a:extLst>
                  <a:ext uri="{FF2B5EF4-FFF2-40B4-BE49-F238E27FC236}">
                    <a16:creationId xmlns:a16="http://schemas.microsoft.com/office/drawing/2014/main" id="{89222051-BA11-419F-9A3F-9702567D3EB1}"/>
                  </a:ext>
                </a:extLst>
              </p:cNvPr>
              <p:cNvSpPr>
                <a:spLocks noChangeAspect="1" noEditPoints="1"/>
              </p:cNvSpPr>
              <p:nvPr/>
            </p:nvSpPr>
            <p:spPr bwMode="auto">
              <a:xfrm>
                <a:off x="727514" y="2518018"/>
                <a:ext cx="316618" cy="182854"/>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3" name="Group 92">
            <a:extLst>
              <a:ext uri="{FF2B5EF4-FFF2-40B4-BE49-F238E27FC236}">
                <a16:creationId xmlns:a16="http://schemas.microsoft.com/office/drawing/2014/main" id="{EC9C66CE-3FC8-4BC4-A39C-A3C2374556AC}"/>
              </a:ext>
            </a:extLst>
          </p:cNvPr>
          <p:cNvGrpSpPr/>
          <p:nvPr/>
        </p:nvGrpSpPr>
        <p:grpSpPr>
          <a:xfrm>
            <a:off x="588813" y="3061193"/>
            <a:ext cx="5508000" cy="658800"/>
            <a:chOff x="6116400" y="2826465"/>
            <a:chExt cx="5508000" cy="658800"/>
          </a:xfrm>
        </p:grpSpPr>
        <p:sp>
          <p:nvSpPr>
            <p:cNvPr id="94" name="TextBox 93">
              <a:extLst>
                <a:ext uri="{FF2B5EF4-FFF2-40B4-BE49-F238E27FC236}">
                  <a16:creationId xmlns:a16="http://schemas.microsoft.com/office/drawing/2014/main" id="{1B2958E7-5CAF-4123-9C7C-106D5CCCCDD7}"/>
                </a:ext>
              </a:extLst>
            </p:cNvPr>
            <p:cNvSpPr txBox="1"/>
            <p:nvPr/>
          </p:nvSpPr>
          <p:spPr>
            <a:xfrm>
              <a:off x="6850800" y="2855225"/>
              <a:ext cx="4773600" cy="584775"/>
            </a:xfrm>
            <a:prstGeom prst="rect">
              <a:avLst/>
            </a:prstGeom>
            <a:noFill/>
          </p:spPr>
          <p:txBody>
            <a:bodyPr wrap="square">
              <a:spAutoFit/>
            </a:bodyPr>
            <a:lstStyle/>
            <a:p>
              <a:r>
                <a:rPr lang="en-US" sz="1600">
                  <a:effectLst/>
                  <a:latin typeface="Segoe UI" panose="020B0502040204020203" pitchFamily="34" charset="0"/>
                </a:rPr>
                <a:t>Self-service policy and workflow can be defined by app, group or site owners</a:t>
              </a:r>
              <a:endParaRPr lang="en-US" sz="1800">
                <a:effectLst/>
                <a:latin typeface="Arial" panose="020B0604020202020204" pitchFamily="34" charset="0"/>
              </a:endParaRPr>
            </a:p>
          </p:txBody>
        </p:sp>
        <p:grpSp>
          <p:nvGrpSpPr>
            <p:cNvPr id="95" name="Group 94">
              <a:extLst>
                <a:ext uri="{FF2B5EF4-FFF2-40B4-BE49-F238E27FC236}">
                  <a16:creationId xmlns:a16="http://schemas.microsoft.com/office/drawing/2014/main" id="{A9E0AABE-168A-4E10-8675-15F46B7118BE}"/>
                </a:ext>
              </a:extLst>
            </p:cNvPr>
            <p:cNvGrpSpPr/>
            <p:nvPr/>
          </p:nvGrpSpPr>
          <p:grpSpPr>
            <a:xfrm>
              <a:off x="6116400" y="2826465"/>
              <a:ext cx="658800" cy="658800"/>
              <a:chOff x="762348" y="4277071"/>
              <a:chExt cx="658800" cy="658800"/>
            </a:xfrm>
          </p:grpSpPr>
          <p:sp>
            <p:nvSpPr>
              <p:cNvPr id="98" name="Oval 97">
                <a:extLst>
                  <a:ext uri="{FF2B5EF4-FFF2-40B4-BE49-F238E27FC236}">
                    <a16:creationId xmlns:a16="http://schemas.microsoft.com/office/drawing/2014/main" id="{5DF9E9A8-CE0A-4BAA-9334-789BE80BAF4E}"/>
                  </a:ext>
                </a:extLst>
              </p:cNvPr>
              <p:cNvSpPr/>
              <p:nvPr/>
            </p:nvSpPr>
            <p:spPr bwMode="auto">
              <a:xfrm>
                <a:off x="762348" y="4277071"/>
                <a:ext cx="658800" cy="65880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97" name="Quest_ED40" title="Icon of a map with a dotted line leading to an ex">
                <a:extLst>
                  <a:ext uri="{FF2B5EF4-FFF2-40B4-BE49-F238E27FC236}">
                    <a16:creationId xmlns:a16="http://schemas.microsoft.com/office/drawing/2014/main" id="{D5013728-6F81-431B-99F3-B8C160974A3C}"/>
                  </a:ext>
                </a:extLst>
              </p:cNvPr>
              <p:cNvSpPr>
                <a:spLocks noChangeAspect="1" noEditPoints="1"/>
              </p:cNvSpPr>
              <p:nvPr/>
            </p:nvSpPr>
            <p:spPr bwMode="auto">
              <a:xfrm>
                <a:off x="914854" y="4414259"/>
                <a:ext cx="365671" cy="36576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100" name="Group 99">
            <a:extLst>
              <a:ext uri="{FF2B5EF4-FFF2-40B4-BE49-F238E27FC236}">
                <a16:creationId xmlns:a16="http://schemas.microsoft.com/office/drawing/2014/main" id="{6DF69B32-2487-4CF8-8443-9C91639B1DDF}"/>
              </a:ext>
            </a:extLst>
          </p:cNvPr>
          <p:cNvGrpSpPr/>
          <p:nvPr/>
        </p:nvGrpSpPr>
        <p:grpSpPr>
          <a:xfrm>
            <a:off x="6283354" y="1473504"/>
            <a:ext cx="5508000" cy="830997"/>
            <a:chOff x="6116400" y="3844989"/>
            <a:chExt cx="5508000" cy="830997"/>
          </a:xfrm>
        </p:grpSpPr>
        <p:sp>
          <p:nvSpPr>
            <p:cNvPr id="101" name="TextBox 100">
              <a:extLst>
                <a:ext uri="{FF2B5EF4-FFF2-40B4-BE49-F238E27FC236}">
                  <a16:creationId xmlns:a16="http://schemas.microsoft.com/office/drawing/2014/main" id="{D6E23D1F-E7E3-4710-8981-24E730295146}"/>
                </a:ext>
              </a:extLst>
            </p:cNvPr>
            <p:cNvSpPr txBox="1"/>
            <p:nvPr/>
          </p:nvSpPr>
          <p:spPr>
            <a:xfrm>
              <a:off x="6850800" y="3844989"/>
              <a:ext cx="4773600" cy="830997"/>
            </a:xfrm>
            <a:prstGeom prst="rect">
              <a:avLst/>
            </a:prstGeom>
            <a:noFill/>
          </p:spPr>
          <p:txBody>
            <a:bodyPr wrap="square">
              <a:spAutoFit/>
            </a:bodyPr>
            <a:lstStyle/>
            <a:p>
              <a:r>
                <a:rPr lang="en-US" sz="1600" dirty="0">
                  <a:effectLst/>
                  <a:latin typeface="Segoe UI" panose="020B0502040204020203" pitchFamily="34" charset="0"/>
                </a:rPr>
                <a:t>Supports multi-stage approval workflow, separation of duties enforcement and recurring access recertification </a:t>
              </a:r>
              <a:endParaRPr lang="en-US" dirty="0"/>
            </a:p>
          </p:txBody>
        </p:sp>
        <p:grpSp>
          <p:nvGrpSpPr>
            <p:cNvPr id="102" name="Group 101" descr="Icon location">
              <a:extLst>
                <a:ext uri="{FF2B5EF4-FFF2-40B4-BE49-F238E27FC236}">
                  <a16:creationId xmlns:a16="http://schemas.microsoft.com/office/drawing/2014/main" id="{53062E6E-B108-4735-9B6C-79EFA32DBA42}"/>
                </a:ext>
              </a:extLst>
            </p:cNvPr>
            <p:cNvGrpSpPr/>
            <p:nvPr/>
          </p:nvGrpSpPr>
          <p:grpSpPr>
            <a:xfrm>
              <a:off x="6116400" y="3938515"/>
              <a:ext cx="658800" cy="658800"/>
              <a:chOff x="4358213" y="3560884"/>
              <a:chExt cx="659875" cy="659875"/>
            </a:xfrm>
          </p:grpSpPr>
          <p:sp>
            <p:nvSpPr>
              <p:cNvPr id="105" name="Oval 104">
                <a:extLst>
                  <a:ext uri="{FF2B5EF4-FFF2-40B4-BE49-F238E27FC236}">
                    <a16:creationId xmlns:a16="http://schemas.microsoft.com/office/drawing/2014/main" id="{929F8D2D-5B7A-4EF6-A0D1-86C85FD6DABC}"/>
                  </a:ext>
                </a:extLst>
              </p:cNvPr>
              <p:cNvSpPr/>
              <p:nvPr/>
            </p:nvSpPr>
            <p:spPr bwMode="auto">
              <a:xfrm>
                <a:off x="4358213" y="3560884"/>
                <a:ext cx="659875" cy="659875"/>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104" name="Relationship_F003" title="Icon of three boxes connected by lines">
                <a:extLst>
                  <a:ext uri="{FF2B5EF4-FFF2-40B4-BE49-F238E27FC236}">
                    <a16:creationId xmlns:a16="http://schemas.microsoft.com/office/drawing/2014/main" id="{544861EA-EF92-4AE5-9A81-D3DD6F370B5D}"/>
                  </a:ext>
                </a:extLst>
              </p:cNvPr>
              <p:cNvSpPr>
                <a:spLocks noChangeAspect="1" noEditPoints="1"/>
              </p:cNvSpPr>
              <p:nvPr/>
            </p:nvSpPr>
            <p:spPr bwMode="auto">
              <a:xfrm>
                <a:off x="4504544" y="3739157"/>
                <a:ext cx="321268" cy="30048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107" name="Group 106">
            <a:extLst>
              <a:ext uri="{FF2B5EF4-FFF2-40B4-BE49-F238E27FC236}">
                <a16:creationId xmlns:a16="http://schemas.microsoft.com/office/drawing/2014/main" id="{12AC18FA-D2EF-4734-B4C0-24139F43E60D}"/>
              </a:ext>
            </a:extLst>
          </p:cNvPr>
          <p:cNvGrpSpPr/>
          <p:nvPr/>
        </p:nvGrpSpPr>
        <p:grpSpPr>
          <a:xfrm>
            <a:off x="6283354" y="2360475"/>
            <a:ext cx="5508000" cy="627308"/>
            <a:chOff x="6116400" y="4731960"/>
            <a:chExt cx="5508000" cy="627308"/>
          </a:xfrm>
        </p:grpSpPr>
        <p:sp>
          <p:nvSpPr>
            <p:cNvPr id="108" name="TextBox 107">
              <a:extLst>
                <a:ext uri="{FF2B5EF4-FFF2-40B4-BE49-F238E27FC236}">
                  <a16:creationId xmlns:a16="http://schemas.microsoft.com/office/drawing/2014/main" id="{2C8BBAFE-B6DB-4542-A1D1-8460F06BE0D5}"/>
                </a:ext>
              </a:extLst>
            </p:cNvPr>
            <p:cNvSpPr txBox="1"/>
            <p:nvPr/>
          </p:nvSpPr>
          <p:spPr>
            <a:xfrm>
              <a:off x="6850800" y="4748320"/>
              <a:ext cx="4773600" cy="584775"/>
            </a:xfrm>
            <a:prstGeom prst="rect">
              <a:avLst/>
            </a:prstGeom>
            <a:noFill/>
          </p:spPr>
          <p:txBody>
            <a:bodyPr wrap="square">
              <a:spAutoFit/>
            </a:bodyPr>
            <a:lstStyle/>
            <a:p>
              <a:r>
                <a:rPr lang="en-US" sz="1600" dirty="0">
                  <a:effectLst/>
                  <a:latin typeface="Segoe UI" panose="020B0502040204020203" pitchFamily="34" charset="0"/>
                </a:rPr>
                <a:t>Supports custom workflows for access lifecycle (through Logic Apps integration)</a:t>
              </a:r>
              <a:endParaRPr lang="en-US" dirty="0"/>
            </a:p>
          </p:txBody>
        </p:sp>
        <p:grpSp>
          <p:nvGrpSpPr>
            <p:cNvPr id="109" name="Group 108">
              <a:extLst>
                <a:ext uri="{FF2B5EF4-FFF2-40B4-BE49-F238E27FC236}">
                  <a16:creationId xmlns:a16="http://schemas.microsoft.com/office/drawing/2014/main" id="{EEB3414F-7459-4D3B-843A-CF44C19A76BC}"/>
                </a:ext>
              </a:extLst>
            </p:cNvPr>
            <p:cNvGrpSpPr/>
            <p:nvPr/>
          </p:nvGrpSpPr>
          <p:grpSpPr>
            <a:xfrm>
              <a:off x="6116400" y="4731960"/>
              <a:ext cx="627308" cy="627308"/>
              <a:chOff x="532198" y="4929913"/>
              <a:chExt cx="627308" cy="627308"/>
            </a:xfrm>
          </p:grpSpPr>
          <p:sp>
            <p:nvSpPr>
              <p:cNvPr id="112" name="Oval 111">
                <a:extLst>
                  <a:ext uri="{FF2B5EF4-FFF2-40B4-BE49-F238E27FC236}">
                    <a16:creationId xmlns:a16="http://schemas.microsoft.com/office/drawing/2014/main" id="{1D151CD2-B988-4590-AF33-8E71A8F0B4BD}"/>
                  </a:ext>
                </a:extLst>
              </p:cNvPr>
              <p:cNvSpPr/>
              <p:nvPr/>
            </p:nvSpPr>
            <p:spPr bwMode="auto">
              <a:xfrm>
                <a:off x="532198" y="4929913"/>
                <a:ext cx="627308" cy="627308"/>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111" name="list_4" title="Icon of a checklist">
                <a:extLst>
                  <a:ext uri="{FF2B5EF4-FFF2-40B4-BE49-F238E27FC236}">
                    <a16:creationId xmlns:a16="http://schemas.microsoft.com/office/drawing/2014/main" id="{947EBEFD-DB23-4EF4-850F-36C3BC73812A}"/>
                  </a:ext>
                </a:extLst>
              </p:cNvPr>
              <p:cNvSpPr>
                <a:spLocks noChangeAspect="1" noEditPoints="1"/>
              </p:cNvSpPr>
              <p:nvPr/>
            </p:nvSpPr>
            <p:spPr bwMode="auto">
              <a:xfrm>
                <a:off x="667206" y="5126400"/>
                <a:ext cx="315057" cy="212944"/>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ln w="19050">
                <a:solidFill>
                  <a:schemeClr val="tx1"/>
                </a:solidFill>
                <a:headEnd/>
                <a:tailEnd/>
              </a:ln>
            </p:spPr>
            <p:style>
              <a:lnRef idx="1">
                <a:schemeClr val="accent6"/>
              </a:lnRef>
              <a:fillRef idx="0">
                <a:schemeClr val="accent6"/>
              </a:fillRef>
              <a:effectRef idx="0">
                <a:schemeClr val="accent6"/>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endParaRPr>
              </a:p>
            </p:txBody>
          </p:sp>
        </p:grpSp>
      </p:grpSp>
      <p:grpSp>
        <p:nvGrpSpPr>
          <p:cNvPr id="114" name="Group 113">
            <a:extLst>
              <a:ext uri="{FF2B5EF4-FFF2-40B4-BE49-F238E27FC236}">
                <a16:creationId xmlns:a16="http://schemas.microsoft.com/office/drawing/2014/main" id="{B5039E3B-C301-486F-87DA-0E136A5D8CD9}"/>
              </a:ext>
            </a:extLst>
          </p:cNvPr>
          <p:cNvGrpSpPr/>
          <p:nvPr/>
        </p:nvGrpSpPr>
        <p:grpSpPr>
          <a:xfrm>
            <a:off x="6283354" y="3081934"/>
            <a:ext cx="5508642" cy="627308"/>
            <a:chOff x="6116400" y="5535307"/>
            <a:chExt cx="5508642" cy="627308"/>
          </a:xfrm>
        </p:grpSpPr>
        <p:sp>
          <p:nvSpPr>
            <p:cNvPr id="115" name="TextBox 114">
              <a:extLst>
                <a:ext uri="{FF2B5EF4-FFF2-40B4-BE49-F238E27FC236}">
                  <a16:creationId xmlns:a16="http://schemas.microsoft.com/office/drawing/2014/main" id="{6D7A8EB5-C57D-4C39-B6D0-78E1F615ECFF}"/>
                </a:ext>
              </a:extLst>
            </p:cNvPr>
            <p:cNvSpPr txBox="1"/>
            <p:nvPr/>
          </p:nvSpPr>
          <p:spPr>
            <a:xfrm>
              <a:off x="6851442" y="5553078"/>
              <a:ext cx="4773600" cy="584775"/>
            </a:xfrm>
            <a:prstGeom prst="rect">
              <a:avLst/>
            </a:prstGeom>
            <a:noFill/>
          </p:spPr>
          <p:txBody>
            <a:bodyPr wrap="square">
              <a:spAutoFit/>
            </a:bodyPr>
            <a:lstStyle/>
            <a:p>
              <a:r>
                <a:rPr lang="en-US" sz="1600" dirty="0">
                  <a:effectLst/>
                  <a:latin typeface="Segoe UI" panose="020B0502040204020203" pitchFamily="34" charset="0"/>
                </a:rPr>
                <a:t>Access time-limited, guests removed when last access expires</a:t>
              </a:r>
            </a:p>
          </p:txBody>
        </p:sp>
        <p:grpSp>
          <p:nvGrpSpPr>
            <p:cNvPr id="116" name="Group 115">
              <a:extLst>
                <a:ext uri="{FF2B5EF4-FFF2-40B4-BE49-F238E27FC236}">
                  <a16:creationId xmlns:a16="http://schemas.microsoft.com/office/drawing/2014/main" id="{33960739-A93C-4FFA-A7EB-C9B5E04A4344}"/>
                </a:ext>
              </a:extLst>
            </p:cNvPr>
            <p:cNvGrpSpPr/>
            <p:nvPr/>
          </p:nvGrpSpPr>
          <p:grpSpPr>
            <a:xfrm>
              <a:off x="6116400" y="5535307"/>
              <a:ext cx="627308" cy="627308"/>
              <a:chOff x="530662" y="1381010"/>
              <a:chExt cx="627308" cy="627308"/>
            </a:xfrm>
          </p:grpSpPr>
          <p:sp>
            <p:nvSpPr>
              <p:cNvPr id="119" name="Oval 118">
                <a:extLst>
                  <a:ext uri="{FF2B5EF4-FFF2-40B4-BE49-F238E27FC236}">
                    <a16:creationId xmlns:a16="http://schemas.microsoft.com/office/drawing/2014/main" id="{BEB1A96A-2B50-401F-AC16-40C0D7B3122A}"/>
                  </a:ext>
                </a:extLst>
              </p:cNvPr>
              <p:cNvSpPr/>
              <p:nvPr/>
            </p:nvSpPr>
            <p:spPr bwMode="auto">
              <a:xfrm>
                <a:off x="530662" y="1381010"/>
                <a:ext cx="627308" cy="627308"/>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pic>
            <p:nvPicPr>
              <p:cNvPr id="118" name="Graphic 117">
                <a:extLst>
                  <a:ext uri="{FF2B5EF4-FFF2-40B4-BE49-F238E27FC236}">
                    <a16:creationId xmlns:a16="http://schemas.microsoft.com/office/drawing/2014/main" id="{19A9A1D0-3E3B-4724-81CF-FA00560CCB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479" y="1497768"/>
                <a:ext cx="335765" cy="366290"/>
              </a:xfrm>
              <a:prstGeom prst="rect">
                <a:avLst/>
              </a:prstGeom>
            </p:spPr>
          </p:pic>
        </p:grpSp>
      </p:grpSp>
      <p:grpSp>
        <p:nvGrpSpPr>
          <p:cNvPr id="121" name="Group 120">
            <a:extLst>
              <a:ext uri="{FF2B5EF4-FFF2-40B4-BE49-F238E27FC236}">
                <a16:creationId xmlns:a16="http://schemas.microsoft.com/office/drawing/2014/main" id="{6FECDD3E-1425-41C3-B56B-FCF17B529DB4}"/>
              </a:ext>
            </a:extLst>
          </p:cNvPr>
          <p:cNvGrpSpPr/>
          <p:nvPr/>
        </p:nvGrpSpPr>
        <p:grpSpPr>
          <a:xfrm>
            <a:off x="2640322" y="4385633"/>
            <a:ext cx="6911356" cy="2253451"/>
            <a:chOff x="1197749" y="4614023"/>
            <a:chExt cx="6911356" cy="2253451"/>
          </a:xfrm>
        </p:grpSpPr>
        <p:sp>
          <p:nvSpPr>
            <p:cNvPr id="122" name="Rectangle: Rounded Corners 121">
              <a:extLst>
                <a:ext uri="{FF2B5EF4-FFF2-40B4-BE49-F238E27FC236}">
                  <a16:creationId xmlns:a16="http://schemas.microsoft.com/office/drawing/2014/main" id="{E8B6AFF2-A3AA-49B1-AB74-5A449BCD5DFC}"/>
                </a:ext>
              </a:extLst>
            </p:cNvPr>
            <p:cNvSpPr/>
            <p:nvPr/>
          </p:nvSpPr>
          <p:spPr bwMode="auto">
            <a:xfrm flipV="1">
              <a:off x="1778590" y="5588761"/>
              <a:ext cx="5750344" cy="1098745"/>
            </a:xfrm>
            <a:prstGeom prst="round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F8F2548F-6490-4AEA-81A0-E534E382632B}"/>
                </a:ext>
              </a:extLst>
            </p:cNvPr>
            <p:cNvSpPr/>
            <p:nvPr/>
          </p:nvSpPr>
          <p:spPr>
            <a:xfrm>
              <a:off x="5515869" y="4651200"/>
              <a:ext cx="1159200" cy="7380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7880" tIns="137845" rIns="87880" bIns="137845" numCol="1" spcCol="0" rtlCol="0" fromWordArt="0" anchor="b" anchorCtr="0" forceAA="0" compatLnSpc="1">
              <a:prstTxWarp prst="textNoShape">
                <a:avLst/>
              </a:prstTxWarp>
              <a:noAutofit/>
            </a:bodyPr>
            <a:lstStyle/>
            <a:p>
              <a:pPr marL="0" marR="0" lvl="0" indent="0" algn="ctr" defTabSz="878441"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Access reviewed &amp; revised</a:t>
              </a:r>
            </a:p>
          </p:txBody>
        </p:sp>
        <p:sp>
          <p:nvSpPr>
            <p:cNvPr id="124" name="Rectangle 123">
              <a:extLst>
                <a:ext uri="{FF2B5EF4-FFF2-40B4-BE49-F238E27FC236}">
                  <a16:creationId xmlns:a16="http://schemas.microsoft.com/office/drawing/2014/main" id="{BB55D5DE-F71A-425C-8C92-3E978A7A5BD9}"/>
                </a:ext>
              </a:extLst>
            </p:cNvPr>
            <p:cNvSpPr/>
            <p:nvPr/>
          </p:nvSpPr>
          <p:spPr>
            <a:xfrm>
              <a:off x="6949905" y="4615200"/>
              <a:ext cx="1159200" cy="7380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7880" tIns="137845" rIns="87880" bIns="137845" numCol="1" spcCol="0" rtlCol="0" fromWordArt="0" anchor="b" anchorCtr="0" forceAA="0" compatLnSpc="1">
              <a:prstTxWarp prst="textNoShape">
                <a:avLst/>
              </a:prstTxWarp>
              <a:noAutofit/>
            </a:bodyPr>
            <a:lstStyle/>
            <a:p>
              <a:pPr marL="0" marR="0" lvl="0" indent="0" algn="ctr" defTabSz="878441" rtl="0" eaLnBrk="1" fontAlgn="base" latinLnBrk="0" hangingPunct="1">
                <a:lnSpc>
                  <a:spcPct val="100000"/>
                </a:lnSpc>
                <a:spcBef>
                  <a:spcPts val="0"/>
                </a:spcBef>
                <a:spcAft>
                  <a:spcPct val="0"/>
                </a:spcAft>
                <a:buClrTx/>
                <a:buSzTx/>
                <a:buFontTx/>
                <a:buNone/>
                <a:tabLst/>
                <a:defRPr/>
              </a:pPr>
              <a:br>
                <a:rPr kumimoji="0" lang="en-US" sz="1400" b="0" i="0" u="none" strike="noStrike" kern="0" cap="none" spc="0" normalizeH="0" baseline="0" noProof="0">
                  <a:ln>
                    <a:noFill/>
                  </a:ln>
                  <a:solidFill>
                    <a:srgbClr val="353535"/>
                  </a:solidFill>
                  <a:effectLst/>
                  <a:uLnTx/>
                  <a:uFillTx/>
                  <a:latin typeface="Segoe UI"/>
                  <a:ea typeface="+mn-ea"/>
                  <a:cs typeface="Segoe UI"/>
                </a:rPr>
              </a:br>
              <a:r>
                <a:rPr kumimoji="0" lang="en-US" sz="1400" b="0" i="0" u="none" strike="noStrike" kern="0" cap="none" spc="0" normalizeH="0" baseline="0" noProof="0">
                  <a:ln>
                    <a:noFill/>
                  </a:ln>
                  <a:solidFill>
                    <a:srgbClr val="353535"/>
                  </a:solidFill>
                  <a:effectLst/>
                  <a:uLnTx/>
                  <a:uFillTx/>
                  <a:latin typeface="Segoe UI"/>
                  <a:ea typeface="+mn-ea"/>
                  <a:cs typeface="Segoe UI"/>
                </a:rPr>
                <a:t>Job </a:t>
              </a:r>
            </a:p>
            <a:p>
              <a:pPr marL="0" marR="0" lvl="0" indent="0" algn="ctr" defTabSz="878441"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changes</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 name="Oval 124">
              <a:extLst>
                <a:ext uri="{FF2B5EF4-FFF2-40B4-BE49-F238E27FC236}">
                  <a16:creationId xmlns:a16="http://schemas.microsoft.com/office/drawing/2014/main" id="{642E7309-1766-4B95-A0A9-EFE9F3D4F378}"/>
                </a:ext>
              </a:extLst>
            </p:cNvPr>
            <p:cNvSpPr/>
            <p:nvPr/>
          </p:nvSpPr>
          <p:spPr bwMode="auto">
            <a:xfrm>
              <a:off x="3588902" y="5999969"/>
              <a:ext cx="2371035" cy="644473"/>
            </a:xfrm>
            <a:prstGeom prst="ellipse">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a:ea typeface="+mn-ea"/>
                  <a:cs typeface="+mn-cs"/>
                </a:rPr>
                <a:t>Ongoing auditing </a:t>
              </a:r>
              <a:br>
                <a:rPr kumimoji="0" lang="en-US" sz="1400" b="0" i="0" u="none" strike="noStrike" kern="1200" cap="none" spc="0" normalizeH="0" baseline="0" noProof="0">
                  <a:ln>
                    <a:noFill/>
                  </a:ln>
                  <a:solidFill>
                    <a:schemeClr val="tx2"/>
                  </a:solidFill>
                  <a:effectLst/>
                  <a:uLnTx/>
                  <a:uFillTx/>
                  <a:latin typeface="Segoe UI"/>
                  <a:ea typeface="+mn-ea"/>
                  <a:cs typeface="+mn-cs"/>
                </a:rPr>
              </a:br>
              <a:r>
                <a:rPr kumimoji="0" lang="en-US" sz="1400" b="0" i="0" u="none" strike="noStrike" kern="1200" cap="none" spc="0" normalizeH="0" baseline="0" noProof="0">
                  <a:ln>
                    <a:noFill/>
                  </a:ln>
                  <a:solidFill>
                    <a:schemeClr val="tx2"/>
                  </a:solidFill>
                  <a:effectLst/>
                  <a:uLnTx/>
                  <a:uFillTx/>
                  <a:latin typeface="Segoe UI"/>
                  <a:ea typeface="+mn-ea"/>
                  <a:cs typeface="+mn-cs"/>
                </a:rPr>
                <a:t>&amp; reporting</a:t>
              </a:r>
            </a:p>
          </p:txBody>
        </p:sp>
        <p:sp>
          <p:nvSpPr>
            <p:cNvPr id="126" name="Rectangle 125">
              <a:extLst>
                <a:ext uri="{FF2B5EF4-FFF2-40B4-BE49-F238E27FC236}">
                  <a16:creationId xmlns:a16="http://schemas.microsoft.com/office/drawing/2014/main" id="{B23073D4-D060-4FE0-A371-DF19AAE31F57}"/>
                </a:ext>
              </a:extLst>
            </p:cNvPr>
            <p:cNvSpPr/>
            <p:nvPr/>
          </p:nvSpPr>
          <p:spPr>
            <a:xfrm>
              <a:off x="4074882" y="4615200"/>
              <a:ext cx="1159200" cy="7380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7880" tIns="137845" rIns="87880" bIns="137845" numCol="1" spcCol="0" rtlCol="0" fromWordArt="0" anchor="b" anchorCtr="0" forceAA="0" compatLnSpc="1">
              <a:prstTxWarp prst="textNoShape">
                <a:avLst/>
              </a:prstTxWarp>
              <a:noAutofit/>
            </a:body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Access rights provisioned</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 name="Rectangle 126">
              <a:extLst>
                <a:ext uri="{FF2B5EF4-FFF2-40B4-BE49-F238E27FC236}">
                  <a16:creationId xmlns:a16="http://schemas.microsoft.com/office/drawing/2014/main" id="{C1CC0D77-03E2-4025-88A1-E99D8CF47824}"/>
                </a:ext>
              </a:extLst>
            </p:cNvPr>
            <p:cNvSpPr/>
            <p:nvPr/>
          </p:nvSpPr>
          <p:spPr>
            <a:xfrm>
              <a:off x="2639430" y="4615200"/>
              <a:ext cx="1159200" cy="7380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7880" tIns="137845" rIns="87880" bIns="137845" numCol="1" spcCol="0" rtlCol="0" fromWordArt="0" anchor="b" anchorCtr="0" forceAA="0" compatLnSpc="1">
              <a:prstTxWarp prst="textNoShape">
                <a:avLst/>
              </a:prstTxWarp>
              <a:noAutofit/>
            </a:bodyPr>
            <a:lstStyle/>
            <a:p>
              <a:pPr marL="0" marR="0" lvl="0" indent="0" algn="ctr" defTabSz="878441"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Requests</a:t>
              </a:r>
              <a:br>
                <a:rPr kumimoji="0" lang="en-US" sz="1400" b="0" i="0" u="none" strike="noStrike" kern="0" cap="none" spc="0" normalizeH="0" baseline="0" noProof="0">
                  <a:ln>
                    <a:noFill/>
                  </a:ln>
                  <a:solidFill>
                    <a:srgbClr val="353535"/>
                  </a:solidFill>
                  <a:effectLst/>
                  <a:uLnTx/>
                  <a:uFillTx/>
                  <a:latin typeface="Segoe UI"/>
                  <a:ea typeface="+mn-ea"/>
                  <a:cs typeface="Segoe UI"/>
                </a:rPr>
              </a:br>
              <a:r>
                <a:rPr kumimoji="0" lang="en-US" sz="1400" b="0" i="0" u="none" strike="noStrike" kern="0" cap="none" spc="0" normalizeH="0" baseline="0" noProof="0">
                  <a:ln>
                    <a:noFill/>
                  </a:ln>
                  <a:solidFill>
                    <a:srgbClr val="353535"/>
                  </a:solidFill>
                  <a:effectLst/>
                  <a:uLnTx/>
                  <a:uFillTx/>
                  <a:latin typeface="Segoe UI"/>
                  <a:ea typeface="+mn-ea"/>
                  <a:cs typeface="Segoe UI"/>
                </a:rPr>
                <a:t>additional</a:t>
              </a:r>
              <a:br>
                <a:rPr kumimoji="0" lang="en-US" sz="1400" b="0" i="0" u="none" strike="noStrike" kern="0" cap="none" spc="0" normalizeH="0" baseline="0" noProof="0">
                  <a:ln>
                    <a:noFill/>
                  </a:ln>
                  <a:solidFill>
                    <a:srgbClr val="353535"/>
                  </a:solidFill>
                  <a:effectLst/>
                  <a:uLnTx/>
                  <a:uFillTx/>
                  <a:latin typeface="Segoe UI"/>
                  <a:ea typeface="+mn-ea"/>
                  <a:cs typeface="Segoe UI"/>
                </a:rPr>
              </a:br>
              <a:r>
                <a:rPr kumimoji="0" lang="en-US" sz="1400" b="0" i="0" u="none" strike="noStrike" kern="0" cap="none" spc="0" normalizeH="0" baseline="0" noProof="0">
                  <a:ln>
                    <a:noFill/>
                  </a:ln>
                  <a:solidFill>
                    <a:srgbClr val="353535"/>
                  </a:solidFill>
                  <a:effectLst/>
                  <a:uLnTx/>
                  <a:uFillTx/>
                  <a:latin typeface="Segoe UI"/>
                  <a:ea typeface="+mn-ea"/>
                  <a:cs typeface="Segoe UI"/>
                </a:rPr>
                <a:t>access</a:t>
              </a:r>
              <a:endParaRPr kumimoji="0" lang="en-US" sz="1400"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28" name="Rectangle 127">
              <a:extLst>
                <a:ext uri="{FF2B5EF4-FFF2-40B4-BE49-F238E27FC236}">
                  <a16:creationId xmlns:a16="http://schemas.microsoft.com/office/drawing/2014/main" id="{6EBAE69E-D2B8-4E0E-8791-A3A2555A7CE9}"/>
                </a:ext>
              </a:extLst>
            </p:cNvPr>
            <p:cNvSpPr/>
            <p:nvPr/>
          </p:nvSpPr>
          <p:spPr>
            <a:xfrm>
              <a:off x="1197749" y="4614023"/>
              <a:ext cx="1159200" cy="7380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7880" tIns="137845" rIns="87880" bIns="137845" numCol="1" spcCol="0" rtlCol="0" fromWordArt="0" anchor="b" anchorCtr="0" forceAA="0" compatLnSpc="1">
              <a:prstTxWarp prst="textNoShape">
                <a:avLst/>
              </a:prstTxWarp>
              <a:noAutofit/>
            </a:bodyPr>
            <a:lstStyle/>
            <a:p>
              <a:pPr marL="0" marR="0" lvl="0" indent="0" algn="ctr" defTabSz="878441"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User </a:t>
              </a:r>
            </a:p>
            <a:p>
              <a:pPr marL="0" marR="0" lvl="0" indent="0" algn="ctr" defTabSz="878441"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onboarded</a:t>
              </a:r>
            </a:p>
          </p:txBody>
        </p:sp>
        <p:grpSp>
          <p:nvGrpSpPr>
            <p:cNvPr id="129" name="Group 128">
              <a:extLst>
                <a:ext uri="{FF2B5EF4-FFF2-40B4-BE49-F238E27FC236}">
                  <a16:creationId xmlns:a16="http://schemas.microsoft.com/office/drawing/2014/main" id="{3C87016B-0AA1-4B08-BEC6-E4AB3E6FD070}"/>
                </a:ext>
              </a:extLst>
            </p:cNvPr>
            <p:cNvGrpSpPr/>
            <p:nvPr/>
          </p:nvGrpSpPr>
          <p:grpSpPr>
            <a:xfrm>
              <a:off x="1449422" y="5261192"/>
              <a:ext cx="644473" cy="644473"/>
              <a:chOff x="2721109" y="2432119"/>
              <a:chExt cx="644473" cy="644473"/>
            </a:xfrm>
          </p:grpSpPr>
          <p:sp>
            <p:nvSpPr>
              <p:cNvPr id="152" name="Oval 151">
                <a:extLst>
                  <a:ext uri="{FF2B5EF4-FFF2-40B4-BE49-F238E27FC236}">
                    <a16:creationId xmlns:a16="http://schemas.microsoft.com/office/drawing/2014/main" id="{1447E425-A2DE-43EF-9857-7AFE36EB86DF}"/>
                  </a:ext>
                </a:extLst>
              </p:cNvPr>
              <p:cNvSpPr/>
              <p:nvPr/>
            </p:nvSpPr>
            <p:spPr bwMode="auto">
              <a:xfrm>
                <a:off x="2721109" y="2432119"/>
                <a:ext cx="644473" cy="644473"/>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53" name="Picture 152">
                <a:extLst>
                  <a:ext uri="{FF2B5EF4-FFF2-40B4-BE49-F238E27FC236}">
                    <a16:creationId xmlns:a16="http://schemas.microsoft.com/office/drawing/2014/main" id="{6839C544-4D03-47C2-AF7F-BE362BF208B7}"/>
                  </a:ext>
                </a:extLst>
              </p:cNvPr>
              <p:cNvPicPr>
                <a:picLocks noChangeAspect="1"/>
              </p:cNvPicPr>
              <p:nvPr/>
            </p:nvPicPr>
            <p:blipFill>
              <a:blip r:embed="rId5"/>
              <a:stretch>
                <a:fillRect/>
              </a:stretch>
            </p:blipFill>
            <p:spPr>
              <a:xfrm>
                <a:off x="2882342" y="2596551"/>
                <a:ext cx="335868" cy="335868"/>
              </a:xfrm>
              <a:prstGeom prst="rect">
                <a:avLst/>
              </a:prstGeom>
            </p:spPr>
          </p:pic>
        </p:grpSp>
        <p:pic>
          <p:nvPicPr>
            <p:cNvPr id="130" name="Picture 129">
              <a:extLst>
                <a:ext uri="{FF2B5EF4-FFF2-40B4-BE49-F238E27FC236}">
                  <a16:creationId xmlns:a16="http://schemas.microsoft.com/office/drawing/2014/main" id="{B5642C99-A6C7-4CDA-BE77-F1FBF5737A3C}"/>
                </a:ext>
              </a:extLst>
            </p:cNvPr>
            <p:cNvPicPr>
              <a:picLocks noChangeAspect="1"/>
            </p:cNvPicPr>
            <p:nvPr/>
          </p:nvPicPr>
          <p:blipFill>
            <a:blip r:embed="rId6"/>
            <a:stretch>
              <a:fillRect/>
            </a:stretch>
          </p:blipFill>
          <p:spPr>
            <a:xfrm>
              <a:off x="7634694" y="5336781"/>
              <a:ext cx="229403" cy="229403"/>
            </a:xfrm>
            <a:prstGeom prst="rect">
              <a:avLst/>
            </a:prstGeom>
          </p:spPr>
        </p:pic>
        <p:grpSp>
          <p:nvGrpSpPr>
            <p:cNvPr id="131" name="Group 130">
              <a:extLst>
                <a:ext uri="{FF2B5EF4-FFF2-40B4-BE49-F238E27FC236}">
                  <a16:creationId xmlns:a16="http://schemas.microsoft.com/office/drawing/2014/main" id="{45EB823D-E6AC-4CDD-B119-5116F2D36FC3}"/>
                </a:ext>
              </a:extLst>
            </p:cNvPr>
            <p:cNvGrpSpPr/>
            <p:nvPr/>
          </p:nvGrpSpPr>
          <p:grpSpPr>
            <a:xfrm>
              <a:off x="5757300" y="5252012"/>
              <a:ext cx="647337" cy="647337"/>
              <a:chOff x="1333073" y="3825312"/>
              <a:chExt cx="647337" cy="647337"/>
            </a:xfrm>
          </p:grpSpPr>
          <p:sp>
            <p:nvSpPr>
              <p:cNvPr id="150" name="Oval 149">
                <a:extLst>
                  <a:ext uri="{FF2B5EF4-FFF2-40B4-BE49-F238E27FC236}">
                    <a16:creationId xmlns:a16="http://schemas.microsoft.com/office/drawing/2014/main" id="{532E1873-15B8-43A8-BAAB-814A48AD241B}"/>
                  </a:ext>
                </a:extLst>
              </p:cNvPr>
              <p:cNvSpPr/>
              <p:nvPr/>
            </p:nvSpPr>
            <p:spPr bwMode="auto">
              <a:xfrm>
                <a:off x="1333073" y="3825312"/>
                <a:ext cx="647337" cy="647337"/>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51" name="Picture 150">
                <a:extLst>
                  <a:ext uri="{FF2B5EF4-FFF2-40B4-BE49-F238E27FC236}">
                    <a16:creationId xmlns:a16="http://schemas.microsoft.com/office/drawing/2014/main" id="{DC004A1F-14F7-44F0-9713-251F0EFEB6B8}"/>
                  </a:ext>
                </a:extLst>
              </p:cNvPr>
              <p:cNvPicPr>
                <a:picLocks noChangeAspect="1"/>
              </p:cNvPicPr>
              <p:nvPr/>
            </p:nvPicPr>
            <p:blipFill>
              <a:blip r:embed="rId7"/>
              <a:stretch>
                <a:fillRect/>
              </a:stretch>
            </p:blipFill>
            <p:spPr>
              <a:xfrm>
                <a:off x="1518156" y="4001545"/>
                <a:ext cx="305335" cy="305335"/>
              </a:xfrm>
              <a:prstGeom prst="rect">
                <a:avLst/>
              </a:prstGeom>
            </p:spPr>
          </p:pic>
        </p:grpSp>
        <p:grpSp>
          <p:nvGrpSpPr>
            <p:cNvPr id="132" name="Group 131">
              <a:extLst>
                <a:ext uri="{FF2B5EF4-FFF2-40B4-BE49-F238E27FC236}">
                  <a16:creationId xmlns:a16="http://schemas.microsoft.com/office/drawing/2014/main" id="{94CEC29D-7B0F-47CF-AC88-0886F7E577D7}"/>
                </a:ext>
              </a:extLst>
            </p:cNvPr>
            <p:cNvGrpSpPr/>
            <p:nvPr/>
          </p:nvGrpSpPr>
          <p:grpSpPr>
            <a:xfrm>
              <a:off x="2897465" y="5269888"/>
              <a:ext cx="647337" cy="647337"/>
              <a:chOff x="4102237" y="3825312"/>
              <a:chExt cx="647337" cy="647337"/>
            </a:xfrm>
          </p:grpSpPr>
          <p:sp>
            <p:nvSpPr>
              <p:cNvPr id="147" name="Oval 146">
                <a:extLst>
                  <a:ext uri="{FF2B5EF4-FFF2-40B4-BE49-F238E27FC236}">
                    <a16:creationId xmlns:a16="http://schemas.microsoft.com/office/drawing/2014/main" id="{07F84B49-9387-4CC9-B239-FB5C9738CB97}"/>
                  </a:ext>
                </a:extLst>
              </p:cNvPr>
              <p:cNvSpPr/>
              <p:nvPr/>
            </p:nvSpPr>
            <p:spPr bwMode="auto">
              <a:xfrm>
                <a:off x="4102237" y="3825312"/>
                <a:ext cx="647337" cy="647337"/>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48" name="Picture 147">
                <a:extLst>
                  <a:ext uri="{FF2B5EF4-FFF2-40B4-BE49-F238E27FC236}">
                    <a16:creationId xmlns:a16="http://schemas.microsoft.com/office/drawing/2014/main" id="{22C0D5CD-D464-4D9F-9B4C-2CEA0A10A636}"/>
                  </a:ext>
                </a:extLst>
              </p:cNvPr>
              <p:cNvPicPr>
                <a:picLocks noChangeAspect="1"/>
              </p:cNvPicPr>
              <p:nvPr/>
            </p:nvPicPr>
            <p:blipFill>
              <a:blip r:embed="rId8"/>
              <a:stretch>
                <a:fillRect/>
              </a:stretch>
            </p:blipFill>
            <p:spPr>
              <a:xfrm>
                <a:off x="4318433" y="3919576"/>
                <a:ext cx="229403" cy="229403"/>
              </a:xfrm>
              <a:prstGeom prst="rect">
                <a:avLst/>
              </a:prstGeom>
            </p:spPr>
          </p:pic>
          <p:pic>
            <p:nvPicPr>
              <p:cNvPr id="149" name="Picture 148">
                <a:extLst>
                  <a:ext uri="{FF2B5EF4-FFF2-40B4-BE49-F238E27FC236}">
                    <a16:creationId xmlns:a16="http://schemas.microsoft.com/office/drawing/2014/main" id="{AEDDAB05-7A22-485D-8726-958B9FE1B43B}"/>
                  </a:ext>
                </a:extLst>
              </p:cNvPr>
              <p:cNvPicPr>
                <a:picLocks noChangeAspect="1"/>
              </p:cNvPicPr>
              <p:nvPr/>
            </p:nvPicPr>
            <p:blipFill>
              <a:blip r:embed="rId6"/>
              <a:stretch>
                <a:fillRect/>
              </a:stretch>
            </p:blipFill>
            <p:spPr>
              <a:xfrm>
                <a:off x="4326678" y="4174148"/>
                <a:ext cx="229403" cy="229403"/>
              </a:xfrm>
              <a:prstGeom prst="rect">
                <a:avLst/>
              </a:prstGeom>
            </p:spPr>
          </p:pic>
        </p:grpSp>
        <p:grpSp>
          <p:nvGrpSpPr>
            <p:cNvPr id="133" name="Group 132">
              <a:extLst>
                <a:ext uri="{FF2B5EF4-FFF2-40B4-BE49-F238E27FC236}">
                  <a16:creationId xmlns:a16="http://schemas.microsoft.com/office/drawing/2014/main" id="{8A864EAC-04C1-4884-A544-4ACF8CD38E5C}"/>
                </a:ext>
              </a:extLst>
            </p:cNvPr>
            <p:cNvGrpSpPr/>
            <p:nvPr/>
          </p:nvGrpSpPr>
          <p:grpSpPr>
            <a:xfrm>
              <a:off x="4344462" y="5256538"/>
              <a:ext cx="647337" cy="647337"/>
              <a:chOff x="2719676" y="5173931"/>
              <a:chExt cx="647337" cy="647337"/>
            </a:xfrm>
          </p:grpSpPr>
          <p:sp>
            <p:nvSpPr>
              <p:cNvPr id="145" name="Oval 144">
                <a:extLst>
                  <a:ext uri="{FF2B5EF4-FFF2-40B4-BE49-F238E27FC236}">
                    <a16:creationId xmlns:a16="http://schemas.microsoft.com/office/drawing/2014/main" id="{FED64BC5-B9E5-41DD-82E0-A6C8D608951D}"/>
                  </a:ext>
                </a:extLst>
              </p:cNvPr>
              <p:cNvSpPr/>
              <p:nvPr/>
            </p:nvSpPr>
            <p:spPr bwMode="auto">
              <a:xfrm>
                <a:off x="2719676" y="5173931"/>
                <a:ext cx="647337" cy="647337"/>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46" name="Picture 145">
                <a:extLst>
                  <a:ext uri="{FF2B5EF4-FFF2-40B4-BE49-F238E27FC236}">
                    <a16:creationId xmlns:a16="http://schemas.microsoft.com/office/drawing/2014/main" id="{3B3BF7F2-F900-470D-B2A2-FFAC92855515}"/>
                  </a:ext>
                </a:extLst>
              </p:cNvPr>
              <p:cNvPicPr>
                <a:picLocks noChangeAspect="1"/>
              </p:cNvPicPr>
              <p:nvPr/>
            </p:nvPicPr>
            <p:blipFill>
              <a:blip r:embed="rId9"/>
              <a:stretch>
                <a:fillRect/>
              </a:stretch>
            </p:blipFill>
            <p:spPr>
              <a:xfrm>
                <a:off x="2883114" y="5348578"/>
                <a:ext cx="335868" cy="335868"/>
              </a:xfrm>
              <a:prstGeom prst="rect">
                <a:avLst/>
              </a:prstGeom>
            </p:spPr>
          </p:pic>
        </p:grpSp>
        <p:pic>
          <p:nvPicPr>
            <p:cNvPr id="134" name="Picture 133">
              <a:extLst>
                <a:ext uri="{FF2B5EF4-FFF2-40B4-BE49-F238E27FC236}">
                  <a16:creationId xmlns:a16="http://schemas.microsoft.com/office/drawing/2014/main" id="{96DA07D2-80AB-4061-BBAF-B19F32B7A7BC}"/>
                </a:ext>
              </a:extLst>
            </p:cNvPr>
            <p:cNvPicPr>
              <a:picLocks noChangeAspect="1"/>
            </p:cNvPicPr>
            <p:nvPr/>
          </p:nvPicPr>
          <p:blipFill>
            <a:blip r:embed="rId10"/>
            <a:stretch>
              <a:fillRect/>
            </a:stretch>
          </p:blipFill>
          <p:spPr>
            <a:xfrm>
              <a:off x="3343064" y="6043196"/>
              <a:ext cx="571877" cy="571877"/>
            </a:xfrm>
            <a:prstGeom prst="rect">
              <a:avLst/>
            </a:prstGeom>
          </p:spPr>
        </p:pic>
        <p:grpSp>
          <p:nvGrpSpPr>
            <p:cNvPr id="135" name="Group 134">
              <a:extLst>
                <a:ext uri="{FF2B5EF4-FFF2-40B4-BE49-F238E27FC236}">
                  <a16:creationId xmlns:a16="http://schemas.microsoft.com/office/drawing/2014/main" id="{14E454D9-1B7A-4371-8D5C-C2BEE18A8EA4}"/>
                </a:ext>
              </a:extLst>
            </p:cNvPr>
            <p:cNvGrpSpPr/>
            <p:nvPr/>
          </p:nvGrpSpPr>
          <p:grpSpPr>
            <a:xfrm>
              <a:off x="7167622" y="5203306"/>
              <a:ext cx="736483" cy="736483"/>
              <a:chOff x="7381154" y="4928301"/>
              <a:chExt cx="736483" cy="736483"/>
            </a:xfrm>
          </p:grpSpPr>
          <p:grpSp>
            <p:nvGrpSpPr>
              <p:cNvPr id="141" name="Group 140">
                <a:extLst>
                  <a:ext uri="{FF2B5EF4-FFF2-40B4-BE49-F238E27FC236}">
                    <a16:creationId xmlns:a16="http://schemas.microsoft.com/office/drawing/2014/main" id="{50F31ACA-6953-403B-A470-E3B04DFBDD35}"/>
                  </a:ext>
                </a:extLst>
              </p:cNvPr>
              <p:cNvGrpSpPr/>
              <p:nvPr/>
            </p:nvGrpSpPr>
            <p:grpSpPr>
              <a:xfrm>
                <a:off x="7381154" y="4928301"/>
                <a:ext cx="736483" cy="736483"/>
                <a:chOff x="8531052" y="1407263"/>
                <a:chExt cx="905081" cy="905081"/>
              </a:xfrm>
            </p:grpSpPr>
            <p:sp useBgFill="1">
              <p:nvSpPr>
                <p:cNvPr id="143" name="Oval 142">
                  <a:extLst>
                    <a:ext uri="{FF2B5EF4-FFF2-40B4-BE49-F238E27FC236}">
                      <a16:creationId xmlns:a16="http://schemas.microsoft.com/office/drawing/2014/main" id="{ECFF675F-70D0-40D9-BC44-0E597A6C85E6}"/>
                    </a:ext>
                  </a:extLst>
                </p:cNvPr>
                <p:cNvSpPr/>
                <p:nvPr/>
              </p:nvSpPr>
              <p:spPr bwMode="auto">
                <a:xfrm>
                  <a:off x="8531052" y="1407263"/>
                  <a:ext cx="905081" cy="905081"/>
                </a:xfrm>
                <a:prstGeom prst="ellipse">
                  <a:avLst/>
                </a:prstGeom>
                <a:ln>
                  <a:no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144" name="Oval 143">
                  <a:extLst>
                    <a:ext uri="{FF2B5EF4-FFF2-40B4-BE49-F238E27FC236}">
                      <a16:creationId xmlns:a16="http://schemas.microsoft.com/office/drawing/2014/main" id="{6F3A2CB7-E9E9-476E-94D1-62F27043EB75}"/>
                    </a:ext>
                  </a:extLst>
                </p:cNvPr>
                <p:cNvSpPr/>
                <p:nvPr/>
              </p:nvSpPr>
              <p:spPr bwMode="auto">
                <a:xfrm>
                  <a:off x="8587588" y="1463799"/>
                  <a:ext cx="792008" cy="79200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pic>
            <p:nvPicPr>
              <p:cNvPr id="142" name="Picture 2" descr="Arrow, character, person, transfer, up, update, upload, user icon">
                <a:extLst>
                  <a:ext uri="{FF2B5EF4-FFF2-40B4-BE49-F238E27FC236}">
                    <a16:creationId xmlns:a16="http://schemas.microsoft.com/office/drawing/2014/main" id="{BC4010B8-75B7-4D58-8BC0-CA31F17F01C1}"/>
                  </a:ext>
                </a:extLst>
              </p:cNvPr>
              <p:cNvPicPr>
                <a:picLocks noChangeAspect="1" noChangeArrowheads="1"/>
              </p:cNvPicPr>
              <p:nvPr/>
            </p:nvPicPr>
            <p:blipFill>
              <a:blip r:embed="rId11" cstate="hqprint">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bwMode="auto">
              <a:xfrm>
                <a:off x="7608789" y="5256538"/>
                <a:ext cx="326891" cy="326891"/>
              </a:xfrm>
              <a:prstGeom prst="rect">
                <a:avLst/>
              </a:prstGeom>
              <a:noFill/>
              <a:extLst>
                <a:ext uri="{909E8E84-426E-40DD-AFC4-6F175D3DCCD1}">
                  <a14:hiddenFill xmlns:a14="http://schemas.microsoft.com/office/drawing/2010/main">
                    <a:solidFill>
                      <a:srgbClr val="FFFFFF"/>
                    </a:solidFill>
                  </a14:hiddenFill>
                </a:ext>
              </a:extLst>
            </p:spPr>
          </p:pic>
        </p:grpSp>
        <p:pic>
          <p:nvPicPr>
            <p:cNvPr id="136" name="Graphic 135" descr="Caret Right with solid fill">
              <a:extLst>
                <a:ext uri="{FF2B5EF4-FFF2-40B4-BE49-F238E27FC236}">
                  <a16:creationId xmlns:a16="http://schemas.microsoft.com/office/drawing/2014/main" id="{7F229F49-71F0-4D9A-BC18-45A84E77F9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58434" y="5415296"/>
              <a:ext cx="360000" cy="360000"/>
            </a:xfrm>
            <a:prstGeom prst="rect">
              <a:avLst/>
            </a:prstGeom>
          </p:spPr>
        </p:pic>
        <p:pic>
          <p:nvPicPr>
            <p:cNvPr id="137" name="Graphic 136" descr="Caret Right with solid fill">
              <a:extLst>
                <a:ext uri="{FF2B5EF4-FFF2-40B4-BE49-F238E27FC236}">
                  <a16:creationId xmlns:a16="http://schemas.microsoft.com/office/drawing/2014/main" id="{B4AD772F-1731-4AF3-9737-D9A6AD232A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13118" y="5411174"/>
              <a:ext cx="360000" cy="360000"/>
            </a:xfrm>
            <a:prstGeom prst="rect">
              <a:avLst/>
            </a:prstGeom>
          </p:spPr>
        </p:pic>
        <p:pic>
          <p:nvPicPr>
            <p:cNvPr id="138" name="Graphic 137" descr="Caret Right with solid fill">
              <a:extLst>
                <a:ext uri="{FF2B5EF4-FFF2-40B4-BE49-F238E27FC236}">
                  <a16:creationId xmlns:a16="http://schemas.microsoft.com/office/drawing/2014/main" id="{8F888DB1-7610-4C97-816F-9538D778237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40967" y="5411174"/>
              <a:ext cx="360000" cy="360000"/>
            </a:xfrm>
            <a:prstGeom prst="rect">
              <a:avLst/>
            </a:prstGeom>
          </p:spPr>
        </p:pic>
        <p:pic>
          <p:nvPicPr>
            <p:cNvPr id="139" name="Graphic 138" descr="Caret Right with solid fill">
              <a:extLst>
                <a:ext uri="{FF2B5EF4-FFF2-40B4-BE49-F238E27FC236}">
                  <a16:creationId xmlns:a16="http://schemas.microsoft.com/office/drawing/2014/main" id="{F48E5CF6-C21F-4616-A917-C0803135781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06129" y="5411976"/>
              <a:ext cx="360000" cy="360000"/>
            </a:xfrm>
            <a:prstGeom prst="rect">
              <a:avLst/>
            </a:prstGeom>
          </p:spPr>
        </p:pic>
        <p:pic>
          <p:nvPicPr>
            <p:cNvPr id="140" name="Graphic 139" descr="Caret Right with solid fill">
              <a:extLst>
                <a:ext uri="{FF2B5EF4-FFF2-40B4-BE49-F238E27FC236}">
                  <a16:creationId xmlns:a16="http://schemas.microsoft.com/office/drawing/2014/main" id="{09106A7C-E315-4001-A23E-AD6B4C64056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4476786" y="6507474"/>
              <a:ext cx="360000" cy="360000"/>
            </a:xfrm>
            <a:prstGeom prst="rect">
              <a:avLst/>
            </a:prstGeom>
          </p:spPr>
        </p:pic>
      </p:grpSp>
    </p:spTree>
    <p:extLst>
      <p:ext uri="{BB962C8B-B14F-4D97-AF65-F5344CB8AC3E}">
        <p14:creationId xmlns:p14="http://schemas.microsoft.com/office/powerpoint/2010/main" val="354332536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58A68-A1AF-450A-9046-68DB3948B640}"/>
              </a:ext>
            </a:extLst>
          </p:cNvPr>
          <p:cNvSpPr>
            <a:spLocks noGrp="1"/>
          </p:cNvSpPr>
          <p:nvPr>
            <p:ph type="title"/>
          </p:nvPr>
        </p:nvSpPr>
        <p:spPr/>
        <p:txBody>
          <a:bodyPr/>
          <a:lstStyle/>
          <a:p>
            <a:r>
              <a:rPr lang="en-US"/>
              <a:t>Facilitate cross-organization access</a:t>
            </a:r>
          </a:p>
        </p:txBody>
      </p:sp>
      <p:sp>
        <p:nvSpPr>
          <p:cNvPr id="3" name="Rectangle 2">
            <a:extLst>
              <a:ext uri="{FF2B5EF4-FFF2-40B4-BE49-F238E27FC236}">
                <a16:creationId xmlns:a16="http://schemas.microsoft.com/office/drawing/2014/main" id="{7CDA549B-280E-4BE8-B306-ECE0B3BC53CF}"/>
              </a:ext>
            </a:extLst>
          </p:cNvPr>
          <p:cNvSpPr/>
          <p:nvPr/>
        </p:nvSpPr>
        <p:spPr bwMode="auto">
          <a:xfrm>
            <a:off x="129035" y="1186637"/>
            <a:ext cx="11894058" cy="57477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Single Corner Snipped 51">
            <a:extLst>
              <a:ext uri="{FF2B5EF4-FFF2-40B4-BE49-F238E27FC236}">
                <a16:creationId xmlns:a16="http://schemas.microsoft.com/office/drawing/2014/main" id="{AE4594EA-24D5-447B-80FF-E6A17D37BD40}"/>
              </a:ext>
            </a:extLst>
          </p:cNvPr>
          <p:cNvSpPr/>
          <p:nvPr/>
        </p:nvSpPr>
        <p:spPr bwMode="auto">
          <a:xfrm flipH="1">
            <a:off x="589045" y="1848007"/>
            <a:ext cx="6857027" cy="4799920"/>
          </a:xfrm>
          <a:prstGeom prst="snip1Rect">
            <a:avLst>
              <a:gd name="adj" fmla="val 582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Rounded Corners 55">
            <a:extLst>
              <a:ext uri="{FF2B5EF4-FFF2-40B4-BE49-F238E27FC236}">
                <a16:creationId xmlns:a16="http://schemas.microsoft.com/office/drawing/2014/main" id="{96BEA9C0-1278-477C-ABEC-30ADD75BD308}"/>
              </a:ext>
            </a:extLst>
          </p:cNvPr>
          <p:cNvSpPr/>
          <p:nvPr/>
        </p:nvSpPr>
        <p:spPr bwMode="auto">
          <a:xfrm>
            <a:off x="3969915" y="2632684"/>
            <a:ext cx="3351597" cy="3885046"/>
          </a:xfrm>
          <a:prstGeom prst="roundRect">
            <a:avLst>
              <a:gd name="adj" fmla="val 2592"/>
            </a:avLst>
          </a:prstGeom>
          <a:noFill/>
          <a:ln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 name="Group 5">
            <a:extLst>
              <a:ext uri="{FF2B5EF4-FFF2-40B4-BE49-F238E27FC236}">
                <a16:creationId xmlns:a16="http://schemas.microsoft.com/office/drawing/2014/main" id="{D04501B0-258B-4927-B9AB-4947BD043335}"/>
              </a:ext>
            </a:extLst>
          </p:cNvPr>
          <p:cNvGrpSpPr>
            <a:grpSpLocks noChangeAspect="1"/>
          </p:cNvGrpSpPr>
          <p:nvPr/>
        </p:nvGrpSpPr>
        <p:grpSpPr>
          <a:xfrm>
            <a:off x="4150082" y="2784721"/>
            <a:ext cx="2421776" cy="274281"/>
            <a:chOff x="829733" y="2199028"/>
            <a:chExt cx="2825807" cy="320040"/>
          </a:xfrm>
        </p:grpSpPr>
        <p:cxnSp>
          <p:nvCxnSpPr>
            <p:cNvPr id="7" name="Straight Connector 6">
              <a:extLst>
                <a:ext uri="{FF2B5EF4-FFF2-40B4-BE49-F238E27FC236}">
                  <a16:creationId xmlns:a16="http://schemas.microsoft.com/office/drawing/2014/main" id="{CE2846E5-5BD2-4511-818A-575186EE4225}"/>
                </a:ext>
              </a:extLst>
            </p:cNvPr>
            <p:cNvCxnSpPr>
              <a:cxnSpLocks/>
            </p:cNvCxnSpPr>
            <p:nvPr/>
          </p:nvCxnSpPr>
          <p:spPr>
            <a:xfrm>
              <a:off x="829733" y="2347176"/>
              <a:ext cx="2743200" cy="0"/>
            </a:xfrm>
            <a:prstGeom prst="line">
              <a:avLst/>
            </a:prstGeom>
            <a:ln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C9ED2D1-30B5-411D-B78B-F82A8079CB1E}"/>
                </a:ext>
              </a:extLst>
            </p:cNvPr>
            <p:cNvSpPr/>
            <p:nvPr/>
          </p:nvSpPr>
          <p:spPr bwMode="auto">
            <a:xfrm>
              <a:off x="3335500" y="2199028"/>
              <a:ext cx="320040" cy="320040"/>
            </a:xfrm>
            <a:prstGeom prst="ellipse">
              <a:avLst/>
            </a:prstGeom>
            <a:solidFill>
              <a:schemeClr val="bg1"/>
            </a:solidFill>
            <a:ln cap="rnd">
              <a:solidFill>
                <a:schemeClr val="bg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eople_12" title="Icon of three people">
              <a:extLst>
                <a:ext uri="{FF2B5EF4-FFF2-40B4-BE49-F238E27FC236}">
                  <a16:creationId xmlns:a16="http://schemas.microsoft.com/office/drawing/2014/main" id="{878A4820-B2DB-4D98-9922-CC38E6C17C15}"/>
                </a:ext>
              </a:extLst>
            </p:cNvPr>
            <p:cNvSpPr>
              <a:spLocks noChangeAspect="1" noEditPoints="1"/>
            </p:cNvSpPr>
            <p:nvPr/>
          </p:nvSpPr>
          <p:spPr bwMode="auto">
            <a:xfrm>
              <a:off x="3388344" y="2267608"/>
              <a:ext cx="214352" cy="18288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9525" cap="sq">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E8B1BBFE-89A8-4BFF-B417-4344AFDF7948}"/>
              </a:ext>
            </a:extLst>
          </p:cNvPr>
          <p:cNvGrpSpPr>
            <a:grpSpLocks noChangeAspect="1"/>
          </p:cNvGrpSpPr>
          <p:nvPr/>
        </p:nvGrpSpPr>
        <p:grpSpPr>
          <a:xfrm>
            <a:off x="4150082" y="3541313"/>
            <a:ext cx="2421776" cy="274281"/>
            <a:chOff x="829733" y="4155656"/>
            <a:chExt cx="2825807" cy="320040"/>
          </a:xfrm>
        </p:grpSpPr>
        <p:cxnSp>
          <p:nvCxnSpPr>
            <p:cNvPr id="11" name="Straight Connector 10">
              <a:extLst>
                <a:ext uri="{FF2B5EF4-FFF2-40B4-BE49-F238E27FC236}">
                  <a16:creationId xmlns:a16="http://schemas.microsoft.com/office/drawing/2014/main" id="{61049EF9-FE3C-4140-8268-954FE32088D4}"/>
                </a:ext>
              </a:extLst>
            </p:cNvPr>
            <p:cNvCxnSpPr>
              <a:cxnSpLocks/>
            </p:cNvCxnSpPr>
            <p:nvPr/>
          </p:nvCxnSpPr>
          <p:spPr>
            <a:xfrm>
              <a:off x="829733" y="4315676"/>
              <a:ext cx="2743200" cy="0"/>
            </a:xfrm>
            <a:prstGeom prst="line">
              <a:avLst/>
            </a:prstGeom>
            <a:ln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72DA4E5-C235-4DCD-A8F2-37A8E6F142D2}"/>
                </a:ext>
              </a:extLst>
            </p:cNvPr>
            <p:cNvSpPr/>
            <p:nvPr/>
          </p:nvSpPr>
          <p:spPr bwMode="auto">
            <a:xfrm>
              <a:off x="3335500" y="4155656"/>
              <a:ext cx="320040" cy="320040"/>
            </a:xfrm>
            <a:prstGeom prst="ellipse">
              <a:avLst/>
            </a:prstGeom>
            <a:solidFill>
              <a:schemeClr val="bg1"/>
            </a:solidFill>
            <a:ln cap="rnd">
              <a:solidFill>
                <a:schemeClr val="bg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Browser" title="Icon of a browser window">
              <a:extLst>
                <a:ext uri="{FF2B5EF4-FFF2-40B4-BE49-F238E27FC236}">
                  <a16:creationId xmlns:a16="http://schemas.microsoft.com/office/drawing/2014/main" id="{0A222360-47C1-4044-83F3-8576A6DEB002}"/>
                </a:ext>
              </a:extLst>
            </p:cNvPr>
            <p:cNvSpPr>
              <a:spLocks noChangeAspect="1" noEditPoints="1"/>
            </p:cNvSpPr>
            <p:nvPr/>
          </p:nvSpPr>
          <p:spPr bwMode="auto">
            <a:xfrm>
              <a:off x="3404080" y="4242495"/>
              <a:ext cx="182880" cy="14636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9525" cap="sq">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23E59B4F-D9D8-4850-BD7D-9A1782312CEC}"/>
              </a:ext>
            </a:extLst>
          </p:cNvPr>
          <p:cNvGrpSpPr>
            <a:grpSpLocks noChangeAspect="1"/>
          </p:cNvGrpSpPr>
          <p:nvPr/>
        </p:nvGrpSpPr>
        <p:grpSpPr>
          <a:xfrm>
            <a:off x="4150082" y="3163017"/>
            <a:ext cx="2421776" cy="274281"/>
            <a:chOff x="829733" y="3168779"/>
            <a:chExt cx="2825807" cy="320040"/>
          </a:xfrm>
        </p:grpSpPr>
        <p:cxnSp>
          <p:nvCxnSpPr>
            <p:cNvPr id="15" name="Straight Connector 14">
              <a:extLst>
                <a:ext uri="{FF2B5EF4-FFF2-40B4-BE49-F238E27FC236}">
                  <a16:creationId xmlns:a16="http://schemas.microsoft.com/office/drawing/2014/main" id="{4FB8D191-371B-428E-AA84-E86314A5EA5E}"/>
                </a:ext>
              </a:extLst>
            </p:cNvPr>
            <p:cNvCxnSpPr>
              <a:cxnSpLocks/>
            </p:cNvCxnSpPr>
            <p:nvPr/>
          </p:nvCxnSpPr>
          <p:spPr>
            <a:xfrm>
              <a:off x="829733" y="3331426"/>
              <a:ext cx="2743200" cy="0"/>
            </a:xfrm>
            <a:prstGeom prst="line">
              <a:avLst/>
            </a:prstGeom>
            <a:ln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B0DD49E7-BB75-4B3E-A17E-D05181081287}"/>
                </a:ext>
              </a:extLst>
            </p:cNvPr>
            <p:cNvSpPr/>
            <p:nvPr/>
          </p:nvSpPr>
          <p:spPr bwMode="auto">
            <a:xfrm>
              <a:off x="3335500" y="3168779"/>
              <a:ext cx="320040" cy="320040"/>
            </a:xfrm>
            <a:prstGeom prst="ellipse">
              <a:avLst/>
            </a:prstGeom>
            <a:solidFill>
              <a:schemeClr val="bg1"/>
            </a:solidFill>
            <a:ln cap="rnd">
              <a:solidFill>
                <a:schemeClr val="bg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GenericApp_EB3B" title="Icon of an app window">
              <a:extLst>
                <a:ext uri="{FF2B5EF4-FFF2-40B4-BE49-F238E27FC236}">
                  <a16:creationId xmlns:a16="http://schemas.microsoft.com/office/drawing/2014/main" id="{17ED93FA-01F9-4E22-A066-2FFDDA3BEAC5}"/>
                </a:ext>
              </a:extLst>
            </p:cNvPr>
            <p:cNvSpPr>
              <a:spLocks noChangeAspect="1" noEditPoints="1"/>
            </p:cNvSpPr>
            <p:nvPr/>
          </p:nvSpPr>
          <p:spPr bwMode="auto">
            <a:xfrm>
              <a:off x="3404080" y="3255618"/>
              <a:ext cx="182880" cy="146362"/>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8" name="Rectangle 17">
            <a:extLst>
              <a:ext uri="{FF2B5EF4-FFF2-40B4-BE49-F238E27FC236}">
                <a16:creationId xmlns:a16="http://schemas.microsoft.com/office/drawing/2014/main" id="{AE6DCDCF-94B3-4054-B4A7-BC407A403A95}"/>
              </a:ext>
            </a:extLst>
          </p:cNvPr>
          <p:cNvSpPr/>
          <p:nvPr/>
        </p:nvSpPr>
        <p:spPr bwMode="auto">
          <a:xfrm>
            <a:off x="4045740" y="4701795"/>
            <a:ext cx="3199946" cy="1711839"/>
          </a:xfrm>
          <a:prstGeom prst="rect">
            <a:avLst/>
          </a:prstGeom>
          <a:solidFill>
            <a:schemeClr val="bg1">
              <a:lumMod val="95000"/>
              <a:alpha val="50000"/>
            </a:schemeClr>
          </a:solidFill>
          <a:ln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A0D5F591-3A24-4B84-B141-7794A7AEF9E3}"/>
              </a:ext>
            </a:extLst>
          </p:cNvPr>
          <p:cNvSpPr/>
          <p:nvPr/>
        </p:nvSpPr>
        <p:spPr>
          <a:xfrm>
            <a:off x="4380762" y="5837816"/>
            <a:ext cx="1419043" cy="166199"/>
          </a:xfrm>
          <a:prstGeom prst="rect">
            <a:avLst/>
          </a:prstGeom>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1A1A1A"/>
                </a:solidFill>
                <a:effectLst/>
                <a:uLnTx/>
                <a:uFillTx/>
                <a:latin typeface="Segoe UI"/>
                <a:ea typeface="+mn-ea"/>
                <a:cs typeface="+mn-cs"/>
              </a:rPr>
              <a:t>Employees can request</a:t>
            </a:r>
          </a:p>
        </p:txBody>
      </p:sp>
      <p:sp>
        <p:nvSpPr>
          <p:cNvPr id="20" name="Rectangle 19">
            <a:extLst>
              <a:ext uri="{FF2B5EF4-FFF2-40B4-BE49-F238E27FC236}">
                <a16:creationId xmlns:a16="http://schemas.microsoft.com/office/drawing/2014/main" id="{B50EE140-EE3D-4DB0-A6B2-DDB38D5D8CCD}"/>
              </a:ext>
            </a:extLst>
          </p:cNvPr>
          <p:cNvSpPr/>
          <p:nvPr/>
        </p:nvSpPr>
        <p:spPr>
          <a:xfrm>
            <a:off x="4380764" y="6131176"/>
            <a:ext cx="1860189" cy="166199"/>
          </a:xfrm>
          <a:prstGeom prst="rect">
            <a:avLst/>
          </a:prstGeom>
        </p:spPr>
        <p:txBody>
          <a:bodyPr wrap="none" lIns="0" tIns="0" rIns="0" bIns="0" anchor="t">
            <a:spAutoFit/>
          </a:bodyPr>
          <a:lstStyle/>
          <a:p>
            <a:pPr defTabSz="914225">
              <a:lnSpc>
                <a:spcPct val="90000"/>
              </a:lnSpc>
              <a:defRPr/>
            </a:pPr>
            <a:r>
              <a:rPr kumimoji="0" lang="en-US" sz="1200" b="0" i="0" u="none" strike="noStrike" kern="1200" cap="none" spc="-50" normalizeH="0" baseline="0" noProof="0">
                <a:ln>
                  <a:noFill/>
                </a:ln>
                <a:solidFill>
                  <a:srgbClr val="1A1A1A"/>
                </a:solidFill>
                <a:effectLst/>
                <a:uLnTx/>
                <a:uFillTx/>
                <a:latin typeface="Segoe UI"/>
                <a:ea typeface="+mn-ea"/>
                <a:cs typeface="+mn-cs"/>
              </a:rPr>
              <a:t>Outside sales reps</a:t>
            </a:r>
            <a:r>
              <a:rPr lang="en-US" sz="1200" spc="-50">
                <a:solidFill>
                  <a:srgbClr val="1A1A1A"/>
                </a:solidFill>
                <a:latin typeface="Segoe UI"/>
              </a:rPr>
              <a:t> can request</a:t>
            </a:r>
            <a:endParaRPr kumimoji="0" lang="en-US" sz="1200" b="0" i="0" u="none" strike="noStrike" kern="1200" cap="none" spc="-50" normalizeH="0" baseline="0" noProof="0">
              <a:ln>
                <a:noFill/>
              </a:ln>
              <a:solidFill>
                <a:srgbClr val="1A1A1A"/>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DAAADED6-3D52-4FFB-A0A8-D05C44EB818D}"/>
              </a:ext>
            </a:extLst>
          </p:cNvPr>
          <p:cNvPicPr>
            <a:picLocks noChangeAspect="1"/>
          </p:cNvPicPr>
          <p:nvPr/>
        </p:nvPicPr>
        <p:blipFill>
          <a:blip r:embed="rId2"/>
          <a:stretch>
            <a:fillRect/>
          </a:stretch>
        </p:blipFill>
        <p:spPr>
          <a:xfrm>
            <a:off x="4116039" y="5807784"/>
            <a:ext cx="228568" cy="228568"/>
          </a:xfrm>
          <a:prstGeom prst="rect">
            <a:avLst/>
          </a:prstGeom>
        </p:spPr>
      </p:pic>
      <p:pic>
        <p:nvPicPr>
          <p:cNvPr id="22" name="Picture 21">
            <a:extLst>
              <a:ext uri="{FF2B5EF4-FFF2-40B4-BE49-F238E27FC236}">
                <a16:creationId xmlns:a16="http://schemas.microsoft.com/office/drawing/2014/main" id="{5F60761C-D4EA-465D-BCA8-79ADE8038006}"/>
              </a:ext>
            </a:extLst>
          </p:cNvPr>
          <p:cNvPicPr>
            <a:picLocks noChangeAspect="1"/>
          </p:cNvPicPr>
          <p:nvPr/>
        </p:nvPicPr>
        <p:blipFill>
          <a:blip r:embed="rId2"/>
          <a:stretch>
            <a:fillRect/>
          </a:stretch>
        </p:blipFill>
        <p:spPr>
          <a:xfrm>
            <a:off x="4116039" y="6099215"/>
            <a:ext cx="228568" cy="228568"/>
          </a:xfrm>
          <a:prstGeom prst="rect">
            <a:avLst/>
          </a:prstGeom>
        </p:spPr>
      </p:pic>
      <p:sp>
        <p:nvSpPr>
          <p:cNvPr id="23" name="Rectangle 22">
            <a:extLst>
              <a:ext uri="{FF2B5EF4-FFF2-40B4-BE49-F238E27FC236}">
                <a16:creationId xmlns:a16="http://schemas.microsoft.com/office/drawing/2014/main" id="{FE442AD9-BCD3-4CE7-B1F3-58A97120B80B}"/>
              </a:ext>
            </a:extLst>
          </p:cNvPr>
          <p:cNvSpPr/>
          <p:nvPr/>
        </p:nvSpPr>
        <p:spPr>
          <a:xfrm>
            <a:off x="4380763" y="4885384"/>
            <a:ext cx="1742913" cy="166199"/>
          </a:xfrm>
          <a:prstGeom prst="rect">
            <a:avLst/>
          </a:prstGeom>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50" normalizeH="0" baseline="0" noProof="0">
                <a:ln>
                  <a:noFill/>
                </a:ln>
                <a:solidFill>
                  <a:srgbClr val="1A1A1A"/>
                </a:solidFill>
                <a:effectLst/>
                <a:uLnTx/>
                <a:uFillTx/>
                <a:latin typeface="Segoe UI"/>
                <a:ea typeface="+mn-ea"/>
                <a:cs typeface="+mn-cs"/>
              </a:rPr>
              <a:t>Sales team group</a:t>
            </a:r>
            <a:r>
              <a:rPr kumimoji="0" lang="en-US" sz="1200" b="0" i="0" u="none" strike="noStrike" kern="1200" cap="none" spc="-50" normalizeH="0" baseline="0" noProof="0">
                <a:ln>
                  <a:noFill/>
                </a:ln>
                <a:solidFill>
                  <a:srgbClr val="1A1A1A"/>
                </a:solidFill>
                <a:effectLst/>
                <a:uLnTx/>
                <a:uFillTx/>
                <a:latin typeface="Segoe UI"/>
                <a:ea typeface="+mn-ea"/>
                <a:cs typeface="+mn-cs"/>
              </a:rPr>
              <a:t>: member</a:t>
            </a:r>
          </a:p>
        </p:txBody>
      </p:sp>
      <p:sp>
        <p:nvSpPr>
          <p:cNvPr id="24" name="Rectangle 23">
            <a:extLst>
              <a:ext uri="{FF2B5EF4-FFF2-40B4-BE49-F238E27FC236}">
                <a16:creationId xmlns:a16="http://schemas.microsoft.com/office/drawing/2014/main" id="{5E15A510-E878-40D3-8D4E-D4866793EA2D}"/>
              </a:ext>
            </a:extLst>
          </p:cNvPr>
          <p:cNvSpPr/>
          <p:nvPr/>
        </p:nvSpPr>
        <p:spPr>
          <a:xfrm>
            <a:off x="4380762" y="5181318"/>
            <a:ext cx="1375761" cy="166199"/>
          </a:xfrm>
          <a:prstGeom prst="rect">
            <a:avLst/>
          </a:prstGeom>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50" normalizeH="0" baseline="0" noProof="0">
                <a:ln>
                  <a:noFill/>
                </a:ln>
                <a:solidFill>
                  <a:srgbClr val="1A1A1A"/>
                </a:solidFill>
                <a:effectLst/>
                <a:uLnTx/>
                <a:uFillTx/>
                <a:latin typeface="Segoe UI"/>
                <a:ea typeface="+mn-ea"/>
                <a:cs typeface="+mn-cs"/>
              </a:rPr>
              <a:t>Sales app</a:t>
            </a:r>
            <a:r>
              <a:rPr kumimoji="0" lang="en-US" sz="1200" b="0" i="0" u="none" strike="noStrike" kern="1200" cap="none" spc="-50" normalizeH="0" baseline="0" noProof="0">
                <a:ln>
                  <a:noFill/>
                </a:ln>
                <a:solidFill>
                  <a:srgbClr val="1A1A1A"/>
                </a:solidFill>
                <a:effectLst/>
                <a:uLnTx/>
                <a:uFillTx/>
                <a:latin typeface="Segoe UI"/>
                <a:ea typeface="+mn-ea"/>
                <a:cs typeface="+mn-cs"/>
              </a:rPr>
              <a:t>: contributor</a:t>
            </a:r>
          </a:p>
        </p:txBody>
      </p:sp>
      <p:sp>
        <p:nvSpPr>
          <p:cNvPr id="25" name="Rectangle 24">
            <a:extLst>
              <a:ext uri="{FF2B5EF4-FFF2-40B4-BE49-F238E27FC236}">
                <a16:creationId xmlns:a16="http://schemas.microsoft.com/office/drawing/2014/main" id="{47FB2E5C-1492-4A8B-89E6-3D99EB160174}"/>
              </a:ext>
            </a:extLst>
          </p:cNvPr>
          <p:cNvSpPr/>
          <p:nvPr/>
        </p:nvSpPr>
        <p:spPr>
          <a:xfrm>
            <a:off x="4380763" y="5477253"/>
            <a:ext cx="1187248" cy="166199"/>
          </a:xfrm>
          <a:prstGeom prst="rect">
            <a:avLst/>
          </a:prstGeom>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50" normalizeH="0" baseline="0" noProof="0">
                <a:ln>
                  <a:noFill/>
                </a:ln>
                <a:solidFill>
                  <a:srgbClr val="1A1A1A"/>
                </a:solidFill>
                <a:effectLst/>
                <a:uLnTx/>
                <a:uFillTx/>
                <a:latin typeface="Segoe UI"/>
                <a:ea typeface="+mn-ea"/>
                <a:cs typeface="+mn-cs"/>
              </a:rPr>
              <a:t>Sales site</a:t>
            </a:r>
            <a:r>
              <a:rPr kumimoji="0" lang="en-US" sz="1200" b="0" i="0" u="none" strike="noStrike" kern="1200" cap="none" spc="-50" normalizeH="0" baseline="0" noProof="0">
                <a:ln>
                  <a:noFill/>
                </a:ln>
                <a:solidFill>
                  <a:srgbClr val="1A1A1A"/>
                </a:solidFill>
                <a:effectLst/>
                <a:uLnTx/>
                <a:uFillTx/>
                <a:latin typeface="Segoe UI"/>
                <a:ea typeface="+mn-ea"/>
                <a:cs typeface="+mn-cs"/>
              </a:rPr>
              <a:t>: member</a:t>
            </a:r>
          </a:p>
        </p:txBody>
      </p:sp>
      <p:grpSp>
        <p:nvGrpSpPr>
          <p:cNvPr id="26" name="Group 25">
            <a:extLst>
              <a:ext uri="{FF2B5EF4-FFF2-40B4-BE49-F238E27FC236}">
                <a16:creationId xmlns:a16="http://schemas.microsoft.com/office/drawing/2014/main" id="{9AB78B11-B3E9-4D3C-9893-DE32BBD1C438}"/>
              </a:ext>
            </a:extLst>
          </p:cNvPr>
          <p:cNvGrpSpPr/>
          <p:nvPr/>
        </p:nvGrpSpPr>
        <p:grpSpPr>
          <a:xfrm>
            <a:off x="4098590" y="3623915"/>
            <a:ext cx="969976" cy="398925"/>
            <a:chOff x="4098302" y="3448815"/>
            <a:chExt cx="970112" cy="398980"/>
          </a:xfrm>
        </p:grpSpPr>
        <p:sp>
          <p:nvSpPr>
            <p:cNvPr id="27" name="Rectangle 26">
              <a:extLst>
                <a:ext uri="{FF2B5EF4-FFF2-40B4-BE49-F238E27FC236}">
                  <a16:creationId xmlns:a16="http://schemas.microsoft.com/office/drawing/2014/main" id="{ACDAA031-BC3B-4F62-A167-9CFF28692D71}"/>
                </a:ext>
              </a:extLst>
            </p:cNvPr>
            <p:cNvSpPr/>
            <p:nvPr/>
          </p:nvSpPr>
          <p:spPr>
            <a:xfrm>
              <a:off x="4513312" y="3576480"/>
              <a:ext cx="555102" cy="166222"/>
            </a:xfrm>
            <a:prstGeom prst="rect">
              <a:avLst/>
            </a:prstGeom>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1A1A1A"/>
                  </a:solidFill>
                  <a:effectLst/>
                  <a:uLnTx/>
                  <a:uFillTx/>
                  <a:latin typeface="Segoe UI"/>
                  <a:ea typeface="+mn-ea"/>
                  <a:cs typeface="+mn-cs"/>
                </a:rPr>
                <a:t>Sales site</a:t>
              </a:r>
            </a:p>
          </p:txBody>
        </p:sp>
        <p:pic>
          <p:nvPicPr>
            <p:cNvPr id="28" name="Graphic 80">
              <a:extLst>
                <a:ext uri="{FF2B5EF4-FFF2-40B4-BE49-F238E27FC236}">
                  <a16:creationId xmlns:a16="http://schemas.microsoft.com/office/drawing/2014/main" id="{D69F03F4-D92C-4BF8-8E3C-541CEB8BFC2E}"/>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98302" y="3448815"/>
              <a:ext cx="398980" cy="398980"/>
            </a:xfrm>
            <a:prstGeom prst="rect">
              <a:avLst/>
            </a:prstGeom>
          </p:spPr>
        </p:pic>
      </p:grpSp>
      <p:grpSp>
        <p:nvGrpSpPr>
          <p:cNvPr id="29" name="Group 28">
            <a:extLst>
              <a:ext uri="{FF2B5EF4-FFF2-40B4-BE49-F238E27FC236}">
                <a16:creationId xmlns:a16="http://schemas.microsoft.com/office/drawing/2014/main" id="{8A79424B-B919-4FD0-81E9-B01597A4EAD3}"/>
              </a:ext>
            </a:extLst>
          </p:cNvPr>
          <p:cNvGrpSpPr/>
          <p:nvPr/>
        </p:nvGrpSpPr>
        <p:grpSpPr>
          <a:xfrm>
            <a:off x="4123362" y="2427335"/>
            <a:ext cx="1749983" cy="406342"/>
            <a:chOff x="4347581" y="2018887"/>
            <a:chExt cx="1750231" cy="406400"/>
          </a:xfrm>
        </p:grpSpPr>
        <p:sp>
          <p:nvSpPr>
            <p:cNvPr id="30" name="Rectangle 29">
              <a:extLst>
                <a:ext uri="{FF2B5EF4-FFF2-40B4-BE49-F238E27FC236}">
                  <a16:creationId xmlns:a16="http://schemas.microsoft.com/office/drawing/2014/main" id="{60354034-B951-41D7-A99A-24FF98795DF8}"/>
                </a:ext>
              </a:extLst>
            </p:cNvPr>
            <p:cNvSpPr/>
            <p:nvPr/>
          </p:nvSpPr>
          <p:spPr bwMode="auto">
            <a:xfrm>
              <a:off x="4347581" y="2048861"/>
              <a:ext cx="1750231" cy="2860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730" b="0" i="0" u="none" strike="noStrike" kern="1200" cap="none" spc="-5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 name="Picture 30">
              <a:extLst>
                <a:ext uri="{FF2B5EF4-FFF2-40B4-BE49-F238E27FC236}">
                  <a16:creationId xmlns:a16="http://schemas.microsoft.com/office/drawing/2014/main" id="{B21871F0-B253-4F06-9B7E-3435FA5F3151}"/>
                </a:ext>
              </a:extLst>
            </p:cNvPr>
            <p:cNvPicPr>
              <a:picLocks noChangeAspect="1"/>
            </p:cNvPicPr>
            <p:nvPr/>
          </p:nvPicPr>
          <p:blipFill>
            <a:blip r:embed="rId5"/>
            <a:stretch>
              <a:fillRect/>
            </a:stretch>
          </p:blipFill>
          <p:spPr>
            <a:xfrm>
              <a:off x="4384958" y="2018887"/>
              <a:ext cx="406400" cy="406400"/>
            </a:xfrm>
            <a:prstGeom prst="rect">
              <a:avLst/>
            </a:prstGeom>
          </p:spPr>
        </p:pic>
        <p:sp>
          <p:nvSpPr>
            <p:cNvPr id="32" name="Rectangle 31">
              <a:extLst>
                <a:ext uri="{FF2B5EF4-FFF2-40B4-BE49-F238E27FC236}">
                  <a16:creationId xmlns:a16="http://schemas.microsoft.com/office/drawing/2014/main" id="{0A254979-0C2C-4F07-86E5-A656985CBE73}"/>
                </a:ext>
              </a:extLst>
            </p:cNvPr>
            <p:cNvSpPr/>
            <p:nvPr/>
          </p:nvSpPr>
          <p:spPr>
            <a:xfrm>
              <a:off x="4861208" y="2111492"/>
              <a:ext cx="1125467" cy="221631"/>
            </a:xfrm>
            <a:prstGeom prst="rect">
              <a:avLst/>
            </a:prstGeom>
            <a:solidFill>
              <a:schemeClr val="bg1"/>
            </a:solidFill>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50" normalizeH="0" baseline="0" noProof="0">
                  <a:ln>
                    <a:noFill/>
                  </a:ln>
                  <a:solidFill>
                    <a:srgbClr val="1A1A1A"/>
                  </a:solidFill>
                  <a:effectLst/>
                  <a:uLnTx/>
                  <a:uFillTx/>
                  <a:latin typeface="Segoe UI Semibold"/>
                  <a:ea typeface="+mn-ea"/>
                  <a:cs typeface="+mn-cs"/>
                </a:rPr>
                <a:t>Sales catalog</a:t>
              </a:r>
            </a:p>
          </p:txBody>
        </p:sp>
      </p:grpSp>
      <p:cxnSp>
        <p:nvCxnSpPr>
          <p:cNvPr id="33" name="Straight Connector 32">
            <a:extLst>
              <a:ext uri="{FF2B5EF4-FFF2-40B4-BE49-F238E27FC236}">
                <a16:creationId xmlns:a16="http://schemas.microsoft.com/office/drawing/2014/main" id="{F2ACD96D-5A34-4623-AC56-6450D3DE9F6E}"/>
              </a:ext>
            </a:extLst>
          </p:cNvPr>
          <p:cNvCxnSpPr>
            <a:cxnSpLocks/>
          </p:cNvCxnSpPr>
          <p:nvPr/>
        </p:nvCxnSpPr>
        <p:spPr>
          <a:xfrm>
            <a:off x="4129897" y="5757914"/>
            <a:ext cx="2990850"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C600607D-4ED9-43BC-9523-EC4D8C528FC6}"/>
              </a:ext>
            </a:extLst>
          </p:cNvPr>
          <p:cNvGrpSpPr/>
          <p:nvPr/>
        </p:nvGrpSpPr>
        <p:grpSpPr>
          <a:xfrm>
            <a:off x="4045740" y="4463491"/>
            <a:ext cx="3199946" cy="274281"/>
            <a:chOff x="4506457" y="3905339"/>
            <a:chExt cx="3200400" cy="274320"/>
          </a:xfrm>
        </p:grpSpPr>
        <p:sp>
          <p:nvSpPr>
            <p:cNvPr id="35" name="Rectangle 34">
              <a:extLst>
                <a:ext uri="{FF2B5EF4-FFF2-40B4-BE49-F238E27FC236}">
                  <a16:creationId xmlns:a16="http://schemas.microsoft.com/office/drawing/2014/main" id="{305603DC-19AF-4526-AAC8-811C37EDC99C}"/>
                </a:ext>
              </a:extLst>
            </p:cNvPr>
            <p:cNvSpPr/>
            <p:nvPr/>
          </p:nvSpPr>
          <p:spPr bwMode="auto">
            <a:xfrm>
              <a:off x="4506457" y="3905339"/>
              <a:ext cx="3200400" cy="274320"/>
            </a:xfrm>
            <a:prstGeom prst="rect">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F4DE66FC-0F67-44DE-8F39-F8C0F0349B62}"/>
                </a:ext>
              </a:extLst>
            </p:cNvPr>
            <p:cNvSpPr/>
            <p:nvPr/>
          </p:nvSpPr>
          <p:spPr>
            <a:xfrm>
              <a:off x="4864509" y="3945550"/>
              <a:ext cx="2205917" cy="193927"/>
            </a:xfrm>
            <a:prstGeom prst="rect">
              <a:avLst/>
            </a:prstGeom>
            <a:noFill/>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FFFFFF"/>
                  </a:solidFill>
                  <a:effectLst/>
                  <a:uLnTx/>
                  <a:uFillTx/>
                  <a:latin typeface="Segoe UI Semibold"/>
                  <a:ea typeface="+mn-ea"/>
                  <a:cs typeface="+mn-cs"/>
                </a:rPr>
                <a:t>Sales support access package</a:t>
              </a:r>
            </a:p>
          </p:txBody>
        </p:sp>
        <p:pic>
          <p:nvPicPr>
            <p:cNvPr id="37" name="Picture 36">
              <a:extLst>
                <a:ext uri="{FF2B5EF4-FFF2-40B4-BE49-F238E27FC236}">
                  <a16:creationId xmlns:a16="http://schemas.microsoft.com/office/drawing/2014/main" id="{65A5E068-01BB-4385-877D-6E9FBFE2CFE4}"/>
                </a:ext>
              </a:extLst>
            </p:cNvPr>
            <p:cNvPicPr>
              <a:picLocks noChangeAspect="1"/>
            </p:cNvPicPr>
            <p:nvPr/>
          </p:nvPicPr>
          <p:blipFill>
            <a:blip r:embed="rId6"/>
            <a:stretch>
              <a:fillRect/>
            </a:stretch>
          </p:blipFill>
          <p:spPr>
            <a:xfrm>
              <a:off x="4582603" y="3925723"/>
              <a:ext cx="214978" cy="214978"/>
            </a:xfrm>
            <a:prstGeom prst="rect">
              <a:avLst/>
            </a:prstGeom>
          </p:spPr>
        </p:pic>
      </p:grpSp>
      <p:grpSp>
        <p:nvGrpSpPr>
          <p:cNvPr id="38" name="Group 37">
            <a:extLst>
              <a:ext uri="{FF2B5EF4-FFF2-40B4-BE49-F238E27FC236}">
                <a16:creationId xmlns:a16="http://schemas.microsoft.com/office/drawing/2014/main" id="{C8037953-7205-4F39-8FFF-01AED1D4C89E}"/>
              </a:ext>
            </a:extLst>
          </p:cNvPr>
          <p:cNvGrpSpPr/>
          <p:nvPr/>
        </p:nvGrpSpPr>
        <p:grpSpPr>
          <a:xfrm>
            <a:off x="4045740" y="4085486"/>
            <a:ext cx="3199946" cy="274281"/>
            <a:chOff x="4506457" y="3905339"/>
            <a:chExt cx="3200400" cy="274320"/>
          </a:xfrm>
        </p:grpSpPr>
        <p:sp>
          <p:nvSpPr>
            <p:cNvPr id="39" name="Rectangle 38">
              <a:extLst>
                <a:ext uri="{FF2B5EF4-FFF2-40B4-BE49-F238E27FC236}">
                  <a16:creationId xmlns:a16="http://schemas.microsoft.com/office/drawing/2014/main" id="{CB6388FE-378C-4CAE-867B-ECDE7F5DA940}"/>
                </a:ext>
              </a:extLst>
            </p:cNvPr>
            <p:cNvSpPr/>
            <p:nvPr/>
          </p:nvSpPr>
          <p:spPr bwMode="auto">
            <a:xfrm>
              <a:off x="4506457" y="3905339"/>
              <a:ext cx="3200400" cy="274320"/>
            </a:xfrm>
            <a:prstGeom prst="rect">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E183C33C-D04A-4305-B9F9-6E5F18C67110}"/>
                </a:ext>
              </a:extLst>
            </p:cNvPr>
            <p:cNvSpPr/>
            <p:nvPr/>
          </p:nvSpPr>
          <p:spPr>
            <a:xfrm>
              <a:off x="4864509" y="3945550"/>
              <a:ext cx="2132938" cy="193927"/>
            </a:xfrm>
            <a:prstGeom prst="rect">
              <a:avLst/>
            </a:prstGeom>
            <a:noFill/>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FFFFFF"/>
                  </a:solidFill>
                  <a:effectLst/>
                  <a:uLnTx/>
                  <a:uFillTx/>
                  <a:latin typeface="Segoe UI Semibold"/>
                  <a:ea typeface="+mn-ea"/>
                  <a:cs typeface="+mn-cs"/>
                </a:rPr>
                <a:t>Sales person access package</a:t>
              </a:r>
            </a:p>
          </p:txBody>
        </p:sp>
        <p:pic>
          <p:nvPicPr>
            <p:cNvPr id="41" name="Picture 40">
              <a:extLst>
                <a:ext uri="{FF2B5EF4-FFF2-40B4-BE49-F238E27FC236}">
                  <a16:creationId xmlns:a16="http://schemas.microsoft.com/office/drawing/2014/main" id="{87B2BDB2-8691-46ED-8323-2E4C4481FCAA}"/>
                </a:ext>
              </a:extLst>
            </p:cNvPr>
            <p:cNvPicPr>
              <a:picLocks noChangeAspect="1"/>
            </p:cNvPicPr>
            <p:nvPr/>
          </p:nvPicPr>
          <p:blipFill>
            <a:blip r:embed="rId6"/>
            <a:stretch>
              <a:fillRect/>
            </a:stretch>
          </p:blipFill>
          <p:spPr>
            <a:xfrm>
              <a:off x="4582603" y="3925723"/>
              <a:ext cx="214978" cy="214978"/>
            </a:xfrm>
            <a:prstGeom prst="rect">
              <a:avLst/>
            </a:prstGeom>
          </p:spPr>
        </p:pic>
      </p:grpSp>
      <p:grpSp>
        <p:nvGrpSpPr>
          <p:cNvPr id="42" name="Group 41">
            <a:extLst>
              <a:ext uri="{FF2B5EF4-FFF2-40B4-BE49-F238E27FC236}">
                <a16:creationId xmlns:a16="http://schemas.microsoft.com/office/drawing/2014/main" id="{29B38C37-27ED-42BA-B66C-3D7005CB5E2D}"/>
              </a:ext>
            </a:extLst>
          </p:cNvPr>
          <p:cNvGrpSpPr/>
          <p:nvPr/>
        </p:nvGrpSpPr>
        <p:grpSpPr>
          <a:xfrm>
            <a:off x="4123361" y="1967956"/>
            <a:ext cx="2098541" cy="406342"/>
            <a:chOff x="4347581" y="2018887"/>
            <a:chExt cx="2098838" cy="406400"/>
          </a:xfrm>
        </p:grpSpPr>
        <p:sp>
          <p:nvSpPr>
            <p:cNvPr id="43" name="Rectangle 42">
              <a:extLst>
                <a:ext uri="{FF2B5EF4-FFF2-40B4-BE49-F238E27FC236}">
                  <a16:creationId xmlns:a16="http://schemas.microsoft.com/office/drawing/2014/main" id="{6A97C977-10D0-469B-96DE-B37A3940252D}"/>
                </a:ext>
              </a:extLst>
            </p:cNvPr>
            <p:cNvSpPr/>
            <p:nvPr/>
          </p:nvSpPr>
          <p:spPr bwMode="auto">
            <a:xfrm>
              <a:off x="4347581" y="2048861"/>
              <a:ext cx="1750231" cy="2860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730" b="0" i="0" u="none" strike="noStrike" kern="1200" cap="none" spc="-5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 name="Picture 43">
              <a:extLst>
                <a:ext uri="{FF2B5EF4-FFF2-40B4-BE49-F238E27FC236}">
                  <a16:creationId xmlns:a16="http://schemas.microsoft.com/office/drawing/2014/main" id="{64CE8860-FE33-47E6-92BA-CB53D853DEE0}"/>
                </a:ext>
              </a:extLst>
            </p:cNvPr>
            <p:cNvPicPr>
              <a:picLocks noChangeAspect="1"/>
            </p:cNvPicPr>
            <p:nvPr/>
          </p:nvPicPr>
          <p:blipFill>
            <a:blip r:embed="rId5"/>
            <a:stretch>
              <a:fillRect/>
            </a:stretch>
          </p:blipFill>
          <p:spPr>
            <a:xfrm>
              <a:off x="4384958" y="2018887"/>
              <a:ext cx="406400" cy="406400"/>
            </a:xfrm>
            <a:prstGeom prst="rect">
              <a:avLst/>
            </a:prstGeom>
          </p:spPr>
        </p:pic>
        <p:sp>
          <p:nvSpPr>
            <p:cNvPr id="45" name="Rectangle 44">
              <a:extLst>
                <a:ext uri="{FF2B5EF4-FFF2-40B4-BE49-F238E27FC236}">
                  <a16:creationId xmlns:a16="http://schemas.microsoft.com/office/drawing/2014/main" id="{FA3042F2-D013-409C-844C-8FF0F2584DEF}"/>
                </a:ext>
              </a:extLst>
            </p:cNvPr>
            <p:cNvSpPr/>
            <p:nvPr/>
          </p:nvSpPr>
          <p:spPr>
            <a:xfrm>
              <a:off x="4861208" y="2111492"/>
              <a:ext cx="1585211" cy="221631"/>
            </a:xfrm>
            <a:prstGeom prst="rect">
              <a:avLst/>
            </a:prstGeom>
            <a:solidFill>
              <a:schemeClr val="bg1"/>
            </a:solidFill>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50" normalizeH="0" baseline="0" noProof="0">
                  <a:ln>
                    <a:noFill/>
                  </a:ln>
                  <a:solidFill>
                    <a:srgbClr val="1A1A1A"/>
                  </a:solidFill>
                  <a:effectLst/>
                  <a:uLnTx/>
                  <a:uFillTx/>
                  <a:latin typeface="Segoe UI Semibold"/>
                  <a:ea typeface="+mn-ea"/>
                  <a:cs typeface="+mn-cs"/>
                </a:rPr>
                <a:t>Marketing catalog</a:t>
              </a:r>
            </a:p>
          </p:txBody>
        </p:sp>
      </p:grpSp>
      <p:grpSp>
        <p:nvGrpSpPr>
          <p:cNvPr id="46" name="Group 45">
            <a:extLst>
              <a:ext uri="{FF2B5EF4-FFF2-40B4-BE49-F238E27FC236}">
                <a16:creationId xmlns:a16="http://schemas.microsoft.com/office/drawing/2014/main" id="{9CDF9B61-3B19-48ED-9D86-1F994BD3E448}"/>
              </a:ext>
            </a:extLst>
          </p:cNvPr>
          <p:cNvGrpSpPr/>
          <p:nvPr/>
        </p:nvGrpSpPr>
        <p:grpSpPr>
          <a:xfrm>
            <a:off x="4181012" y="2982177"/>
            <a:ext cx="1408076" cy="199704"/>
            <a:chOff x="4180740" y="2806993"/>
            <a:chExt cx="1408276" cy="199732"/>
          </a:xfrm>
        </p:grpSpPr>
        <p:sp>
          <p:nvSpPr>
            <p:cNvPr id="47" name="Rectangle 46">
              <a:extLst>
                <a:ext uri="{FF2B5EF4-FFF2-40B4-BE49-F238E27FC236}">
                  <a16:creationId xmlns:a16="http://schemas.microsoft.com/office/drawing/2014/main" id="{B23DCB42-2E0F-439F-8C6C-7DCDA51A54BC}"/>
                </a:ext>
              </a:extLst>
            </p:cNvPr>
            <p:cNvSpPr/>
            <p:nvPr/>
          </p:nvSpPr>
          <p:spPr>
            <a:xfrm>
              <a:off x="4513312" y="2823760"/>
              <a:ext cx="1075704" cy="166222"/>
            </a:xfrm>
            <a:prstGeom prst="rect">
              <a:avLst/>
            </a:prstGeom>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1A1A1A"/>
                  </a:solidFill>
                  <a:effectLst/>
                  <a:uLnTx/>
                  <a:uFillTx/>
                  <a:latin typeface="Segoe UI"/>
                  <a:ea typeface="+mn-ea"/>
                  <a:cs typeface="+mn-cs"/>
                </a:rPr>
                <a:t>Sales team group</a:t>
              </a:r>
            </a:p>
          </p:txBody>
        </p:sp>
        <p:sp>
          <p:nvSpPr>
            <p:cNvPr id="48" name="people_12" title="Icon of three people">
              <a:extLst>
                <a:ext uri="{FF2B5EF4-FFF2-40B4-BE49-F238E27FC236}">
                  <a16:creationId xmlns:a16="http://schemas.microsoft.com/office/drawing/2014/main" id="{28B3B2F3-35FC-406A-A05F-D599C2A6A6E4}"/>
                </a:ext>
              </a:extLst>
            </p:cNvPr>
            <p:cNvSpPr>
              <a:spLocks noChangeAspect="1" noEditPoints="1"/>
            </p:cNvSpPr>
            <p:nvPr/>
          </p:nvSpPr>
          <p:spPr bwMode="auto">
            <a:xfrm>
              <a:off x="4180740" y="2806993"/>
              <a:ext cx="234104" cy="199732"/>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9525" cap="sq">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9" name="Rectangle: Single Corner Snipped 137">
            <a:extLst>
              <a:ext uri="{FF2B5EF4-FFF2-40B4-BE49-F238E27FC236}">
                <a16:creationId xmlns:a16="http://schemas.microsoft.com/office/drawing/2014/main" id="{CFACBD36-08F0-468A-841F-E27B39634F40}"/>
              </a:ext>
            </a:extLst>
          </p:cNvPr>
          <p:cNvSpPr/>
          <p:nvPr/>
        </p:nvSpPr>
        <p:spPr bwMode="auto">
          <a:xfrm flipH="1">
            <a:off x="601912" y="1848007"/>
            <a:ext cx="3199946" cy="4799920"/>
          </a:xfrm>
          <a:prstGeom prst="snip1Rect">
            <a:avLst>
              <a:gd name="adj" fmla="val 5820"/>
            </a:avLst>
          </a:prstGeom>
          <a:solidFill>
            <a:schemeClr val="bg1"/>
          </a:solidFill>
          <a:ln>
            <a:noFill/>
            <a:headEnd type="none" w="med" len="med"/>
            <a:tailEnd type="none" w="med" len="med"/>
          </a:ln>
          <a:effectLst>
            <a:outerShdw blurRad="381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88A072BF-9A24-4844-946E-EE9CC6CFCFB2}"/>
              </a:ext>
            </a:extLst>
          </p:cNvPr>
          <p:cNvSpPr/>
          <p:nvPr/>
        </p:nvSpPr>
        <p:spPr>
          <a:xfrm>
            <a:off x="940970" y="1562517"/>
            <a:ext cx="1120307" cy="332399"/>
          </a:xfrm>
          <a:prstGeom prst="rect">
            <a:avLst/>
          </a:prstGeom>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50" normalizeH="0" baseline="0" noProof="0">
                <a:ln>
                  <a:noFill/>
                </a:ln>
                <a:solidFill>
                  <a:srgbClr val="1A1A1A"/>
                </a:solidFill>
                <a:effectLst/>
                <a:uLnTx/>
                <a:uFillTx/>
                <a:latin typeface="Segoe UI Semibold"/>
                <a:ea typeface="+mn-ea"/>
                <a:cs typeface="+mn-cs"/>
              </a:rPr>
              <a:t>Contoso</a:t>
            </a:r>
          </a:p>
        </p:txBody>
      </p:sp>
      <p:grpSp>
        <p:nvGrpSpPr>
          <p:cNvPr id="51" name="Group 50">
            <a:extLst>
              <a:ext uri="{FF2B5EF4-FFF2-40B4-BE49-F238E27FC236}">
                <a16:creationId xmlns:a16="http://schemas.microsoft.com/office/drawing/2014/main" id="{6525A1C9-1E59-4F75-9E9A-03D1EF9FC111}"/>
              </a:ext>
            </a:extLst>
          </p:cNvPr>
          <p:cNvGrpSpPr/>
          <p:nvPr/>
        </p:nvGrpSpPr>
        <p:grpSpPr>
          <a:xfrm>
            <a:off x="684402" y="4341664"/>
            <a:ext cx="907654" cy="1046630"/>
            <a:chOff x="1228655" y="4131377"/>
            <a:chExt cx="907782" cy="1046779"/>
          </a:xfrm>
        </p:grpSpPr>
        <p:pic>
          <p:nvPicPr>
            <p:cNvPr id="52" name="Graphic 151">
              <a:extLst>
                <a:ext uri="{FF2B5EF4-FFF2-40B4-BE49-F238E27FC236}">
                  <a16:creationId xmlns:a16="http://schemas.microsoft.com/office/drawing/2014/main" id="{F508D16C-CACC-4A59-BBAA-3E929F659EF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8655" y="4131377"/>
              <a:ext cx="907782" cy="907782"/>
            </a:xfrm>
            <a:prstGeom prst="rect">
              <a:avLst/>
            </a:prstGeom>
          </p:spPr>
        </p:pic>
        <p:sp>
          <p:nvSpPr>
            <p:cNvPr id="53" name="Rectangle 52">
              <a:extLst>
                <a:ext uri="{FF2B5EF4-FFF2-40B4-BE49-F238E27FC236}">
                  <a16:creationId xmlns:a16="http://schemas.microsoft.com/office/drawing/2014/main" id="{712CA801-5C33-498C-8749-85FDA6035E90}"/>
                </a:ext>
              </a:extLst>
            </p:cNvPr>
            <p:cNvSpPr/>
            <p:nvPr/>
          </p:nvSpPr>
          <p:spPr>
            <a:xfrm>
              <a:off x="1434781" y="4845710"/>
              <a:ext cx="633404" cy="332446"/>
            </a:xfrm>
            <a:prstGeom prst="rect">
              <a:avLst/>
            </a:prstGeom>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1A1A1A"/>
                  </a:solidFill>
                  <a:effectLst/>
                  <a:uLnTx/>
                  <a:uFillTx/>
                  <a:latin typeface="Segoe UI"/>
                  <a:ea typeface="+mn-ea"/>
                  <a:cs typeface="+mn-cs"/>
                </a:rPr>
                <a:t>Marketing</a:t>
              </a:r>
              <a:br>
                <a:rPr kumimoji="0" lang="en-US" sz="1200" b="0" i="0" u="none" strike="noStrike" kern="1200" cap="none" spc="-50" normalizeH="0" baseline="0" noProof="0">
                  <a:ln>
                    <a:noFill/>
                  </a:ln>
                  <a:solidFill>
                    <a:srgbClr val="1A1A1A"/>
                  </a:solidFill>
                  <a:effectLst/>
                  <a:uLnTx/>
                  <a:uFillTx/>
                  <a:latin typeface="Segoe UI Semibold"/>
                  <a:ea typeface="+mn-ea"/>
                  <a:cs typeface="+mn-cs"/>
                </a:rPr>
              </a:br>
              <a:r>
                <a:rPr kumimoji="0" lang="en-US" sz="1200" b="0" i="0" u="none" strike="noStrike" kern="1200" cap="none" spc="-50" normalizeH="0" baseline="0" noProof="0">
                  <a:ln>
                    <a:noFill/>
                  </a:ln>
                  <a:solidFill>
                    <a:srgbClr val="1A1A1A"/>
                  </a:solidFill>
                  <a:effectLst/>
                  <a:uLnTx/>
                  <a:uFillTx/>
                  <a:latin typeface="Segoe UI"/>
                  <a:ea typeface="+mn-ea"/>
                  <a:cs typeface="+mn-cs"/>
                </a:rPr>
                <a:t>site</a:t>
              </a:r>
            </a:p>
          </p:txBody>
        </p:sp>
      </p:grpSp>
      <p:grpSp>
        <p:nvGrpSpPr>
          <p:cNvPr id="54" name="Group 53">
            <a:extLst>
              <a:ext uri="{FF2B5EF4-FFF2-40B4-BE49-F238E27FC236}">
                <a16:creationId xmlns:a16="http://schemas.microsoft.com/office/drawing/2014/main" id="{2E930645-5719-4550-8A64-E728A0C40FC6}"/>
              </a:ext>
            </a:extLst>
          </p:cNvPr>
          <p:cNvGrpSpPr/>
          <p:nvPr/>
        </p:nvGrpSpPr>
        <p:grpSpPr>
          <a:xfrm>
            <a:off x="1556247" y="4341664"/>
            <a:ext cx="907654" cy="1046630"/>
            <a:chOff x="2465501" y="4131377"/>
            <a:chExt cx="907782" cy="1046779"/>
          </a:xfrm>
        </p:grpSpPr>
        <p:pic>
          <p:nvPicPr>
            <p:cNvPr id="55" name="Graphic 154">
              <a:extLst>
                <a:ext uri="{FF2B5EF4-FFF2-40B4-BE49-F238E27FC236}">
                  <a16:creationId xmlns:a16="http://schemas.microsoft.com/office/drawing/2014/main" id="{8188A712-DFDB-43D3-ABC6-B603F0C551F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65501" y="4131377"/>
              <a:ext cx="907782" cy="907782"/>
            </a:xfrm>
            <a:prstGeom prst="rect">
              <a:avLst/>
            </a:prstGeom>
          </p:spPr>
        </p:pic>
        <p:sp>
          <p:nvSpPr>
            <p:cNvPr id="56" name="Rectangle 55">
              <a:extLst>
                <a:ext uri="{FF2B5EF4-FFF2-40B4-BE49-F238E27FC236}">
                  <a16:creationId xmlns:a16="http://schemas.microsoft.com/office/drawing/2014/main" id="{18EDAB74-AF3C-4617-BE38-CA99B1CF4FF1}"/>
                </a:ext>
              </a:extLst>
            </p:cNvPr>
            <p:cNvSpPr/>
            <p:nvPr/>
          </p:nvSpPr>
          <p:spPr>
            <a:xfrm>
              <a:off x="2666779" y="4845710"/>
              <a:ext cx="311027" cy="332446"/>
            </a:xfrm>
            <a:prstGeom prst="rect">
              <a:avLst/>
            </a:prstGeom>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1A1A1A"/>
                  </a:solidFill>
                  <a:effectLst/>
                  <a:uLnTx/>
                  <a:uFillTx/>
                  <a:latin typeface="Segoe UI"/>
                  <a:ea typeface="+mn-ea"/>
                  <a:cs typeface="+mn-cs"/>
                </a:rPr>
                <a:t>Sales</a:t>
              </a:r>
              <a:br>
                <a:rPr kumimoji="0" lang="en-US" sz="1200" b="0" i="0" u="none" strike="noStrike" kern="1200" cap="none" spc="-50" normalizeH="0" baseline="0" noProof="0">
                  <a:ln>
                    <a:noFill/>
                  </a:ln>
                  <a:solidFill>
                    <a:srgbClr val="1A1A1A"/>
                  </a:solidFill>
                  <a:effectLst/>
                  <a:uLnTx/>
                  <a:uFillTx/>
                  <a:latin typeface="Segoe UI Semibold"/>
                  <a:ea typeface="+mn-ea"/>
                  <a:cs typeface="+mn-cs"/>
                </a:rPr>
              </a:br>
              <a:r>
                <a:rPr kumimoji="0" lang="en-US" sz="1200" b="0" i="0" u="none" strike="noStrike" kern="1200" cap="none" spc="-50" normalizeH="0" baseline="0" noProof="0">
                  <a:ln>
                    <a:noFill/>
                  </a:ln>
                  <a:solidFill>
                    <a:srgbClr val="1A1A1A"/>
                  </a:solidFill>
                  <a:effectLst/>
                  <a:uLnTx/>
                  <a:uFillTx/>
                  <a:latin typeface="Segoe UI"/>
                  <a:ea typeface="+mn-ea"/>
                  <a:cs typeface="+mn-cs"/>
                </a:rPr>
                <a:t>site</a:t>
              </a:r>
            </a:p>
          </p:txBody>
        </p:sp>
      </p:grpSp>
      <p:sp>
        <p:nvSpPr>
          <p:cNvPr id="57" name="Rectangle 56">
            <a:extLst>
              <a:ext uri="{FF2B5EF4-FFF2-40B4-BE49-F238E27FC236}">
                <a16:creationId xmlns:a16="http://schemas.microsoft.com/office/drawing/2014/main" id="{B66FF8AF-E905-4976-850C-5B7AC3CDEE28}"/>
              </a:ext>
            </a:extLst>
          </p:cNvPr>
          <p:cNvSpPr/>
          <p:nvPr/>
        </p:nvSpPr>
        <p:spPr>
          <a:xfrm>
            <a:off x="830481" y="2197966"/>
            <a:ext cx="852990" cy="221599"/>
          </a:xfrm>
          <a:prstGeom prst="rect">
            <a:avLst/>
          </a:prstGeom>
          <a:solidFill>
            <a:schemeClr val="bg1"/>
          </a:solidFill>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600" b="0" i="1" u="none" strike="noStrike" kern="1200" cap="none" spc="-30" normalizeH="0" baseline="0" noProof="0">
                <a:ln>
                  <a:noFill/>
                </a:ln>
                <a:solidFill>
                  <a:srgbClr val="1A1A1A"/>
                </a:solidFill>
                <a:effectLst/>
                <a:uLnTx/>
                <a:uFillTx/>
                <a:latin typeface="Segoe UI Semibold"/>
                <a:ea typeface="+mn-ea"/>
                <a:cs typeface="+mn-cs"/>
              </a:rPr>
              <a:t>Resources</a:t>
            </a:r>
          </a:p>
        </p:txBody>
      </p:sp>
      <p:grpSp>
        <p:nvGrpSpPr>
          <p:cNvPr id="58" name="Group 57">
            <a:extLst>
              <a:ext uri="{FF2B5EF4-FFF2-40B4-BE49-F238E27FC236}">
                <a16:creationId xmlns:a16="http://schemas.microsoft.com/office/drawing/2014/main" id="{A8430395-CA48-4860-AC5A-274B61B67A6D}"/>
              </a:ext>
            </a:extLst>
          </p:cNvPr>
          <p:cNvGrpSpPr/>
          <p:nvPr/>
        </p:nvGrpSpPr>
        <p:grpSpPr>
          <a:xfrm>
            <a:off x="834627" y="5647418"/>
            <a:ext cx="391133" cy="557533"/>
            <a:chOff x="833880" y="5582654"/>
            <a:chExt cx="391188" cy="557611"/>
          </a:xfrm>
        </p:grpSpPr>
        <p:sp>
          <p:nvSpPr>
            <p:cNvPr id="59" name="Rectangle 58">
              <a:extLst>
                <a:ext uri="{FF2B5EF4-FFF2-40B4-BE49-F238E27FC236}">
                  <a16:creationId xmlns:a16="http://schemas.microsoft.com/office/drawing/2014/main" id="{EEF9C6F2-AD2C-4262-94E3-7464159BE0BE}"/>
                </a:ext>
              </a:extLst>
            </p:cNvPr>
            <p:cNvSpPr/>
            <p:nvPr/>
          </p:nvSpPr>
          <p:spPr>
            <a:xfrm>
              <a:off x="833880" y="5974043"/>
              <a:ext cx="391188" cy="166222"/>
            </a:xfrm>
            <a:prstGeom prst="rect">
              <a:avLst/>
            </a:prstGeom>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1A1A1A"/>
                  </a:solidFill>
                  <a:effectLst/>
                  <a:uLnTx/>
                  <a:uFillTx/>
                  <a:latin typeface="Segoe UI"/>
                  <a:ea typeface="+mn-ea"/>
                  <a:cs typeface="+mn-cs"/>
                </a:rPr>
                <a:t>User 1</a:t>
              </a:r>
            </a:p>
          </p:txBody>
        </p:sp>
        <p:sp>
          <p:nvSpPr>
            <p:cNvPr id="60" name="people_4" title="Icon of a person">
              <a:extLst>
                <a:ext uri="{FF2B5EF4-FFF2-40B4-BE49-F238E27FC236}">
                  <a16:creationId xmlns:a16="http://schemas.microsoft.com/office/drawing/2014/main" id="{93AD7746-989E-443E-87E9-DC837562B4E0}"/>
                </a:ext>
              </a:extLst>
            </p:cNvPr>
            <p:cNvSpPr>
              <a:spLocks noChangeAspect="1" noEditPoints="1"/>
            </p:cNvSpPr>
            <p:nvPr/>
          </p:nvSpPr>
          <p:spPr bwMode="auto">
            <a:xfrm>
              <a:off x="863445" y="5582654"/>
              <a:ext cx="276030" cy="30859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64C31243-E4BA-44FE-889D-7CA8BC4159B1}"/>
              </a:ext>
            </a:extLst>
          </p:cNvPr>
          <p:cNvGrpSpPr/>
          <p:nvPr/>
        </p:nvGrpSpPr>
        <p:grpSpPr>
          <a:xfrm>
            <a:off x="830481" y="5312014"/>
            <a:ext cx="2825406" cy="319994"/>
            <a:chOff x="829733" y="5137161"/>
            <a:chExt cx="2825807" cy="320040"/>
          </a:xfrm>
        </p:grpSpPr>
        <p:cxnSp>
          <p:nvCxnSpPr>
            <p:cNvPr id="62" name="Straight Connector 61">
              <a:extLst>
                <a:ext uri="{FF2B5EF4-FFF2-40B4-BE49-F238E27FC236}">
                  <a16:creationId xmlns:a16="http://schemas.microsoft.com/office/drawing/2014/main" id="{442FCF74-A776-49E5-8DA8-E8DCA01E92B1}"/>
                </a:ext>
              </a:extLst>
            </p:cNvPr>
            <p:cNvCxnSpPr>
              <a:cxnSpLocks/>
            </p:cNvCxnSpPr>
            <p:nvPr/>
          </p:nvCxnSpPr>
          <p:spPr>
            <a:xfrm>
              <a:off x="829733" y="5299926"/>
              <a:ext cx="2743200" cy="0"/>
            </a:xfrm>
            <a:prstGeom prst="line">
              <a:avLst/>
            </a:prstGeom>
            <a:ln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0896F4BC-F933-44EA-8346-44B997B1D4A1}"/>
                </a:ext>
              </a:extLst>
            </p:cNvPr>
            <p:cNvSpPr/>
            <p:nvPr/>
          </p:nvSpPr>
          <p:spPr bwMode="auto">
            <a:xfrm>
              <a:off x="3335500" y="5137161"/>
              <a:ext cx="320040" cy="320040"/>
            </a:xfrm>
            <a:prstGeom prst="ellipse">
              <a:avLst/>
            </a:prstGeom>
            <a:solidFill>
              <a:schemeClr val="bg1"/>
            </a:solidFill>
            <a:ln cap="rnd">
              <a:solidFill>
                <a:schemeClr val="bg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people_4" title="Icon of a person">
              <a:extLst>
                <a:ext uri="{FF2B5EF4-FFF2-40B4-BE49-F238E27FC236}">
                  <a16:creationId xmlns:a16="http://schemas.microsoft.com/office/drawing/2014/main" id="{770F146A-3892-4BC4-BED2-782408D93AD3}"/>
                </a:ext>
              </a:extLst>
            </p:cNvPr>
            <p:cNvSpPr>
              <a:spLocks noChangeAspect="1" noEditPoints="1"/>
            </p:cNvSpPr>
            <p:nvPr/>
          </p:nvSpPr>
          <p:spPr bwMode="auto">
            <a:xfrm>
              <a:off x="3413730" y="5205741"/>
              <a:ext cx="163581" cy="1828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9525" cap="sq">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454BE59E-FA8B-40AE-A7FE-1CD6E75B2BF2}"/>
              </a:ext>
            </a:extLst>
          </p:cNvPr>
          <p:cNvGrpSpPr/>
          <p:nvPr/>
        </p:nvGrpSpPr>
        <p:grpSpPr>
          <a:xfrm>
            <a:off x="830481" y="2374299"/>
            <a:ext cx="2825406" cy="319994"/>
            <a:chOff x="829733" y="2199028"/>
            <a:chExt cx="2825807" cy="320040"/>
          </a:xfrm>
        </p:grpSpPr>
        <p:cxnSp>
          <p:nvCxnSpPr>
            <p:cNvPr id="66" name="Straight Connector 65">
              <a:extLst>
                <a:ext uri="{FF2B5EF4-FFF2-40B4-BE49-F238E27FC236}">
                  <a16:creationId xmlns:a16="http://schemas.microsoft.com/office/drawing/2014/main" id="{74DCADD3-9B89-4F28-8530-E7E181F39D53}"/>
                </a:ext>
              </a:extLst>
            </p:cNvPr>
            <p:cNvCxnSpPr>
              <a:cxnSpLocks/>
            </p:cNvCxnSpPr>
            <p:nvPr/>
          </p:nvCxnSpPr>
          <p:spPr>
            <a:xfrm>
              <a:off x="829733" y="2347176"/>
              <a:ext cx="2743200" cy="0"/>
            </a:xfrm>
            <a:prstGeom prst="line">
              <a:avLst/>
            </a:prstGeom>
            <a:ln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6ACFDB91-806D-43D2-AE32-6F67785D2B6E}"/>
                </a:ext>
              </a:extLst>
            </p:cNvPr>
            <p:cNvSpPr/>
            <p:nvPr/>
          </p:nvSpPr>
          <p:spPr bwMode="auto">
            <a:xfrm>
              <a:off x="3335500" y="2199028"/>
              <a:ext cx="320040" cy="320040"/>
            </a:xfrm>
            <a:prstGeom prst="ellipse">
              <a:avLst/>
            </a:prstGeom>
            <a:solidFill>
              <a:schemeClr val="bg1"/>
            </a:solidFill>
            <a:ln cap="rnd">
              <a:solidFill>
                <a:schemeClr val="bg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people_12" title="Icon of three people">
              <a:extLst>
                <a:ext uri="{FF2B5EF4-FFF2-40B4-BE49-F238E27FC236}">
                  <a16:creationId xmlns:a16="http://schemas.microsoft.com/office/drawing/2014/main" id="{AFD38EC1-DA7C-432F-A8B5-094E8BA09262}"/>
                </a:ext>
              </a:extLst>
            </p:cNvPr>
            <p:cNvSpPr>
              <a:spLocks noChangeAspect="1" noEditPoints="1"/>
            </p:cNvSpPr>
            <p:nvPr/>
          </p:nvSpPr>
          <p:spPr bwMode="auto">
            <a:xfrm>
              <a:off x="3388344" y="2267608"/>
              <a:ext cx="214352" cy="18288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9525" cap="sq">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3CD1CE1D-1D21-488E-8328-31BC9F360302}"/>
              </a:ext>
            </a:extLst>
          </p:cNvPr>
          <p:cNvGrpSpPr/>
          <p:nvPr/>
        </p:nvGrpSpPr>
        <p:grpSpPr>
          <a:xfrm>
            <a:off x="830481" y="4330649"/>
            <a:ext cx="2825406" cy="319994"/>
            <a:chOff x="829733" y="4155656"/>
            <a:chExt cx="2825807" cy="320040"/>
          </a:xfrm>
        </p:grpSpPr>
        <p:cxnSp>
          <p:nvCxnSpPr>
            <p:cNvPr id="70" name="Straight Connector 69">
              <a:extLst>
                <a:ext uri="{FF2B5EF4-FFF2-40B4-BE49-F238E27FC236}">
                  <a16:creationId xmlns:a16="http://schemas.microsoft.com/office/drawing/2014/main" id="{4DDF8149-0730-4DC8-BB8C-02F40AF8190B}"/>
                </a:ext>
              </a:extLst>
            </p:cNvPr>
            <p:cNvCxnSpPr>
              <a:cxnSpLocks/>
            </p:cNvCxnSpPr>
            <p:nvPr/>
          </p:nvCxnSpPr>
          <p:spPr>
            <a:xfrm>
              <a:off x="829733" y="4315676"/>
              <a:ext cx="2743200" cy="0"/>
            </a:xfrm>
            <a:prstGeom prst="line">
              <a:avLst/>
            </a:prstGeom>
            <a:ln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DD5AA8AA-4B89-49DA-9BD4-67489620FAD3}"/>
                </a:ext>
              </a:extLst>
            </p:cNvPr>
            <p:cNvSpPr/>
            <p:nvPr/>
          </p:nvSpPr>
          <p:spPr bwMode="auto">
            <a:xfrm>
              <a:off x="3335500" y="4155656"/>
              <a:ext cx="320040" cy="320040"/>
            </a:xfrm>
            <a:prstGeom prst="ellipse">
              <a:avLst/>
            </a:prstGeom>
            <a:solidFill>
              <a:schemeClr val="bg1"/>
            </a:solidFill>
            <a:ln cap="rnd">
              <a:solidFill>
                <a:schemeClr val="bg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Browser" title="Icon of a browser window">
              <a:extLst>
                <a:ext uri="{FF2B5EF4-FFF2-40B4-BE49-F238E27FC236}">
                  <a16:creationId xmlns:a16="http://schemas.microsoft.com/office/drawing/2014/main" id="{3AA24AF3-E989-4C00-BCE9-7E2BD65A9F03}"/>
                </a:ext>
              </a:extLst>
            </p:cNvPr>
            <p:cNvSpPr>
              <a:spLocks noChangeAspect="1" noEditPoints="1"/>
            </p:cNvSpPr>
            <p:nvPr/>
          </p:nvSpPr>
          <p:spPr bwMode="auto">
            <a:xfrm>
              <a:off x="3404080" y="4242495"/>
              <a:ext cx="182880" cy="14636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9525" cap="sq">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CC8568D5-79D0-4322-99F2-5A2A49A3BC6C}"/>
              </a:ext>
            </a:extLst>
          </p:cNvPr>
          <p:cNvGrpSpPr/>
          <p:nvPr/>
        </p:nvGrpSpPr>
        <p:grpSpPr>
          <a:xfrm>
            <a:off x="830481" y="3343912"/>
            <a:ext cx="2825406" cy="319994"/>
            <a:chOff x="829733" y="3168779"/>
            <a:chExt cx="2825807" cy="320040"/>
          </a:xfrm>
        </p:grpSpPr>
        <p:cxnSp>
          <p:nvCxnSpPr>
            <p:cNvPr id="74" name="Straight Connector 73">
              <a:extLst>
                <a:ext uri="{FF2B5EF4-FFF2-40B4-BE49-F238E27FC236}">
                  <a16:creationId xmlns:a16="http://schemas.microsoft.com/office/drawing/2014/main" id="{EC9CDCC9-A6B0-4B0C-8839-9E6DC053C677}"/>
                </a:ext>
              </a:extLst>
            </p:cNvPr>
            <p:cNvCxnSpPr>
              <a:cxnSpLocks/>
            </p:cNvCxnSpPr>
            <p:nvPr/>
          </p:nvCxnSpPr>
          <p:spPr>
            <a:xfrm>
              <a:off x="829733" y="3331426"/>
              <a:ext cx="2743200" cy="0"/>
            </a:xfrm>
            <a:prstGeom prst="line">
              <a:avLst/>
            </a:prstGeom>
            <a:ln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4780B7D0-3DD8-4837-8DAB-54574AE38453}"/>
                </a:ext>
              </a:extLst>
            </p:cNvPr>
            <p:cNvSpPr/>
            <p:nvPr/>
          </p:nvSpPr>
          <p:spPr bwMode="auto">
            <a:xfrm>
              <a:off x="3335500" y="3168779"/>
              <a:ext cx="320040" cy="320040"/>
            </a:xfrm>
            <a:prstGeom prst="ellipse">
              <a:avLst/>
            </a:prstGeom>
            <a:solidFill>
              <a:schemeClr val="bg1"/>
            </a:solidFill>
            <a:ln cap="rnd">
              <a:solidFill>
                <a:schemeClr val="bg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GenericApp_EB3B" title="Icon of an app window">
              <a:extLst>
                <a:ext uri="{FF2B5EF4-FFF2-40B4-BE49-F238E27FC236}">
                  <a16:creationId xmlns:a16="http://schemas.microsoft.com/office/drawing/2014/main" id="{65FF7DDC-EC49-4454-9BC8-90E052C2FB7D}"/>
                </a:ext>
              </a:extLst>
            </p:cNvPr>
            <p:cNvSpPr>
              <a:spLocks noChangeAspect="1" noEditPoints="1"/>
            </p:cNvSpPr>
            <p:nvPr/>
          </p:nvSpPr>
          <p:spPr bwMode="auto">
            <a:xfrm>
              <a:off x="3404080" y="3255618"/>
              <a:ext cx="182880" cy="146362"/>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7" name="Group 76">
            <a:extLst>
              <a:ext uri="{FF2B5EF4-FFF2-40B4-BE49-F238E27FC236}">
                <a16:creationId xmlns:a16="http://schemas.microsoft.com/office/drawing/2014/main" id="{0554CD02-18D8-4AF3-87A5-12A84D0B8BEE}"/>
              </a:ext>
            </a:extLst>
          </p:cNvPr>
          <p:cNvGrpSpPr/>
          <p:nvPr/>
        </p:nvGrpSpPr>
        <p:grpSpPr>
          <a:xfrm>
            <a:off x="903988" y="2667337"/>
            <a:ext cx="633315" cy="673002"/>
            <a:chOff x="903251" y="2492108"/>
            <a:chExt cx="633405" cy="673098"/>
          </a:xfrm>
        </p:grpSpPr>
        <p:sp>
          <p:nvSpPr>
            <p:cNvPr id="78" name="Rectangle 77">
              <a:extLst>
                <a:ext uri="{FF2B5EF4-FFF2-40B4-BE49-F238E27FC236}">
                  <a16:creationId xmlns:a16="http://schemas.microsoft.com/office/drawing/2014/main" id="{FBEAB1B6-99B9-49D2-8C2E-B8AD76BFF597}"/>
                </a:ext>
              </a:extLst>
            </p:cNvPr>
            <p:cNvSpPr/>
            <p:nvPr/>
          </p:nvSpPr>
          <p:spPr>
            <a:xfrm>
              <a:off x="903251" y="2832760"/>
              <a:ext cx="633405" cy="332446"/>
            </a:xfrm>
            <a:prstGeom prst="rect">
              <a:avLst/>
            </a:prstGeom>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1A1A1A"/>
                  </a:solidFill>
                  <a:effectLst/>
                  <a:uLnTx/>
                  <a:uFillTx/>
                  <a:latin typeface="Segoe UI"/>
                  <a:ea typeface="+mn-ea"/>
                  <a:cs typeface="+mn-cs"/>
                </a:rPr>
                <a:t>Marketing</a:t>
              </a:r>
            </a:p>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1A1A1A"/>
                  </a:solidFill>
                  <a:effectLst/>
                  <a:uLnTx/>
                  <a:uFillTx/>
                  <a:latin typeface="Segoe UI"/>
                  <a:ea typeface="+mn-ea"/>
                  <a:cs typeface="+mn-cs"/>
                </a:rPr>
                <a:t>group</a:t>
              </a:r>
            </a:p>
          </p:txBody>
        </p:sp>
        <p:sp>
          <p:nvSpPr>
            <p:cNvPr id="79" name="people_12" title="Icon of three people">
              <a:extLst>
                <a:ext uri="{FF2B5EF4-FFF2-40B4-BE49-F238E27FC236}">
                  <a16:creationId xmlns:a16="http://schemas.microsoft.com/office/drawing/2014/main" id="{A7B2A45E-6539-4C20-BC67-8949213F8429}"/>
                </a:ext>
              </a:extLst>
            </p:cNvPr>
            <p:cNvSpPr>
              <a:spLocks noChangeAspect="1" noEditPoints="1"/>
            </p:cNvSpPr>
            <p:nvPr/>
          </p:nvSpPr>
          <p:spPr bwMode="auto">
            <a:xfrm>
              <a:off x="951667" y="2492108"/>
              <a:ext cx="365760" cy="31205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0" name="Group 79">
            <a:extLst>
              <a:ext uri="{FF2B5EF4-FFF2-40B4-BE49-F238E27FC236}">
                <a16:creationId xmlns:a16="http://schemas.microsoft.com/office/drawing/2014/main" id="{74943528-5531-4C0F-9098-DF3AF2EB5405}"/>
              </a:ext>
            </a:extLst>
          </p:cNvPr>
          <p:cNvGrpSpPr/>
          <p:nvPr/>
        </p:nvGrpSpPr>
        <p:grpSpPr>
          <a:xfrm>
            <a:off x="1757613" y="2667337"/>
            <a:ext cx="664028" cy="673002"/>
            <a:chOff x="1756998" y="2492108"/>
            <a:chExt cx="664122" cy="673098"/>
          </a:xfrm>
        </p:grpSpPr>
        <p:sp>
          <p:nvSpPr>
            <p:cNvPr id="81" name="Rectangle 80">
              <a:extLst>
                <a:ext uri="{FF2B5EF4-FFF2-40B4-BE49-F238E27FC236}">
                  <a16:creationId xmlns:a16="http://schemas.microsoft.com/office/drawing/2014/main" id="{6F85F8E0-CAB6-49D7-8238-19B41FA43FBF}"/>
                </a:ext>
              </a:extLst>
            </p:cNvPr>
            <p:cNvSpPr/>
            <p:nvPr/>
          </p:nvSpPr>
          <p:spPr>
            <a:xfrm>
              <a:off x="1756998" y="2832760"/>
              <a:ext cx="664122" cy="332446"/>
            </a:xfrm>
            <a:prstGeom prst="rect">
              <a:avLst/>
            </a:prstGeom>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1A1A1A"/>
                  </a:solidFill>
                  <a:effectLst/>
                  <a:uLnTx/>
                  <a:uFillTx/>
                  <a:latin typeface="Segoe UI"/>
                  <a:ea typeface="+mn-ea"/>
                  <a:cs typeface="+mn-cs"/>
                </a:rPr>
                <a:t>Sales team</a:t>
              </a:r>
            </a:p>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1A1A1A"/>
                  </a:solidFill>
                  <a:effectLst/>
                  <a:uLnTx/>
                  <a:uFillTx/>
                  <a:latin typeface="Segoe UI"/>
                  <a:ea typeface="+mn-ea"/>
                  <a:cs typeface="+mn-cs"/>
                </a:rPr>
                <a:t>group</a:t>
              </a:r>
            </a:p>
          </p:txBody>
        </p:sp>
        <p:sp>
          <p:nvSpPr>
            <p:cNvPr id="82" name="people_12" title="Icon of three people">
              <a:extLst>
                <a:ext uri="{FF2B5EF4-FFF2-40B4-BE49-F238E27FC236}">
                  <a16:creationId xmlns:a16="http://schemas.microsoft.com/office/drawing/2014/main" id="{F8E47C5B-FDDA-4211-8D95-52525A3CBBA2}"/>
                </a:ext>
              </a:extLst>
            </p:cNvPr>
            <p:cNvSpPr>
              <a:spLocks noChangeAspect="1" noEditPoints="1"/>
            </p:cNvSpPr>
            <p:nvPr/>
          </p:nvSpPr>
          <p:spPr bwMode="auto">
            <a:xfrm>
              <a:off x="1817940" y="2492108"/>
              <a:ext cx="365760" cy="31205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CD95436A-9386-4376-974F-6FD847E307BB}"/>
              </a:ext>
            </a:extLst>
          </p:cNvPr>
          <p:cNvGrpSpPr/>
          <p:nvPr/>
        </p:nvGrpSpPr>
        <p:grpSpPr>
          <a:xfrm>
            <a:off x="1452933" y="5647418"/>
            <a:ext cx="391133" cy="557533"/>
            <a:chOff x="1452272" y="5582654"/>
            <a:chExt cx="391188" cy="557611"/>
          </a:xfrm>
        </p:grpSpPr>
        <p:sp>
          <p:nvSpPr>
            <p:cNvPr id="84" name="Rectangle 83">
              <a:extLst>
                <a:ext uri="{FF2B5EF4-FFF2-40B4-BE49-F238E27FC236}">
                  <a16:creationId xmlns:a16="http://schemas.microsoft.com/office/drawing/2014/main" id="{17C0F790-4DD5-4950-A4AB-319EC0B92016}"/>
                </a:ext>
              </a:extLst>
            </p:cNvPr>
            <p:cNvSpPr/>
            <p:nvPr/>
          </p:nvSpPr>
          <p:spPr>
            <a:xfrm>
              <a:off x="1452272" y="5974043"/>
              <a:ext cx="391188" cy="166222"/>
            </a:xfrm>
            <a:prstGeom prst="rect">
              <a:avLst/>
            </a:prstGeom>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1A1A1A"/>
                  </a:solidFill>
                  <a:effectLst/>
                  <a:uLnTx/>
                  <a:uFillTx/>
                  <a:latin typeface="Segoe UI"/>
                  <a:ea typeface="+mn-ea"/>
                  <a:cs typeface="+mn-cs"/>
                </a:rPr>
                <a:t>User 2</a:t>
              </a:r>
            </a:p>
          </p:txBody>
        </p:sp>
        <p:sp>
          <p:nvSpPr>
            <p:cNvPr id="85" name="people_4" title="Icon of a person">
              <a:extLst>
                <a:ext uri="{FF2B5EF4-FFF2-40B4-BE49-F238E27FC236}">
                  <a16:creationId xmlns:a16="http://schemas.microsoft.com/office/drawing/2014/main" id="{5F22B1D2-2B57-4389-B6DC-103B3FD49396}"/>
                </a:ext>
              </a:extLst>
            </p:cNvPr>
            <p:cNvSpPr>
              <a:spLocks noChangeAspect="1" noEditPoints="1"/>
            </p:cNvSpPr>
            <p:nvPr/>
          </p:nvSpPr>
          <p:spPr bwMode="auto">
            <a:xfrm>
              <a:off x="1484274" y="5582654"/>
              <a:ext cx="276030" cy="30859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6" name="Group 85">
            <a:extLst>
              <a:ext uri="{FF2B5EF4-FFF2-40B4-BE49-F238E27FC236}">
                <a16:creationId xmlns:a16="http://schemas.microsoft.com/office/drawing/2014/main" id="{D4018473-5301-4167-BF87-F18B79903357}"/>
              </a:ext>
            </a:extLst>
          </p:cNvPr>
          <p:cNvGrpSpPr/>
          <p:nvPr/>
        </p:nvGrpSpPr>
        <p:grpSpPr>
          <a:xfrm>
            <a:off x="2075803" y="5647418"/>
            <a:ext cx="391133" cy="557533"/>
            <a:chOff x="2075231" y="5582654"/>
            <a:chExt cx="391188" cy="557611"/>
          </a:xfrm>
        </p:grpSpPr>
        <p:sp>
          <p:nvSpPr>
            <p:cNvPr id="87" name="Rectangle 86">
              <a:extLst>
                <a:ext uri="{FF2B5EF4-FFF2-40B4-BE49-F238E27FC236}">
                  <a16:creationId xmlns:a16="http://schemas.microsoft.com/office/drawing/2014/main" id="{CF235F66-0534-4FA3-9FC8-BECA3D439316}"/>
                </a:ext>
              </a:extLst>
            </p:cNvPr>
            <p:cNvSpPr/>
            <p:nvPr/>
          </p:nvSpPr>
          <p:spPr>
            <a:xfrm>
              <a:off x="2075231" y="5974043"/>
              <a:ext cx="391188" cy="166222"/>
            </a:xfrm>
            <a:prstGeom prst="rect">
              <a:avLst/>
            </a:prstGeom>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1A1A1A"/>
                  </a:solidFill>
                  <a:effectLst/>
                  <a:uLnTx/>
                  <a:uFillTx/>
                  <a:latin typeface="Segoe UI"/>
                  <a:ea typeface="+mn-ea"/>
                  <a:cs typeface="+mn-cs"/>
                </a:rPr>
                <a:t>User 3</a:t>
              </a:r>
            </a:p>
          </p:txBody>
        </p:sp>
        <p:sp>
          <p:nvSpPr>
            <p:cNvPr id="88" name="people_4" title="Icon of a person">
              <a:extLst>
                <a:ext uri="{FF2B5EF4-FFF2-40B4-BE49-F238E27FC236}">
                  <a16:creationId xmlns:a16="http://schemas.microsoft.com/office/drawing/2014/main" id="{DA5FFB3D-11C1-4D7F-9C07-35832062E5E8}"/>
                </a:ext>
              </a:extLst>
            </p:cNvPr>
            <p:cNvSpPr>
              <a:spLocks noChangeAspect="1" noEditPoints="1"/>
            </p:cNvSpPr>
            <p:nvPr/>
          </p:nvSpPr>
          <p:spPr bwMode="auto">
            <a:xfrm>
              <a:off x="2105104" y="5582654"/>
              <a:ext cx="276030" cy="30859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sp>
        <p:nvSpPr>
          <p:cNvPr id="89" name="Rectangle: Single Corner Snipped 127">
            <a:extLst>
              <a:ext uri="{FF2B5EF4-FFF2-40B4-BE49-F238E27FC236}">
                <a16:creationId xmlns:a16="http://schemas.microsoft.com/office/drawing/2014/main" id="{8294E87C-5BA8-4330-AB1C-B8E7242A130C}"/>
              </a:ext>
            </a:extLst>
          </p:cNvPr>
          <p:cNvSpPr/>
          <p:nvPr/>
        </p:nvSpPr>
        <p:spPr bwMode="auto">
          <a:xfrm flipH="1">
            <a:off x="8416031" y="1848007"/>
            <a:ext cx="3318652" cy="2742811"/>
          </a:xfrm>
          <a:prstGeom prst="snip1Rect">
            <a:avLst>
              <a:gd name="adj" fmla="val 849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0" name="Straight Arrow Connector 24">
            <a:extLst>
              <a:ext uri="{FF2B5EF4-FFF2-40B4-BE49-F238E27FC236}">
                <a16:creationId xmlns:a16="http://schemas.microsoft.com/office/drawing/2014/main" id="{923B1376-3A24-4F3F-AB4F-7F95B0AB5D58}"/>
              </a:ext>
            </a:extLst>
          </p:cNvPr>
          <p:cNvCxnSpPr>
            <a:cxnSpLocks/>
          </p:cNvCxnSpPr>
          <p:nvPr/>
        </p:nvCxnSpPr>
        <p:spPr>
          <a:xfrm flipV="1">
            <a:off x="9132324" y="4717784"/>
            <a:ext cx="569747" cy="1205575"/>
          </a:xfrm>
          <a:prstGeom prst="bentConnector3">
            <a:avLst>
              <a:gd name="adj1" fmla="val 99760"/>
            </a:avLst>
          </a:prstGeom>
          <a:ln w="28575" cap="rnd">
            <a:solidFill>
              <a:schemeClr val="accent4"/>
            </a:solidFill>
            <a:prstDash val="sysDot"/>
            <a:headEnd type="triangle" w="lg" len="med"/>
            <a:tailEnd type="non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89035BC9-0891-47F1-8996-A01D0A678E01}"/>
              </a:ext>
            </a:extLst>
          </p:cNvPr>
          <p:cNvSpPr/>
          <p:nvPr/>
        </p:nvSpPr>
        <p:spPr>
          <a:xfrm>
            <a:off x="8755086" y="1586370"/>
            <a:ext cx="963918" cy="332399"/>
          </a:xfrm>
          <a:prstGeom prst="rect">
            <a:avLst/>
          </a:prstGeom>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50" normalizeH="0" baseline="0" noProof="0" err="1">
                <a:ln>
                  <a:noFill/>
                </a:ln>
                <a:solidFill>
                  <a:srgbClr val="1A1A1A"/>
                </a:solidFill>
                <a:effectLst/>
                <a:uLnTx/>
                <a:uFillTx/>
                <a:latin typeface="Segoe UI Semibold"/>
                <a:ea typeface="+mn-ea"/>
                <a:cs typeface="+mn-cs"/>
              </a:rPr>
              <a:t>Litware</a:t>
            </a:r>
            <a:endParaRPr kumimoji="0" lang="en-US" sz="2400" b="0" i="0" u="none" strike="noStrike" kern="1200" cap="none" spc="-50" normalizeH="0" baseline="0" noProof="0">
              <a:ln>
                <a:noFill/>
              </a:ln>
              <a:solidFill>
                <a:srgbClr val="1A1A1A"/>
              </a:solidFill>
              <a:effectLst/>
              <a:uLnTx/>
              <a:uFillTx/>
              <a:latin typeface="Segoe UI Semibold"/>
              <a:ea typeface="+mn-ea"/>
              <a:cs typeface="+mn-cs"/>
            </a:endParaRPr>
          </a:p>
        </p:txBody>
      </p:sp>
      <p:cxnSp>
        <p:nvCxnSpPr>
          <p:cNvPr id="92" name="Straight Arrow Connector 91">
            <a:extLst>
              <a:ext uri="{FF2B5EF4-FFF2-40B4-BE49-F238E27FC236}">
                <a16:creationId xmlns:a16="http://schemas.microsoft.com/office/drawing/2014/main" id="{A1E76161-ACF6-4D5F-959C-7B9B854946A0}"/>
              </a:ext>
            </a:extLst>
          </p:cNvPr>
          <p:cNvCxnSpPr>
            <a:cxnSpLocks/>
            <a:stCxn id="93" idx="3"/>
          </p:cNvCxnSpPr>
          <p:nvPr/>
        </p:nvCxnSpPr>
        <p:spPr>
          <a:xfrm>
            <a:off x="2581775" y="5921809"/>
            <a:ext cx="1529509" cy="258"/>
          </a:xfrm>
          <a:prstGeom prst="straightConnector1">
            <a:avLst/>
          </a:prstGeom>
          <a:ln w="28575" cap="rnd">
            <a:solidFill>
              <a:schemeClr val="accent4"/>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93" name="Rectangle: Rounded Corners 11">
            <a:extLst>
              <a:ext uri="{FF2B5EF4-FFF2-40B4-BE49-F238E27FC236}">
                <a16:creationId xmlns:a16="http://schemas.microsoft.com/office/drawing/2014/main" id="{8DAA734F-E14A-473C-9406-68D9E6E81E9B}"/>
              </a:ext>
            </a:extLst>
          </p:cNvPr>
          <p:cNvSpPr/>
          <p:nvPr/>
        </p:nvSpPr>
        <p:spPr bwMode="auto">
          <a:xfrm>
            <a:off x="735292" y="5564965"/>
            <a:ext cx="1846482" cy="713689"/>
          </a:xfrm>
          <a:prstGeom prst="roundRect">
            <a:avLst/>
          </a:prstGeom>
          <a:noFill/>
          <a:ln w="28575" cap="rnd">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4" name="Group 93">
            <a:extLst>
              <a:ext uri="{FF2B5EF4-FFF2-40B4-BE49-F238E27FC236}">
                <a16:creationId xmlns:a16="http://schemas.microsoft.com/office/drawing/2014/main" id="{3AA873C7-6924-407D-84A6-2A82D21004A0}"/>
              </a:ext>
            </a:extLst>
          </p:cNvPr>
          <p:cNvGrpSpPr/>
          <p:nvPr/>
        </p:nvGrpSpPr>
        <p:grpSpPr>
          <a:xfrm>
            <a:off x="8643766" y="2175419"/>
            <a:ext cx="437171" cy="723732"/>
            <a:chOff x="833880" y="5582654"/>
            <a:chExt cx="437233" cy="723835"/>
          </a:xfrm>
        </p:grpSpPr>
        <p:sp>
          <p:nvSpPr>
            <p:cNvPr id="95" name="Rectangle 94">
              <a:extLst>
                <a:ext uri="{FF2B5EF4-FFF2-40B4-BE49-F238E27FC236}">
                  <a16:creationId xmlns:a16="http://schemas.microsoft.com/office/drawing/2014/main" id="{179BD238-3057-4C2F-B501-1942E1AAA1E2}"/>
                </a:ext>
              </a:extLst>
            </p:cNvPr>
            <p:cNvSpPr/>
            <p:nvPr/>
          </p:nvSpPr>
          <p:spPr>
            <a:xfrm>
              <a:off x="833880" y="5974043"/>
              <a:ext cx="437233" cy="332446"/>
            </a:xfrm>
            <a:prstGeom prst="rect">
              <a:avLst/>
            </a:prstGeom>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err="1">
                  <a:ln>
                    <a:noFill/>
                  </a:ln>
                  <a:solidFill>
                    <a:srgbClr val="1A1A1A"/>
                  </a:solidFill>
                  <a:effectLst/>
                  <a:uLnTx/>
                  <a:uFillTx/>
                  <a:latin typeface="Segoe UI"/>
                  <a:ea typeface="+mn-ea"/>
                  <a:cs typeface="+mn-cs"/>
                </a:rPr>
                <a:t>Litware</a:t>
              </a:r>
              <a:br>
                <a:rPr kumimoji="0" lang="en-US" sz="1200" b="0" i="0" u="none" strike="noStrike" kern="1200" cap="none" spc="-50" normalizeH="0" baseline="0" noProof="0">
                  <a:ln>
                    <a:noFill/>
                  </a:ln>
                  <a:solidFill>
                    <a:srgbClr val="1A1A1A"/>
                  </a:solidFill>
                  <a:effectLst/>
                  <a:uLnTx/>
                  <a:uFillTx/>
                  <a:latin typeface="Segoe UI"/>
                  <a:ea typeface="+mn-ea"/>
                  <a:cs typeface="+mn-cs"/>
                </a:rPr>
              </a:br>
              <a:r>
                <a:rPr kumimoji="0" lang="en-US" sz="1200" b="0" i="0" u="none" strike="noStrike" kern="1200" cap="none" spc="-50" normalizeH="0" baseline="0" noProof="0">
                  <a:ln>
                    <a:noFill/>
                  </a:ln>
                  <a:solidFill>
                    <a:srgbClr val="1A1A1A"/>
                  </a:solidFill>
                  <a:effectLst/>
                  <a:uLnTx/>
                  <a:uFillTx/>
                  <a:latin typeface="Segoe UI"/>
                  <a:ea typeface="+mn-ea"/>
                  <a:cs typeface="+mn-cs"/>
                </a:rPr>
                <a:t>user 1</a:t>
              </a:r>
            </a:p>
          </p:txBody>
        </p:sp>
        <p:sp>
          <p:nvSpPr>
            <p:cNvPr id="96" name="people_4" title="Icon of a person">
              <a:extLst>
                <a:ext uri="{FF2B5EF4-FFF2-40B4-BE49-F238E27FC236}">
                  <a16:creationId xmlns:a16="http://schemas.microsoft.com/office/drawing/2014/main" id="{0C985B6F-7F8B-43C9-BAAC-CB367EB9B08E}"/>
                </a:ext>
              </a:extLst>
            </p:cNvPr>
            <p:cNvSpPr>
              <a:spLocks noChangeAspect="1" noEditPoints="1"/>
            </p:cNvSpPr>
            <p:nvPr/>
          </p:nvSpPr>
          <p:spPr bwMode="auto">
            <a:xfrm>
              <a:off x="863445" y="5582654"/>
              <a:ext cx="276030" cy="30859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773F570B-F60A-42FD-BA66-1AA59C35C183}"/>
              </a:ext>
            </a:extLst>
          </p:cNvPr>
          <p:cNvGrpSpPr/>
          <p:nvPr/>
        </p:nvGrpSpPr>
        <p:grpSpPr>
          <a:xfrm>
            <a:off x="9264354" y="2175419"/>
            <a:ext cx="437171" cy="723732"/>
            <a:chOff x="1452272" y="5582654"/>
            <a:chExt cx="437233" cy="723835"/>
          </a:xfrm>
        </p:grpSpPr>
        <p:sp>
          <p:nvSpPr>
            <p:cNvPr id="98" name="Rectangle 97">
              <a:extLst>
                <a:ext uri="{FF2B5EF4-FFF2-40B4-BE49-F238E27FC236}">
                  <a16:creationId xmlns:a16="http://schemas.microsoft.com/office/drawing/2014/main" id="{F9464C25-0D06-40C7-9247-A66EC95758A3}"/>
                </a:ext>
              </a:extLst>
            </p:cNvPr>
            <p:cNvSpPr/>
            <p:nvPr/>
          </p:nvSpPr>
          <p:spPr>
            <a:xfrm>
              <a:off x="1452272" y="5974043"/>
              <a:ext cx="437233" cy="332446"/>
            </a:xfrm>
            <a:prstGeom prst="rect">
              <a:avLst/>
            </a:prstGeom>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err="1">
                  <a:ln>
                    <a:noFill/>
                  </a:ln>
                  <a:solidFill>
                    <a:srgbClr val="1A1A1A"/>
                  </a:solidFill>
                  <a:effectLst/>
                  <a:uLnTx/>
                  <a:uFillTx/>
                  <a:latin typeface="Segoe UI"/>
                  <a:ea typeface="+mn-ea"/>
                  <a:cs typeface="+mn-cs"/>
                </a:rPr>
                <a:t>Litware</a:t>
              </a:r>
              <a:br>
                <a:rPr kumimoji="0" lang="en-US" sz="1200" b="0" i="0" u="none" strike="noStrike" kern="1200" cap="none" spc="-50" normalizeH="0" baseline="0" noProof="0">
                  <a:ln>
                    <a:noFill/>
                  </a:ln>
                  <a:solidFill>
                    <a:srgbClr val="1A1A1A"/>
                  </a:solidFill>
                  <a:effectLst/>
                  <a:uLnTx/>
                  <a:uFillTx/>
                  <a:latin typeface="Segoe UI"/>
                  <a:ea typeface="+mn-ea"/>
                  <a:cs typeface="+mn-cs"/>
                </a:rPr>
              </a:br>
              <a:r>
                <a:rPr kumimoji="0" lang="en-US" sz="1200" b="0" i="0" u="none" strike="noStrike" kern="1200" cap="none" spc="-50" normalizeH="0" baseline="0" noProof="0">
                  <a:ln>
                    <a:noFill/>
                  </a:ln>
                  <a:solidFill>
                    <a:srgbClr val="1A1A1A"/>
                  </a:solidFill>
                  <a:effectLst/>
                  <a:uLnTx/>
                  <a:uFillTx/>
                  <a:latin typeface="Segoe UI"/>
                  <a:ea typeface="+mn-ea"/>
                  <a:cs typeface="+mn-cs"/>
                </a:rPr>
                <a:t>user 2</a:t>
              </a:r>
            </a:p>
          </p:txBody>
        </p:sp>
        <p:sp>
          <p:nvSpPr>
            <p:cNvPr id="99" name="people_4" title="Icon of a person">
              <a:extLst>
                <a:ext uri="{FF2B5EF4-FFF2-40B4-BE49-F238E27FC236}">
                  <a16:creationId xmlns:a16="http://schemas.microsoft.com/office/drawing/2014/main" id="{30CF990A-D027-40B4-845C-5790D557F54E}"/>
                </a:ext>
              </a:extLst>
            </p:cNvPr>
            <p:cNvSpPr>
              <a:spLocks noChangeAspect="1" noEditPoints="1"/>
            </p:cNvSpPr>
            <p:nvPr/>
          </p:nvSpPr>
          <p:spPr bwMode="auto">
            <a:xfrm>
              <a:off x="1484274" y="5582654"/>
              <a:ext cx="276030" cy="30859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0" name="Group 99">
            <a:extLst>
              <a:ext uri="{FF2B5EF4-FFF2-40B4-BE49-F238E27FC236}">
                <a16:creationId xmlns:a16="http://schemas.microsoft.com/office/drawing/2014/main" id="{7F770A2F-328E-4154-B167-AD2D97448AE3}"/>
              </a:ext>
            </a:extLst>
          </p:cNvPr>
          <p:cNvGrpSpPr/>
          <p:nvPr/>
        </p:nvGrpSpPr>
        <p:grpSpPr>
          <a:xfrm>
            <a:off x="9884942" y="2175419"/>
            <a:ext cx="437171" cy="723732"/>
            <a:chOff x="2075231" y="5582654"/>
            <a:chExt cx="437233" cy="723835"/>
          </a:xfrm>
        </p:grpSpPr>
        <p:sp>
          <p:nvSpPr>
            <p:cNvPr id="101" name="Rectangle 100">
              <a:extLst>
                <a:ext uri="{FF2B5EF4-FFF2-40B4-BE49-F238E27FC236}">
                  <a16:creationId xmlns:a16="http://schemas.microsoft.com/office/drawing/2014/main" id="{3D0DED50-976F-400D-BAF9-4E9669463C4A}"/>
                </a:ext>
              </a:extLst>
            </p:cNvPr>
            <p:cNvSpPr/>
            <p:nvPr/>
          </p:nvSpPr>
          <p:spPr>
            <a:xfrm>
              <a:off x="2075231" y="5974043"/>
              <a:ext cx="437233" cy="332446"/>
            </a:xfrm>
            <a:prstGeom prst="rect">
              <a:avLst/>
            </a:prstGeom>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err="1">
                  <a:ln>
                    <a:noFill/>
                  </a:ln>
                  <a:solidFill>
                    <a:srgbClr val="1A1A1A"/>
                  </a:solidFill>
                  <a:effectLst/>
                  <a:uLnTx/>
                  <a:uFillTx/>
                  <a:latin typeface="Segoe UI"/>
                  <a:ea typeface="+mn-ea"/>
                  <a:cs typeface="+mn-cs"/>
                </a:rPr>
                <a:t>Litware</a:t>
              </a:r>
              <a:br>
                <a:rPr kumimoji="0" lang="en-US" sz="1200" b="0" i="0" u="none" strike="noStrike" kern="1200" cap="none" spc="-50" normalizeH="0" baseline="0" noProof="0">
                  <a:ln>
                    <a:noFill/>
                  </a:ln>
                  <a:solidFill>
                    <a:srgbClr val="1A1A1A"/>
                  </a:solidFill>
                  <a:effectLst/>
                  <a:uLnTx/>
                  <a:uFillTx/>
                  <a:latin typeface="Segoe UI"/>
                  <a:ea typeface="+mn-ea"/>
                  <a:cs typeface="+mn-cs"/>
                </a:rPr>
              </a:br>
              <a:r>
                <a:rPr kumimoji="0" lang="en-US" sz="1200" b="0" i="0" u="none" strike="noStrike" kern="1200" cap="none" spc="-50" normalizeH="0" baseline="0" noProof="0">
                  <a:ln>
                    <a:noFill/>
                  </a:ln>
                  <a:solidFill>
                    <a:srgbClr val="1A1A1A"/>
                  </a:solidFill>
                  <a:effectLst/>
                  <a:uLnTx/>
                  <a:uFillTx/>
                  <a:latin typeface="Segoe UI"/>
                  <a:ea typeface="+mn-ea"/>
                  <a:cs typeface="+mn-cs"/>
                </a:rPr>
                <a:t>user 3</a:t>
              </a:r>
            </a:p>
          </p:txBody>
        </p:sp>
        <p:sp>
          <p:nvSpPr>
            <p:cNvPr id="102" name="people_4" title="Icon of a person">
              <a:extLst>
                <a:ext uri="{FF2B5EF4-FFF2-40B4-BE49-F238E27FC236}">
                  <a16:creationId xmlns:a16="http://schemas.microsoft.com/office/drawing/2014/main" id="{A980276A-3501-4E98-8301-2458CE655280}"/>
                </a:ext>
              </a:extLst>
            </p:cNvPr>
            <p:cNvSpPr>
              <a:spLocks noChangeAspect="1" noEditPoints="1"/>
            </p:cNvSpPr>
            <p:nvPr/>
          </p:nvSpPr>
          <p:spPr bwMode="auto">
            <a:xfrm>
              <a:off x="2105104" y="5582654"/>
              <a:ext cx="276030" cy="30859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2C81F9EE-3EE3-4D23-B2D0-B9F2854CFC90}"/>
              </a:ext>
            </a:extLst>
          </p:cNvPr>
          <p:cNvSpPr/>
          <p:nvPr/>
        </p:nvSpPr>
        <p:spPr>
          <a:xfrm>
            <a:off x="4513537" y="3371905"/>
            <a:ext cx="585097" cy="166199"/>
          </a:xfrm>
          <a:prstGeom prst="rect">
            <a:avLst/>
          </a:prstGeom>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1A1A1A"/>
                </a:solidFill>
                <a:effectLst/>
                <a:uLnTx/>
                <a:uFillTx/>
                <a:latin typeface="Segoe UI"/>
                <a:ea typeface="+mn-ea"/>
                <a:cs typeface="+mn-cs"/>
              </a:rPr>
              <a:t>Sales app</a:t>
            </a:r>
          </a:p>
        </p:txBody>
      </p:sp>
      <p:sp>
        <p:nvSpPr>
          <p:cNvPr id="104" name="Rectangle 103">
            <a:extLst>
              <a:ext uri="{FF2B5EF4-FFF2-40B4-BE49-F238E27FC236}">
                <a16:creationId xmlns:a16="http://schemas.microsoft.com/office/drawing/2014/main" id="{5F7FEDF6-6DFB-45B4-A449-00670FE61114}"/>
              </a:ext>
            </a:extLst>
          </p:cNvPr>
          <p:cNvSpPr/>
          <p:nvPr/>
        </p:nvSpPr>
        <p:spPr>
          <a:xfrm>
            <a:off x="903988" y="4026336"/>
            <a:ext cx="633315" cy="332399"/>
          </a:xfrm>
          <a:prstGeom prst="rect">
            <a:avLst/>
          </a:prstGeom>
          <a:noFill/>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1A1A1A"/>
                </a:solidFill>
                <a:effectLst/>
                <a:uLnTx/>
                <a:uFillTx/>
                <a:latin typeface="Segoe UI"/>
                <a:ea typeface="+mn-ea"/>
                <a:cs typeface="+mn-cs"/>
              </a:rPr>
              <a:t>Marketing</a:t>
            </a:r>
            <a:br>
              <a:rPr kumimoji="0" lang="en-US" sz="1200" b="0" i="0" u="none" strike="noStrike" kern="1200" cap="none" spc="-50" normalizeH="0" baseline="0" noProof="0">
                <a:ln>
                  <a:noFill/>
                </a:ln>
                <a:solidFill>
                  <a:srgbClr val="1A1A1A"/>
                </a:solidFill>
                <a:effectLst/>
                <a:uLnTx/>
                <a:uFillTx/>
                <a:latin typeface="Segoe UI"/>
                <a:ea typeface="+mn-ea"/>
                <a:cs typeface="+mn-cs"/>
              </a:rPr>
            </a:br>
            <a:r>
              <a:rPr kumimoji="0" lang="en-US" sz="1200" b="0" i="0" u="none" strike="noStrike" kern="1200" cap="none" spc="-50" normalizeH="0" baseline="0" noProof="0">
                <a:ln>
                  <a:noFill/>
                </a:ln>
                <a:solidFill>
                  <a:srgbClr val="1A1A1A"/>
                </a:solidFill>
                <a:effectLst/>
                <a:uLnTx/>
                <a:uFillTx/>
                <a:latin typeface="Segoe UI"/>
                <a:ea typeface="+mn-ea"/>
                <a:cs typeface="+mn-cs"/>
              </a:rPr>
              <a:t>app</a:t>
            </a:r>
          </a:p>
        </p:txBody>
      </p:sp>
      <p:sp>
        <p:nvSpPr>
          <p:cNvPr id="105" name="Rectangle 104">
            <a:extLst>
              <a:ext uri="{FF2B5EF4-FFF2-40B4-BE49-F238E27FC236}">
                <a16:creationId xmlns:a16="http://schemas.microsoft.com/office/drawing/2014/main" id="{51036F71-B1DD-499E-8E84-EF241BD9A7DE}"/>
              </a:ext>
            </a:extLst>
          </p:cNvPr>
          <p:cNvSpPr/>
          <p:nvPr/>
        </p:nvSpPr>
        <p:spPr>
          <a:xfrm>
            <a:off x="1767465" y="4026336"/>
            <a:ext cx="310983" cy="332399"/>
          </a:xfrm>
          <a:prstGeom prst="rect">
            <a:avLst/>
          </a:prstGeom>
          <a:noFill/>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1A1A1A"/>
                </a:solidFill>
                <a:effectLst/>
                <a:uLnTx/>
                <a:uFillTx/>
                <a:latin typeface="Segoe UI"/>
                <a:ea typeface="+mn-ea"/>
                <a:cs typeface="+mn-cs"/>
              </a:rPr>
              <a:t>Sales</a:t>
            </a:r>
            <a:br>
              <a:rPr kumimoji="0" lang="en-US" sz="1200" b="0" i="0" u="none" strike="noStrike" kern="1200" cap="none" spc="-50" normalizeH="0" baseline="0" noProof="0">
                <a:ln>
                  <a:noFill/>
                </a:ln>
                <a:solidFill>
                  <a:srgbClr val="1A1A1A"/>
                </a:solidFill>
                <a:effectLst/>
                <a:uLnTx/>
                <a:uFillTx/>
                <a:latin typeface="Segoe UI"/>
                <a:ea typeface="+mn-ea"/>
                <a:cs typeface="+mn-cs"/>
              </a:rPr>
            </a:br>
            <a:r>
              <a:rPr kumimoji="0" lang="en-US" sz="1200" b="0" i="0" u="none" strike="noStrike" kern="1200" cap="none" spc="-50" normalizeH="0" baseline="0" noProof="0">
                <a:ln>
                  <a:noFill/>
                </a:ln>
                <a:solidFill>
                  <a:srgbClr val="1A1A1A"/>
                </a:solidFill>
                <a:effectLst/>
                <a:uLnTx/>
                <a:uFillTx/>
                <a:latin typeface="Segoe UI"/>
                <a:ea typeface="+mn-ea"/>
                <a:cs typeface="+mn-cs"/>
              </a:rPr>
              <a:t>app</a:t>
            </a:r>
          </a:p>
        </p:txBody>
      </p:sp>
      <p:pic>
        <p:nvPicPr>
          <p:cNvPr id="106" name="Picture 105">
            <a:extLst>
              <a:ext uri="{FF2B5EF4-FFF2-40B4-BE49-F238E27FC236}">
                <a16:creationId xmlns:a16="http://schemas.microsoft.com/office/drawing/2014/main" id="{5B59E693-E166-451E-A1F9-0AE74D29AF3C}"/>
              </a:ext>
            </a:extLst>
          </p:cNvPr>
          <p:cNvPicPr>
            <a:picLocks noChangeAspect="1"/>
          </p:cNvPicPr>
          <p:nvPr/>
        </p:nvPicPr>
        <p:blipFill>
          <a:blip r:embed="rId7"/>
          <a:stretch>
            <a:fillRect/>
          </a:stretch>
        </p:blipFill>
        <p:spPr>
          <a:xfrm>
            <a:off x="1738848" y="3593505"/>
            <a:ext cx="400066" cy="400066"/>
          </a:xfrm>
          <a:prstGeom prst="rect">
            <a:avLst/>
          </a:prstGeom>
        </p:spPr>
      </p:pic>
      <p:pic>
        <p:nvPicPr>
          <p:cNvPr id="107" name="Picture 106">
            <a:extLst>
              <a:ext uri="{FF2B5EF4-FFF2-40B4-BE49-F238E27FC236}">
                <a16:creationId xmlns:a16="http://schemas.microsoft.com/office/drawing/2014/main" id="{314B128E-2DB2-466F-9616-620239B8B090}"/>
              </a:ext>
            </a:extLst>
          </p:cNvPr>
          <p:cNvPicPr>
            <a:picLocks noChangeAspect="1"/>
          </p:cNvPicPr>
          <p:nvPr/>
        </p:nvPicPr>
        <p:blipFill>
          <a:blip r:embed="rId8"/>
          <a:stretch>
            <a:fillRect/>
          </a:stretch>
        </p:blipFill>
        <p:spPr>
          <a:xfrm>
            <a:off x="932079" y="3595255"/>
            <a:ext cx="406342" cy="406342"/>
          </a:xfrm>
          <a:prstGeom prst="rect">
            <a:avLst/>
          </a:prstGeom>
        </p:spPr>
      </p:pic>
      <p:pic>
        <p:nvPicPr>
          <p:cNvPr id="108" name="Picture 107">
            <a:extLst>
              <a:ext uri="{FF2B5EF4-FFF2-40B4-BE49-F238E27FC236}">
                <a16:creationId xmlns:a16="http://schemas.microsoft.com/office/drawing/2014/main" id="{B4A7A867-A294-4C40-A027-E090557309FC}"/>
              </a:ext>
            </a:extLst>
          </p:cNvPr>
          <p:cNvPicPr>
            <a:picLocks noChangeAspect="1"/>
          </p:cNvPicPr>
          <p:nvPr/>
        </p:nvPicPr>
        <p:blipFill>
          <a:blip r:embed="rId7"/>
          <a:stretch>
            <a:fillRect/>
          </a:stretch>
        </p:blipFill>
        <p:spPr>
          <a:xfrm>
            <a:off x="4194718" y="3347341"/>
            <a:ext cx="220365" cy="220365"/>
          </a:xfrm>
          <a:prstGeom prst="rect">
            <a:avLst/>
          </a:prstGeom>
        </p:spPr>
      </p:pic>
      <p:sp>
        <p:nvSpPr>
          <p:cNvPr id="109" name="Freeform: Shape 218">
            <a:extLst>
              <a:ext uri="{FF2B5EF4-FFF2-40B4-BE49-F238E27FC236}">
                <a16:creationId xmlns:a16="http://schemas.microsoft.com/office/drawing/2014/main" id="{FD9048FD-E9C6-4F0A-8680-D960510232D0}"/>
              </a:ext>
            </a:extLst>
          </p:cNvPr>
          <p:cNvSpPr/>
          <p:nvPr/>
        </p:nvSpPr>
        <p:spPr>
          <a:xfrm>
            <a:off x="4143272" y="4872893"/>
            <a:ext cx="166421" cy="181554"/>
          </a:xfrm>
          <a:custGeom>
            <a:avLst/>
            <a:gdLst>
              <a:gd name="connsiteX0" fmla="*/ 207645 w 209550"/>
              <a:gd name="connsiteY0" fmla="*/ 83820 h 228600"/>
              <a:gd name="connsiteX1" fmla="*/ 193358 w 209550"/>
              <a:gd name="connsiteY1" fmla="*/ 80963 h 228600"/>
              <a:gd name="connsiteX2" fmla="*/ 187643 w 209550"/>
              <a:gd name="connsiteY2" fmla="*/ 65723 h 228600"/>
              <a:gd name="connsiteX3" fmla="*/ 196215 w 209550"/>
              <a:gd name="connsiteY3" fmla="*/ 54293 h 228600"/>
              <a:gd name="connsiteX4" fmla="*/ 195263 w 209550"/>
              <a:gd name="connsiteY4" fmla="*/ 41910 h 228600"/>
              <a:gd name="connsiteX5" fmla="*/ 173355 w 209550"/>
              <a:gd name="connsiteY5" fmla="*/ 20955 h 228600"/>
              <a:gd name="connsiteX6" fmla="*/ 160973 w 209550"/>
              <a:gd name="connsiteY6" fmla="*/ 20003 h 228600"/>
              <a:gd name="connsiteX7" fmla="*/ 149543 w 209550"/>
              <a:gd name="connsiteY7" fmla="*/ 27623 h 228600"/>
              <a:gd name="connsiteX8" fmla="*/ 135255 w 209550"/>
              <a:gd name="connsiteY8" fmla="*/ 21908 h 228600"/>
              <a:gd name="connsiteX9" fmla="*/ 132398 w 209550"/>
              <a:gd name="connsiteY9" fmla="*/ 7620 h 228600"/>
              <a:gd name="connsiteX10" fmla="*/ 122873 w 209550"/>
              <a:gd name="connsiteY10" fmla="*/ 0 h 228600"/>
              <a:gd name="connsiteX11" fmla="*/ 92393 w 209550"/>
              <a:gd name="connsiteY11" fmla="*/ 0 h 228600"/>
              <a:gd name="connsiteX12" fmla="*/ 82868 w 209550"/>
              <a:gd name="connsiteY12" fmla="*/ 7620 h 228600"/>
              <a:gd name="connsiteX13" fmla="*/ 80010 w 209550"/>
              <a:gd name="connsiteY13" fmla="*/ 21908 h 228600"/>
              <a:gd name="connsiteX14" fmla="*/ 65723 w 209550"/>
              <a:gd name="connsiteY14" fmla="*/ 27623 h 228600"/>
              <a:gd name="connsiteX15" fmla="*/ 54293 w 209550"/>
              <a:gd name="connsiteY15" fmla="*/ 19050 h 228600"/>
              <a:gd name="connsiteX16" fmla="*/ 41910 w 209550"/>
              <a:gd name="connsiteY16" fmla="*/ 20003 h 228600"/>
              <a:gd name="connsiteX17" fmla="*/ 20955 w 209550"/>
              <a:gd name="connsiteY17" fmla="*/ 40958 h 228600"/>
              <a:gd name="connsiteX18" fmla="*/ 20003 w 209550"/>
              <a:gd name="connsiteY18" fmla="*/ 53340 h 228600"/>
              <a:gd name="connsiteX19" fmla="*/ 28575 w 209550"/>
              <a:gd name="connsiteY19" fmla="*/ 64770 h 228600"/>
              <a:gd name="connsiteX20" fmla="*/ 21907 w 209550"/>
              <a:gd name="connsiteY20" fmla="*/ 79058 h 228600"/>
              <a:gd name="connsiteX21" fmla="*/ 7620 w 209550"/>
              <a:gd name="connsiteY21" fmla="*/ 81915 h 228600"/>
              <a:gd name="connsiteX22" fmla="*/ 0 w 209550"/>
              <a:gd name="connsiteY22" fmla="*/ 91440 h 228600"/>
              <a:gd name="connsiteX23" fmla="*/ 0 w 209550"/>
              <a:gd name="connsiteY23" fmla="*/ 121920 h 228600"/>
              <a:gd name="connsiteX24" fmla="*/ 7620 w 209550"/>
              <a:gd name="connsiteY24" fmla="*/ 131445 h 228600"/>
              <a:gd name="connsiteX25" fmla="*/ 21907 w 209550"/>
              <a:gd name="connsiteY25" fmla="*/ 134303 h 228600"/>
              <a:gd name="connsiteX26" fmla="*/ 27623 w 209550"/>
              <a:gd name="connsiteY26" fmla="*/ 148590 h 228600"/>
              <a:gd name="connsiteX27" fmla="*/ 19050 w 209550"/>
              <a:gd name="connsiteY27" fmla="*/ 160020 h 228600"/>
              <a:gd name="connsiteX28" fmla="*/ 20003 w 209550"/>
              <a:gd name="connsiteY28" fmla="*/ 172403 h 228600"/>
              <a:gd name="connsiteX29" fmla="*/ 41910 w 209550"/>
              <a:gd name="connsiteY29" fmla="*/ 194310 h 228600"/>
              <a:gd name="connsiteX30" fmla="*/ 54293 w 209550"/>
              <a:gd name="connsiteY30" fmla="*/ 195263 h 228600"/>
              <a:gd name="connsiteX31" fmla="*/ 65723 w 209550"/>
              <a:gd name="connsiteY31" fmla="*/ 186690 h 228600"/>
              <a:gd name="connsiteX32" fmla="*/ 80010 w 209550"/>
              <a:gd name="connsiteY32" fmla="*/ 192405 h 228600"/>
              <a:gd name="connsiteX33" fmla="*/ 82868 w 209550"/>
              <a:gd name="connsiteY33" fmla="*/ 206693 h 228600"/>
              <a:gd name="connsiteX34" fmla="*/ 91440 w 209550"/>
              <a:gd name="connsiteY34" fmla="*/ 214313 h 228600"/>
              <a:gd name="connsiteX35" fmla="*/ 105728 w 209550"/>
              <a:gd name="connsiteY35" fmla="*/ 214313 h 228600"/>
              <a:gd name="connsiteX36" fmla="*/ 98107 w 209550"/>
              <a:gd name="connsiteY36" fmla="*/ 222885 h 228600"/>
              <a:gd name="connsiteX37" fmla="*/ 107632 w 209550"/>
              <a:gd name="connsiteY37" fmla="*/ 232410 h 228600"/>
              <a:gd name="connsiteX38" fmla="*/ 117157 w 209550"/>
              <a:gd name="connsiteY38" fmla="*/ 222885 h 228600"/>
              <a:gd name="connsiteX39" fmla="*/ 109538 w 209550"/>
              <a:gd name="connsiteY39" fmla="*/ 214313 h 228600"/>
              <a:gd name="connsiteX40" fmla="*/ 121920 w 209550"/>
              <a:gd name="connsiteY40" fmla="*/ 214313 h 228600"/>
              <a:gd name="connsiteX41" fmla="*/ 121920 w 209550"/>
              <a:gd name="connsiteY41" fmla="*/ 214313 h 228600"/>
              <a:gd name="connsiteX42" fmla="*/ 131445 w 209550"/>
              <a:gd name="connsiteY42" fmla="*/ 206693 h 228600"/>
              <a:gd name="connsiteX43" fmla="*/ 134303 w 209550"/>
              <a:gd name="connsiteY43" fmla="*/ 192405 h 228600"/>
              <a:gd name="connsiteX44" fmla="*/ 148590 w 209550"/>
              <a:gd name="connsiteY44" fmla="*/ 186690 h 228600"/>
              <a:gd name="connsiteX45" fmla="*/ 160020 w 209550"/>
              <a:gd name="connsiteY45" fmla="*/ 195263 h 228600"/>
              <a:gd name="connsiteX46" fmla="*/ 172403 w 209550"/>
              <a:gd name="connsiteY46" fmla="*/ 194310 h 228600"/>
              <a:gd name="connsiteX47" fmla="*/ 194310 w 209550"/>
              <a:gd name="connsiteY47" fmla="*/ 172403 h 228600"/>
              <a:gd name="connsiteX48" fmla="*/ 195263 w 209550"/>
              <a:gd name="connsiteY48" fmla="*/ 160020 h 228600"/>
              <a:gd name="connsiteX49" fmla="*/ 186690 w 209550"/>
              <a:gd name="connsiteY49" fmla="*/ 148590 h 228600"/>
              <a:gd name="connsiteX50" fmla="*/ 192405 w 209550"/>
              <a:gd name="connsiteY50" fmla="*/ 134303 h 228600"/>
              <a:gd name="connsiteX51" fmla="*/ 206693 w 209550"/>
              <a:gd name="connsiteY51" fmla="*/ 132398 h 228600"/>
              <a:gd name="connsiteX52" fmla="*/ 214313 w 209550"/>
              <a:gd name="connsiteY52" fmla="*/ 122873 h 228600"/>
              <a:gd name="connsiteX53" fmla="*/ 214313 w 209550"/>
              <a:gd name="connsiteY53" fmla="*/ 92393 h 228600"/>
              <a:gd name="connsiteX54" fmla="*/ 207645 w 209550"/>
              <a:gd name="connsiteY54" fmla="*/ 83820 h 228600"/>
              <a:gd name="connsiteX55" fmla="*/ 107632 w 209550"/>
              <a:gd name="connsiteY55" fmla="*/ 141923 h 228600"/>
              <a:gd name="connsiteX56" fmla="*/ 72390 w 209550"/>
              <a:gd name="connsiteY56" fmla="*/ 106680 h 228600"/>
              <a:gd name="connsiteX57" fmla="*/ 107632 w 209550"/>
              <a:gd name="connsiteY57" fmla="*/ 71438 h 228600"/>
              <a:gd name="connsiteX58" fmla="*/ 142875 w 209550"/>
              <a:gd name="connsiteY58" fmla="*/ 106680 h 228600"/>
              <a:gd name="connsiteX59" fmla="*/ 107632 w 209550"/>
              <a:gd name="connsiteY59" fmla="*/ 14192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09550" h="228600">
                <a:moveTo>
                  <a:pt x="207645" y="83820"/>
                </a:moveTo>
                <a:lnTo>
                  <a:pt x="193358" y="80963"/>
                </a:lnTo>
                <a:cubicBezTo>
                  <a:pt x="192405" y="75248"/>
                  <a:pt x="190500" y="70485"/>
                  <a:pt x="187643" y="65723"/>
                </a:cubicBezTo>
                <a:lnTo>
                  <a:pt x="196215" y="54293"/>
                </a:lnTo>
                <a:cubicBezTo>
                  <a:pt x="199073" y="50483"/>
                  <a:pt x="198120" y="45720"/>
                  <a:pt x="195263" y="41910"/>
                </a:cubicBezTo>
                <a:lnTo>
                  <a:pt x="173355" y="20955"/>
                </a:lnTo>
                <a:cubicBezTo>
                  <a:pt x="170498" y="18098"/>
                  <a:pt x="164783" y="17145"/>
                  <a:pt x="160973" y="20003"/>
                </a:cubicBezTo>
                <a:lnTo>
                  <a:pt x="149543" y="27623"/>
                </a:lnTo>
                <a:cubicBezTo>
                  <a:pt x="144780" y="24765"/>
                  <a:pt x="140018" y="22860"/>
                  <a:pt x="135255" y="21908"/>
                </a:cubicBezTo>
                <a:lnTo>
                  <a:pt x="132398" y="7620"/>
                </a:lnTo>
                <a:cubicBezTo>
                  <a:pt x="131445" y="2857"/>
                  <a:pt x="127635" y="0"/>
                  <a:pt x="122873" y="0"/>
                </a:cubicBezTo>
                <a:lnTo>
                  <a:pt x="92393" y="0"/>
                </a:lnTo>
                <a:cubicBezTo>
                  <a:pt x="88582" y="0"/>
                  <a:pt x="83820" y="2857"/>
                  <a:pt x="82868" y="7620"/>
                </a:cubicBezTo>
                <a:lnTo>
                  <a:pt x="80010" y="21908"/>
                </a:lnTo>
                <a:cubicBezTo>
                  <a:pt x="75248" y="23812"/>
                  <a:pt x="70485" y="25718"/>
                  <a:pt x="65723" y="27623"/>
                </a:cubicBezTo>
                <a:lnTo>
                  <a:pt x="54293" y="19050"/>
                </a:lnTo>
                <a:cubicBezTo>
                  <a:pt x="50482" y="16192"/>
                  <a:pt x="45720" y="17145"/>
                  <a:pt x="41910" y="20003"/>
                </a:cubicBezTo>
                <a:lnTo>
                  <a:pt x="20955" y="40958"/>
                </a:lnTo>
                <a:cubicBezTo>
                  <a:pt x="18098" y="43815"/>
                  <a:pt x="17145" y="49530"/>
                  <a:pt x="20003" y="53340"/>
                </a:cubicBezTo>
                <a:lnTo>
                  <a:pt x="28575" y="64770"/>
                </a:lnTo>
                <a:cubicBezTo>
                  <a:pt x="25718" y="69533"/>
                  <a:pt x="23813" y="74295"/>
                  <a:pt x="21907" y="79058"/>
                </a:cubicBezTo>
                <a:lnTo>
                  <a:pt x="7620" y="81915"/>
                </a:lnTo>
                <a:cubicBezTo>
                  <a:pt x="2857" y="82868"/>
                  <a:pt x="0" y="86678"/>
                  <a:pt x="0" y="91440"/>
                </a:cubicBezTo>
                <a:lnTo>
                  <a:pt x="0" y="121920"/>
                </a:lnTo>
                <a:cubicBezTo>
                  <a:pt x="0" y="126683"/>
                  <a:pt x="2857" y="130493"/>
                  <a:pt x="7620" y="131445"/>
                </a:cubicBezTo>
                <a:lnTo>
                  <a:pt x="21907" y="134303"/>
                </a:lnTo>
                <a:cubicBezTo>
                  <a:pt x="23813" y="139065"/>
                  <a:pt x="25718" y="143828"/>
                  <a:pt x="27623" y="148590"/>
                </a:cubicBezTo>
                <a:lnTo>
                  <a:pt x="19050" y="160020"/>
                </a:lnTo>
                <a:cubicBezTo>
                  <a:pt x="16193" y="163830"/>
                  <a:pt x="17145" y="168593"/>
                  <a:pt x="20003" y="172403"/>
                </a:cubicBezTo>
                <a:lnTo>
                  <a:pt x="41910" y="194310"/>
                </a:lnTo>
                <a:cubicBezTo>
                  <a:pt x="44768" y="197168"/>
                  <a:pt x="50482" y="198120"/>
                  <a:pt x="54293" y="195263"/>
                </a:cubicBezTo>
                <a:lnTo>
                  <a:pt x="65723" y="186690"/>
                </a:lnTo>
                <a:cubicBezTo>
                  <a:pt x="70485" y="189548"/>
                  <a:pt x="75248" y="191453"/>
                  <a:pt x="80010" y="192405"/>
                </a:cubicBezTo>
                <a:lnTo>
                  <a:pt x="82868" y="206693"/>
                </a:lnTo>
                <a:cubicBezTo>
                  <a:pt x="83820" y="211455"/>
                  <a:pt x="87630" y="214313"/>
                  <a:pt x="91440" y="214313"/>
                </a:cubicBezTo>
                <a:lnTo>
                  <a:pt x="105728" y="214313"/>
                </a:lnTo>
                <a:cubicBezTo>
                  <a:pt x="100965" y="215265"/>
                  <a:pt x="98107" y="219075"/>
                  <a:pt x="98107" y="222885"/>
                </a:cubicBezTo>
                <a:cubicBezTo>
                  <a:pt x="98107" y="227648"/>
                  <a:pt x="101918" y="232410"/>
                  <a:pt x="107632" y="232410"/>
                </a:cubicBezTo>
                <a:cubicBezTo>
                  <a:pt x="112395" y="232410"/>
                  <a:pt x="117157" y="228600"/>
                  <a:pt x="117157" y="222885"/>
                </a:cubicBezTo>
                <a:cubicBezTo>
                  <a:pt x="117157" y="218123"/>
                  <a:pt x="114300" y="215265"/>
                  <a:pt x="109538" y="214313"/>
                </a:cubicBezTo>
                <a:lnTo>
                  <a:pt x="121920" y="214313"/>
                </a:lnTo>
                <a:cubicBezTo>
                  <a:pt x="121920" y="214313"/>
                  <a:pt x="121920" y="214313"/>
                  <a:pt x="121920" y="214313"/>
                </a:cubicBezTo>
                <a:cubicBezTo>
                  <a:pt x="126682" y="214313"/>
                  <a:pt x="130493" y="211455"/>
                  <a:pt x="131445" y="206693"/>
                </a:cubicBezTo>
                <a:lnTo>
                  <a:pt x="134303" y="192405"/>
                </a:lnTo>
                <a:cubicBezTo>
                  <a:pt x="139065" y="190500"/>
                  <a:pt x="143828" y="188595"/>
                  <a:pt x="148590" y="186690"/>
                </a:cubicBezTo>
                <a:lnTo>
                  <a:pt x="160020" y="195263"/>
                </a:lnTo>
                <a:cubicBezTo>
                  <a:pt x="163830" y="198120"/>
                  <a:pt x="168593" y="197168"/>
                  <a:pt x="172403" y="194310"/>
                </a:cubicBezTo>
                <a:lnTo>
                  <a:pt x="194310" y="172403"/>
                </a:lnTo>
                <a:cubicBezTo>
                  <a:pt x="197168" y="169545"/>
                  <a:pt x="198120" y="163830"/>
                  <a:pt x="195263" y="160020"/>
                </a:cubicBezTo>
                <a:lnTo>
                  <a:pt x="186690" y="148590"/>
                </a:lnTo>
                <a:cubicBezTo>
                  <a:pt x="189548" y="143828"/>
                  <a:pt x="191453" y="139065"/>
                  <a:pt x="192405" y="134303"/>
                </a:cubicBezTo>
                <a:lnTo>
                  <a:pt x="206693" y="132398"/>
                </a:lnTo>
                <a:cubicBezTo>
                  <a:pt x="211455" y="131445"/>
                  <a:pt x="214313" y="127635"/>
                  <a:pt x="214313" y="122873"/>
                </a:cubicBezTo>
                <a:lnTo>
                  <a:pt x="214313" y="92393"/>
                </a:lnTo>
                <a:cubicBezTo>
                  <a:pt x="215265" y="87630"/>
                  <a:pt x="212408" y="83820"/>
                  <a:pt x="207645" y="83820"/>
                </a:cubicBezTo>
                <a:close/>
                <a:moveTo>
                  <a:pt x="107632" y="141923"/>
                </a:moveTo>
                <a:cubicBezTo>
                  <a:pt x="88582" y="141923"/>
                  <a:pt x="72390" y="125730"/>
                  <a:pt x="72390" y="106680"/>
                </a:cubicBezTo>
                <a:cubicBezTo>
                  <a:pt x="72390" y="87630"/>
                  <a:pt x="88582" y="71438"/>
                  <a:pt x="107632" y="71438"/>
                </a:cubicBezTo>
                <a:cubicBezTo>
                  <a:pt x="126682" y="71438"/>
                  <a:pt x="142875" y="87630"/>
                  <a:pt x="142875" y="106680"/>
                </a:cubicBezTo>
                <a:cubicBezTo>
                  <a:pt x="142875" y="126683"/>
                  <a:pt x="126682" y="141923"/>
                  <a:pt x="107632" y="141923"/>
                </a:cubicBezTo>
                <a:close/>
              </a:path>
            </a:pathLst>
          </a:custGeom>
          <a:solidFill>
            <a:schemeClr val="tx1">
              <a:lumMod val="75000"/>
              <a:lumOff val="25000"/>
            </a:schemeClr>
          </a:solidFill>
          <a:ln w="952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Shape 219">
            <a:extLst>
              <a:ext uri="{FF2B5EF4-FFF2-40B4-BE49-F238E27FC236}">
                <a16:creationId xmlns:a16="http://schemas.microsoft.com/office/drawing/2014/main" id="{448B3EA3-D6DA-41B5-9F58-AF5922286C6C}"/>
              </a:ext>
            </a:extLst>
          </p:cNvPr>
          <p:cNvSpPr/>
          <p:nvPr/>
        </p:nvSpPr>
        <p:spPr>
          <a:xfrm>
            <a:off x="4143272" y="5174475"/>
            <a:ext cx="166421" cy="181554"/>
          </a:xfrm>
          <a:custGeom>
            <a:avLst/>
            <a:gdLst>
              <a:gd name="connsiteX0" fmla="*/ 207645 w 209550"/>
              <a:gd name="connsiteY0" fmla="*/ 83820 h 228600"/>
              <a:gd name="connsiteX1" fmla="*/ 193358 w 209550"/>
              <a:gd name="connsiteY1" fmla="*/ 80963 h 228600"/>
              <a:gd name="connsiteX2" fmla="*/ 187643 w 209550"/>
              <a:gd name="connsiteY2" fmla="*/ 65723 h 228600"/>
              <a:gd name="connsiteX3" fmla="*/ 196215 w 209550"/>
              <a:gd name="connsiteY3" fmla="*/ 54293 h 228600"/>
              <a:gd name="connsiteX4" fmla="*/ 195263 w 209550"/>
              <a:gd name="connsiteY4" fmla="*/ 41910 h 228600"/>
              <a:gd name="connsiteX5" fmla="*/ 173355 w 209550"/>
              <a:gd name="connsiteY5" fmla="*/ 20955 h 228600"/>
              <a:gd name="connsiteX6" fmla="*/ 160973 w 209550"/>
              <a:gd name="connsiteY6" fmla="*/ 20003 h 228600"/>
              <a:gd name="connsiteX7" fmla="*/ 149543 w 209550"/>
              <a:gd name="connsiteY7" fmla="*/ 27623 h 228600"/>
              <a:gd name="connsiteX8" fmla="*/ 135255 w 209550"/>
              <a:gd name="connsiteY8" fmla="*/ 21908 h 228600"/>
              <a:gd name="connsiteX9" fmla="*/ 132398 w 209550"/>
              <a:gd name="connsiteY9" fmla="*/ 7620 h 228600"/>
              <a:gd name="connsiteX10" fmla="*/ 122873 w 209550"/>
              <a:gd name="connsiteY10" fmla="*/ 0 h 228600"/>
              <a:gd name="connsiteX11" fmla="*/ 92393 w 209550"/>
              <a:gd name="connsiteY11" fmla="*/ 0 h 228600"/>
              <a:gd name="connsiteX12" fmla="*/ 82868 w 209550"/>
              <a:gd name="connsiteY12" fmla="*/ 7620 h 228600"/>
              <a:gd name="connsiteX13" fmla="*/ 80010 w 209550"/>
              <a:gd name="connsiteY13" fmla="*/ 21908 h 228600"/>
              <a:gd name="connsiteX14" fmla="*/ 65723 w 209550"/>
              <a:gd name="connsiteY14" fmla="*/ 27623 h 228600"/>
              <a:gd name="connsiteX15" fmla="*/ 54293 w 209550"/>
              <a:gd name="connsiteY15" fmla="*/ 19050 h 228600"/>
              <a:gd name="connsiteX16" fmla="*/ 41910 w 209550"/>
              <a:gd name="connsiteY16" fmla="*/ 20003 h 228600"/>
              <a:gd name="connsiteX17" fmla="*/ 20955 w 209550"/>
              <a:gd name="connsiteY17" fmla="*/ 40958 h 228600"/>
              <a:gd name="connsiteX18" fmla="*/ 20003 w 209550"/>
              <a:gd name="connsiteY18" fmla="*/ 53340 h 228600"/>
              <a:gd name="connsiteX19" fmla="*/ 28575 w 209550"/>
              <a:gd name="connsiteY19" fmla="*/ 64770 h 228600"/>
              <a:gd name="connsiteX20" fmla="*/ 21907 w 209550"/>
              <a:gd name="connsiteY20" fmla="*/ 79058 h 228600"/>
              <a:gd name="connsiteX21" fmla="*/ 7620 w 209550"/>
              <a:gd name="connsiteY21" fmla="*/ 81915 h 228600"/>
              <a:gd name="connsiteX22" fmla="*/ 0 w 209550"/>
              <a:gd name="connsiteY22" fmla="*/ 91440 h 228600"/>
              <a:gd name="connsiteX23" fmla="*/ 0 w 209550"/>
              <a:gd name="connsiteY23" fmla="*/ 121920 h 228600"/>
              <a:gd name="connsiteX24" fmla="*/ 7620 w 209550"/>
              <a:gd name="connsiteY24" fmla="*/ 131445 h 228600"/>
              <a:gd name="connsiteX25" fmla="*/ 21907 w 209550"/>
              <a:gd name="connsiteY25" fmla="*/ 134303 h 228600"/>
              <a:gd name="connsiteX26" fmla="*/ 27623 w 209550"/>
              <a:gd name="connsiteY26" fmla="*/ 148590 h 228600"/>
              <a:gd name="connsiteX27" fmla="*/ 19050 w 209550"/>
              <a:gd name="connsiteY27" fmla="*/ 160020 h 228600"/>
              <a:gd name="connsiteX28" fmla="*/ 20003 w 209550"/>
              <a:gd name="connsiteY28" fmla="*/ 172403 h 228600"/>
              <a:gd name="connsiteX29" fmla="*/ 41910 w 209550"/>
              <a:gd name="connsiteY29" fmla="*/ 194310 h 228600"/>
              <a:gd name="connsiteX30" fmla="*/ 54293 w 209550"/>
              <a:gd name="connsiteY30" fmla="*/ 195263 h 228600"/>
              <a:gd name="connsiteX31" fmla="*/ 65723 w 209550"/>
              <a:gd name="connsiteY31" fmla="*/ 186690 h 228600"/>
              <a:gd name="connsiteX32" fmla="*/ 80010 w 209550"/>
              <a:gd name="connsiteY32" fmla="*/ 192405 h 228600"/>
              <a:gd name="connsiteX33" fmla="*/ 82868 w 209550"/>
              <a:gd name="connsiteY33" fmla="*/ 206693 h 228600"/>
              <a:gd name="connsiteX34" fmla="*/ 91440 w 209550"/>
              <a:gd name="connsiteY34" fmla="*/ 214313 h 228600"/>
              <a:gd name="connsiteX35" fmla="*/ 105728 w 209550"/>
              <a:gd name="connsiteY35" fmla="*/ 214313 h 228600"/>
              <a:gd name="connsiteX36" fmla="*/ 98107 w 209550"/>
              <a:gd name="connsiteY36" fmla="*/ 222885 h 228600"/>
              <a:gd name="connsiteX37" fmla="*/ 107632 w 209550"/>
              <a:gd name="connsiteY37" fmla="*/ 232410 h 228600"/>
              <a:gd name="connsiteX38" fmla="*/ 117157 w 209550"/>
              <a:gd name="connsiteY38" fmla="*/ 222885 h 228600"/>
              <a:gd name="connsiteX39" fmla="*/ 109538 w 209550"/>
              <a:gd name="connsiteY39" fmla="*/ 214313 h 228600"/>
              <a:gd name="connsiteX40" fmla="*/ 121920 w 209550"/>
              <a:gd name="connsiteY40" fmla="*/ 214313 h 228600"/>
              <a:gd name="connsiteX41" fmla="*/ 121920 w 209550"/>
              <a:gd name="connsiteY41" fmla="*/ 214313 h 228600"/>
              <a:gd name="connsiteX42" fmla="*/ 131445 w 209550"/>
              <a:gd name="connsiteY42" fmla="*/ 206693 h 228600"/>
              <a:gd name="connsiteX43" fmla="*/ 134303 w 209550"/>
              <a:gd name="connsiteY43" fmla="*/ 192405 h 228600"/>
              <a:gd name="connsiteX44" fmla="*/ 148590 w 209550"/>
              <a:gd name="connsiteY44" fmla="*/ 186690 h 228600"/>
              <a:gd name="connsiteX45" fmla="*/ 160020 w 209550"/>
              <a:gd name="connsiteY45" fmla="*/ 195263 h 228600"/>
              <a:gd name="connsiteX46" fmla="*/ 172403 w 209550"/>
              <a:gd name="connsiteY46" fmla="*/ 194310 h 228600"/>
              <a:gd name="connsiteX47" fmla="*/ 194310 w 209550"/>
              <a:gd name="connsiteY47" fmla="*/ 172403 h 228600"/>
              <a:gd name="connsiteX48" fmla="*/ 195263 w 209550"/>
              <a:gd name="connsiteY48" fmla="*/ 160020 h 228600"/>
              <a:gd name="connsiteX49" fmla="*/ 186690 w 209550"/>
              <a:gd name="connsiteY49" fmla="*/ 148590 h 228600"/>
              <a:gd name="connsiteX50" fmla="*/ 192405 w 209550"/>
              <a:gd name="connsiteY50" fmla="*/ 134303 h 228600"/>
              <a:gd name="connsiteX51" fmla="*/ 206693 w 209550"/>
              <a:gd name="connsiteY51" fmla="*/ 132398 h 228600"/>
              <a:gd name="connsiteX52" fmla="*/ 214313 w 209550"/>
              <a:gd name="connsiteY52" fmla="*/ 122873 h 228600"/>
              <a:gd name="connsiteX53" fmla="*/ 214313 w 209550"/>
              <a:gd name="connsiteY53" fmla="*/ 92393 h 228600"/>
              <a:gd name="connsiteX54" fmla="*/ 207645 w 209550"/>
              <a:gd name="connsiteY54" fmla="*/ 83820 h 228600"/>
              <a:gd name="connsiteX55" fmla="*/ 107632 w 209550"/>
              <a:gd name="connsiteY55" fmla="*/ 141923 h 228600"/>
              <a:gd name="connsiteX56" fmla="*/ 72390 w 209550"/>
              <a:gd name="connsiteY56" fmla="*/ 106680 h 228600"/>
              <a:gd name="connsiteX57" fmla="*/ 107632 w 209550"/>
              <a:gd name="connsiteY57" fmla="*/ 71438 h 228600"/>
              <a:gd name="connsiteX58" fmla="*/ 142875 w 209550"/>
              <a:gd name="connsiteY58" fmla="*/ 106680 h 228600"/>
              <a:gd name="connsiteX59" fmla="*/ 107632 w 209550"/>
              <a:gd name="connsiteY59" fmla="*/ 14192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09550" h="228600">
                <a:moveTo>
                  <a:pt x="207645" y="83820"/>
                </a:moveTo>
                <a:lnTo>
                  <a:pt x="193358" y="80963"/>
                </a:lnTo>
                <a:cubicBezTo>
                  <a:pt x="192405" y="75248"/>
                  <a:pt x="190500" y="70485"/>
                  <a:pt x="187643" y="65723"/>
                </a:cubicBezTo>
                <a:lnTo>
                  <a:pt x="196215" y="54293"/>
                </a:lnTo>
                <a:cubicBezTo>
                  <a:pt x="199073" y="50483"/>
                  <a:pt x="198120" y="45720"/>
                  <a:pt x="195263" y="41910"/>
                </a:cubicBezTo>
                <a:lnTo>
                  <a:pt x="173355" y="20955"/>
                </a:lnTo>
                <a:cubicBezTo>
                  <a:pt x="170498" y="18098"/>
                  <a:pt x="164783" y="17145"/>
                  <a:pt x="160973" y="20003"/>
                </a:cubicBezTo>
                <a:lnTo>
                  <a:pt x="149543" y="27623"/>
                </a:lnTo>
                <a:cubicBezTo>
                  <a:pt x="144780" y="24765"/>
                  <a:pt x="140018" y="22860"/>
                  <a:pt x="135255" y="21908"/>
                </a:cubicBezTo>
                <a:lnTo>
                  <a:pt x="132398" y="7620"/>
                </a:lnTo>
                <a:cubicBezTo>
                  <a:pt x="131445" y="2857"/>
                  <a:pt x="127635" y="0"/>
                  <a:pt x="122873" y="0"/>
                </a:cubicBezTo>
                <a:lnTo>
                  <a:pt x="92393" y="0"/>
                </a:lnTo>
                <a:cubicBezTo>
                  <a:pt x="88582" y="0"/>
                  <a:pt x="83820" y="2857"/>
                  <a:pt x="82868" y="7620"/>
                </a:cubicBezTo>
                <a:lnTo>
                  <a:pt x="80010" y="21908"/>
                </a:lnTo>
                <a:cubicBezTo>
                  <a:pt x="75248" y="23812"/>
                  <a:pt x="70485" y="25718"/>
                  <a:pt x="65723" y="27623"/>
                </a:cubicBezTo>
                <a:lnTo>
                  <a:pt x="54293" y="19050"/>
                </a:lnTo>
                <a:cubicBezTo>
                  <a:pt x="50482" y="16192"/>
                  <a:pt x="45720" y="17145"/>
                  <a:pt x="41910" y="20003"/>
                </a:cubicBezTo>
                <a:lnTo>
                  <a:pt x="20955" y="40958"/>
                </a:lnTo>
                <a:cubicBezTo>
                  <a:pt x="18098" y="43815"/>
                  <a:pt x="17145" y="49530"/>
                  <a:pt x="20003" y="53340"/>
                </a:cubicBezTo>
                <a:lnTo>
                  <a:pt x="28575" y="64770"/>
                </a:lnTo>
                <a:cubicBezTo>
                  <a:pt x="25718" y="69533"/>
                  <a:pt x="23813" y="74295"/>
                  <a:pt x="21907" y="79058"/>
                </a:cubicBezTo>
                <a:lnTo>
                  <a:pt x="7620" y="81915"/>
                </a:lnTo>
                <a:cubicBezTo>
                  <a:pt x="2857" y="82868"/>
                  <a:pt x="0" y="86678"/>
                  <a:pt x="0" y="91440"/>
                </a:cubicBezTo>
                <a:lnTo>
                  <a:pt x="0" y="121920"/>
                </a:lnTo>
                <a:cubicBezTo>
                  <a:pt x="0" y="126683"/>
                  <a:pt x="2857" y="130493"/>
                  <a:pt x="7620" y="131445"/>
                </a:cubicBezTo>
                <a:lnTo>
                  <a:pt x="21907" y="134303"/>
                </a:lnTo>
                <a:cubicBezTo>
                  <a:pt x="23813" y="139065"/>
                  <a:pt x="25718" y="143828"/>
                  <a:pt x="27623" y="148590"/>
                </a:cubicBezTo>
                <a:lnTo>
                  <a:pt x="19050" y="160020"/>
                </a:lnTo>
                <a:cubicBezTo>
                  <a:pt x="16193" y="163830"/>
                  <a:pt x="17145" y="168593"/>
                  <a:pt x="20003" y="172403"/>
                </a:cubicBezTo>
                <a:lnTo>
                  <a:pt x="41910" y="194310"/>
                </a:lnTo>
                <a:cubicBezTo>
                  <a:pt x="44768" y="197168"/>
                  <a:pt x="50482" y="198120"/>
                  <a:pt x="54293" y="195263"/>
                </a:cubicBezTo>
                <a:lnTo>
                  <a:pt x="65723" y="186690"/>
                </a:lnTo>
                <a:cubicBezTo>
                  <a:pt x="70485" y="189548"/>
                  <a:pt x="75248" y="191453"/>
                  <a:pt x="80010" y="192405"/>
                </a:cubicBezTo>
                <a:lnTo>
                  <a:pt x="82868" y="206693"/>
                </a:lnTo>
                <a:cubicBezTo>
                  <a:pt x="83820" y="211455"/>
                  <a:pt x="87630" y="214313"/>
                  <a:pt x="91440" y="214313"/>
                </a:cubicBezTo>
                <a:lnTo>
                  <a:pt x="105728" y="214313"/>
                </a:lnTo>
                <a:cubicBezTo>
                  <a:pt x="100965" y="215265"/>
                  <a:pt x="98107" y="219075"/>
                  <a:pt x="98107" y="222885"/>
                </a:cubicBezTo>
                <a:cubicBezTo>
                  <a:pt x="98107" y="227648"/>
                  <a:pt x="101918" y="232410"/>
                  <a:pt x="107632" y="232410"/>
                </a:cubicBezTo>
                <a:cubicBezTo>
                  <a:pt x="112395" y="232410"/>
                  <a:pt x="117157" y="228600"/>
                  <a:pt x="117157" y="222885"/>
                </a:cubicBezTo>
                <a:cubicBezTo>
                  <a:pt x="117157" y="218123"/>
                  <a:pt x="114300" y="215265"/>
                  <a:pt x="109538" y="214313"/>
                </a:cubicBezTo>
                <a:lnTo>
                  <a:pt x="121920" y="214313"/>
                </a:lnTo>
                <a:cubicBezTo>
                  <a:pt x="121920" y="214313"/>
                  <a:pt x="121920" y="214313"/>
                  <a:pt x="121920" y="214313"/>
                </a:cubicBezTo>
                <a:cubicBezTo>
                  <a:pt x="126682" y="214313"/>
                  <a:pt x="130493" y="211455"/>
                  <a:pt x="131445" y="206693"/>
                </a:cubicBezTo>
                <a:lnTo>
                  <a:pt x="134303" y="192405"/>
                </a:lnTo>
                <a:cubicBezTo>
                  <a:pt x="139065" y="190500"/>
                  <a:pt x="143828" y="188595"/>
                  <a:pt x="148590" y="186690"/>
                </a:cubicBezTo>
                <a:lnTo>
                  <a:pt x="160020" y="195263"/>
                </a:lnTo>
                <a:cubicBezTo>
                  <a:pt x="163830" y="198120"/>
                  <a:pt x="168593" y="197168"/>
                  <a:pt x="172403" y="194310"/>
                </a:cubicBezTo>
                <a:lnTo>
                  <a:pt x="194310" y="172403"/>
                </a:lnTo>
                <a:cubicBezTo>
                  <a:pt x="197168" y="169545"/>
                  <a:pt x="198120" y="163830"/>
                  <a:pt x="195263" y="160020"/>
                </a:cubicBezTo>
                <a:lnTo>
                  <a:pt x="186690" y="148590"/>
                </a:lnTo>
                <a:cubicBezTo>
                  <a:pt x="189548" y="143828"/>
                  <a:pt x="191453" y="139065"/>
                  <a:pt x="192405" y="134303"/>
                </a:cubicBezTo>
                <a:lnTo>
                  <a:pt x="206693" y="132398"/>
                </a:lnTo>
                <a:cubicBezTo>
                  <a:pt x="211455" y="131445"/>
                  <a:pt x="214313" y="127635"/>
                  <a:pt x="214313" y="122873"/>
                </a:cubicBezTo>
                <a:lnTo>
                  <a:pt x="214313" y="92393"/>
                </a:lnTo>
                <a:cubicBezTo>
                  <a:pt x="215265" y="87630"/>
                  <a:pt x="212408" y="83820"/>
                  <a:pt x="207645" y="83820"/>
                </a:cubicBezTo>
                <a:close/>
                <a:moveTo>
                  <a:pt x="107632" y="141923"/>
                </a:moveTo>
                <a:cubicBezTo>
                  <a:pt x="88582" y="141923"/>
                  <a:pt x="72390" y="125730"/>
                  <a:pt x="72390" y="106680"/>
                </a:cubicBezTo>
                <a:cubicBezTo>
                  <a:pt x="72390" y="87630"/>
                  <a:pt x="88582" y="71438"/>
                  <a:pt x="107632" y="71438"/>
                </a:cubicBezTo>
                <a:cubicBezTo>
                  <a:pt x="126682" y="71438"/>
                  <a:pt x="142875" y="87630"/>
                  <a:pt x="142875" y="106680"/>
                </a:cubicBezTo>
                <a:cubicBezTo>
                  <a:pt x="142875" y="126683"/>
                  <a:pt x="126682" y="141923"/>
                  <a:pt x="107632" y="141923"/>
                </a:cubicBezTo>
                <a:close/>
              </a:path>
            </a:pathLst>
          </a:custGeom>
          <a:solidFill>
            <a:schemeClr val="tx1">
              <a:lumMod val="75000"/>
              <a:lumOff val="25000"/>
            </a:schemeClr>
          </a:solidFill>
          <a:ln w="952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Shape 220">
            <a:extLst>
              <a:ext uri="{FF2B5EF4-FFF2-40B4-BE49-F238E27FC236}">
                <a16:creationId xmlns:a16="http://schemas.microsoft.com/office/drawing/2014/main" id="{C6100569-EC1B-404E-9226-170F4C15C385}"/>
              </a:ext>
            </a:extLst>
          </p:cNvPr>
          <p:cNvSpPr/>
          <p:nvPr/>
        </p:nvSpPr>
        <p:spPr>
          <a:xfrm>
            <a:off x="4143272" y="5476057"/>
            <a:ext cx="166421" cy="181554"/>
          </a:xfrm>
          <a:custGeom>
            <a:avLst/>
            <a:gdLst>
              <a:gd name="connsiteX0" fmla="*/ 207645 w 209550"/>
              <a:gd name="connsiteY0" fmla="*/ 83820 h 228600"/>
              <a:gd name="connsiteX1" fmla="*/ 193358 w 209550"/>
              <a:gd name="connsiteY1" fmla="*/ 80963 h 228600"/>
              <a:gd name="connsiteX2" fmla="*/ 187643 w 209550"/>
              <a:gd name="connsiteY2" fmla="*/ 65723 h 228600"/>
              <a:gd name="connsiteX3" fmla="*/ 196215 w 209550"/>
              <a:gd name="connsiteY3" fmla="*/ 54293 h 228600"/>
              <a:gd name="connsiteX4" fmla="*/ 195263 w 209550"/>
              <a:gd name="connsiteY4" fmla="*/ 41910 h 228600"/>
              <a:gd name="connsiteX5" fmla="*/ 173355 w 209550"/>
              <a:gd name="connsiteY5" fmla="*/ 20955 h 228600"/>
              <a:gd name="connsiteX6" fmla="*/ 160973 w 209550"/>
              <a:gd name="connsiteY6" fmla="*/ 20003 h 228600"/>
              <a:gd name="connsiteX7" fmla="*/ 149543 w 209550"/>
              <a:gd name="connsiteY7" fmla="*/ 27623 h 228600"/>
              <a:gd name="connsiteX8" fmla="*/ 135255 w 209550"/>
              <a:gd name="connsiteY8" fmla="*/ 21908 h 228600"/>
              <a:gd name="connsiteX9" fmla="*/ 132398 w 209550"/>
              <a:gd name="connsiteY9" fmla="*/ 7620 h 228600"/>
              <a:gd name="connsiteX10" fmla="*/ 122873 w 209550"/>
              <a:gd name="connsiteY10" fmla="*/ 0 h 228600"/>
              <a:gd name="connsiteX11" fmla="*/ 92393 w 209550"/>
              <a:gd name="connsiteY11" fmla="*/ 0 h 228600"/>
              <a:gd name="connsiteX12" fmla="*/ 82868 w 209550"/>
              <a:gd name="connsiteY12" fmla="*/ 7620 h 228600"/>
              <a:gd name="connsiteX13" fmla="*/ 80010 w 209550"/>
              <a:gd name="connsiteY13" fmla="*/ 21908 h 228600"/>
              <a:gd name="connsiteX14" fmla="*/ 65723 w 209550"/>
              <a:gd name="connsiteY14" fmla="*/ 27623 h 228600"/>
              <a:gd name="connsiteX15" fmla="*/ 54293 w 209550"/>
              <a:gd name="connsiteY15" fmla="*/ 19050 h 228600"/>
              <a:gd name="connsiteX16" fmla="*/ 41910 w 209550"/>
              <a:gd name="connsiteY16" fmla="*/ 20003 h 228600"/>
              <a:gd name="connsiteX17" fmla="*/ 20955 w 209550"/>
              <a:gd name="connsiteY17" fmla="*/ 40958 h 228600"/>
              <a:gd name="connsiteX18" fmla="*/ 20003 w 209550"/>
              <a:gd name="connsiteY18" fmla="*/ 53340 h 228600"/>
              <a:gd name="connsiteX19" fmla="*/ 28575 w 209550"/>
              <a:gd name="connsiteY19" fmla="*/ 64770 h 228600"/>
              <a:gd name="connsiteX20" fmla="*/ 21907 w 209550"/>
              <a:gd name="connsiteY20" fmla="*/ 79058 h 228600"/>
              <a:gd name="connsiteX21" fmla="*/ 7620 w 209550"/>
              <a:gd name="connsiteY21" fmla="*/ 81915 h 228600"/>
              <a:gd name="connsiteX22" fmla="*/ 0 w 209550"/>
              <a:gd name="connsiteY22" fmla="*/ 91440 h 228600"/>
              <a:gd name="connsiteX23" fmla="*/ 0 w 209550"/>
              <a:gd name="connsiteY23" fmla="*/ 121920 h 228600"/>
              <a:gd name="connsiteX24" fmla="*/ 7620 w 209550"/>
              <a:gd name="connsiteY24" fmla="*/ 131445 h 228600"/>
              <a:gd name="connsiteX25" fmla="*/ 21907 w 209550"/>
              <a:gd name="connsiteY25" fmla="*/ 134303 h 228600"/>
              <a:gd name="connsiteX26" fmla="*/ 27623 w 209550"/>
              <a:gd name="connsiteY26" fmla="*/ 148590 h 228600"/>
              <a:gd name="connsiteX27" fmla="*/ 19050 w 209550"/>
              <a:gd name="connsiteY27" fmla="*/ 160020 h 228600"/>
              <a:gd name="connsiteX28" fmla="*/ 20003 w 209550"/>
              <a:gd name="connsiteY28" fmla="*/ 172403 h 228600"/>
              <a:gd name="connsiteX29" fmla="*/ 41910 w 209550"/>
              <a:gd name="connsiteY29" fmla="*/ 194310 h 228600"/>
              <a:gd name="connsiteX30" fmla="*/ 54293 w 209550"/>
              <a:gd name="connsiteY30" fmla="*/ 195263 h 228600"/>
              <a:gd name="connsiteX31" fmla="*/ 65723 w 209550"/>
              <a:gd name="connsiteY31" fmla="*/ 186690 h 228600"/>
              <a:gd name="connsiteX32" fmla="*/ 80010 w 209550"/>
              <a:gd name="connsiteY32" fmla="*/ 192405 h 228600"/>
              <a:gd name="connsiteX33" fmla="*/ 82868 w 209550"/>
              <a:gd name="connsiteY33" fmla="*/ 206693 h 228600"/>
              <a:gd name="connsiteX34" fmla="*/ 91440 w 209550"/>
              <a:gd name="connsiteY34" fmla="*/ 214313 h 228600"/>
              <a:gd name="connsiteX35" fmla="*/ 105728 w 209550"/>
              <a:gd name="connsiteY35" fmla="*/ 214313 h 228600"/>
              <a:gd name="connsiteX36" fmla="*/ 98107 w 209550"/>
              <a:gd name="connsiteY36" fmla="*/ 222885 h 228600"/>
              <a:gd name="connsiteX37" fmla="*/ 107632 w 209550"/>
              <a:gd name="connsiteY37" fmla="*/ 232410 h 228600"/>
              <a:gd name="connsiteX38" fmla="*/ 117157 w 209550"/>
              <a:gd name="connsiteY38" fmla="*/ 222885 h 228600"/>
              <a:gd name="connsiteX39" fmla="*/ 109538 w 209550"/>
              <a:gd name="connsiteY39" fmla="*/ 214313 h 228600"/>
              <a:gd name="connsiteX40" fmla="*/ 121920 w 209550"/>
              <a:gd name="connsiteY40" fmla="*/ 214313 h 228600"/>
              <a:gd name="connsiteX41" fmla="*/ 121920 w 209550"/>
              <a:gd name="connsiteY41" fmla="*/ 214313 h 228600"/>
              <a:gd name="connsiteX42" fmla="*/ 131445 w 209550"/>
              <a:gd name="connsiteY42" fmla="*/ 206693 h 228600"/>
              <a:gd name="connsiteX43" fmla="*/ 134303 w 209550"/>
              <a:gd name="connsiteY43" fmla="*/ 192405 h 228600"/>
              <a:gd name="connsiteX44" fmla="*/ 148590 w 209550"/>
              <a:gd name="connsiteY44" fmla="*/ 186690 h 228600"/>
              <a:gd name="connsiteX45" fmla="*/ 160020 w 209550"/>
              <a:gd name="connsiteY45" fmla="*/ 195263 h 228600"/>
              <a:gd name="connsiteX46" fmla="*/ 172403 w 209550"/>
              <a:gd name="connsiteY46" fmla="*/ 194310 h 228600"/>
              <a:gd name="connsiteX47" fmla="*/ 194310 w 209550"/>
              <a:gd name="connsiteY47" fmla="*/ 172403 h 228600"/>
              <a:gd name="connsiteX48" fmla="*/ 195263 w 209550"/>
              <a:gd name="connsiteY48" fmla="*/ 160020 h 228600"/>
              <a:gd name="connsiteX49" fmla="*/ 186690 w 209550"/>
              <a:gd name="connsiteY49" fmla="*/ 148590 h 228600"/>
              <a:gd name="connsiteX50" fmla="*/ 192405 w 209550"/>
              <a:gd name="connsiteY50" fmla="*/ 134303 h 228600"/>
              <a:gd name="connsiteX51" fmla="*/ 206693 w 209550"/>
              <a:gd name="connsiteY51" fmla="*/ 132398 h 228600"/>
              <a:gd name="connsiteX52" fmla="*/ 214313 w 209550"/>
              <a:gd name="connsiteY52" fmla="*/ 122873 h 228600"/>
              <a:gd name="connsiteX53" fmla="*/ 214313 w 209550"/>
              <a:gd name="connsiteY53" fmla="*/ 92393 h 228600"/>
              <a:gd name="connsiteX54" fmla="*/ 207645 w 209550"/>
              <a:gd name="connsiteY54" fmla="*/ 83820 h 228600"/>
              <a:gd name="connsiteX55" fmla="*/ 107632 w 209550"/>
              <a:gd name="connsiteY55" fmla="*/ 141923 h 228600"/>
              <a:gd name="connsiteX56" fmla="*/ 72390 w 209550"/>
              <a:gd name="connsiteY56" fmla="*/ 106680 h 228600"/>
              <a:gd name="connsiteX57" fmla="*/ 107632 w 209550"/>
              <a:gd name="connsiteY57" fmla="*/ 71438 h 228600"/>
              <a:gd name="connsiteX58" fmla="*/ 142875 w 209550"/>
              <a:gd name="connsiteY58" fmla="*/ 106680 h 228600"/>
              <a:gd name="connsiteX59" fmla="*/ 107632 w 209550"/>
              <a:gd name="connsiteY59" fmla="*/ 14192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09550" h="228600">
                <a:moveTo>
                  <a:pt x="207645" y="83820"/>
                </a:moveTo>
                <a:lnTo>
                  <a:pt x="193358" y="80963"/>
                </a:lnTo>
                <a:cubicBezTo>
                  <a:pt x="192405" y="75248"/>
                  <a:pt x="190500" y="70485"/>
                  <a:pt x="187643" y="65723"/>
                </a:cubicBezTo>
                <a:lnTo>
                  <a:pt x="196215" y="54293"/>
                </a:lnTo>
                <a:cubicBezTo>
                  <a:pt x="199073" y="50483"/>
                  <a:pt x="198120" y="45720"/>
                  <a:pt x="195263" y="41910"/>
                </a:cubicBezTo>
                <a:lnTo>
                  <a:pt x="173355" y="20955"/>
                </a:lnTo>
                <a:cubicBezTo>
                  <a:pt x="170498" y="18098"/>
                  <a:pt x="164783" y="17145"/>
                  <a:pt x="160973" y="20003"/>
                </a:cubicBezTo>
                <a:lnTo>
                  <a:pt x="149543" y="27623"/>
                </a:lnTo>
                <a:cubicBezTo>
                  <a:pt x="144780" y="24765"/>
                  <a:pt x="140018" y="22860"/>
                  <a:pt x="135255" y="21908"/>
                </a:cubicBezTo>
                <a:lnTo>
                  <a:pt x="132398" y="7620"/>
                </a:lnTo>
                <a:cubicBezTo>
                  <a:pt x="131445" y="2857"/>
                  <a:pt x="127635" y="0"/>
                  <a:pt x="122873" y="0"/>
                </a:cubicBezTo>
                <a:lnTo>
                  <a:pt x="92393" y="0"/>
                </a:lnTo>
                <a:cubicBezTo>
                  <a:pt x="88582" y="0"/>
                  <a:pt x="83820" y="2857"/>
                  <a:pt x="82868" y="7620"/>
                </a:cubicBezTo>
                <a:lnTo>
                  <a:pt x="80010" y="21908"/>
                </a:lnTo>
                <a:cubicBezTo>
                  <a:pt x="75248" y="23812"/>
                  <a:pt x="70485" y="25718"/>
                  <a:pt x="65723" y="27623"/>
                </a:cubicBezTo>
                <a:lnTo>
                  <a:pt x="54293" y="19050"/>
                </a:lnTo>
                <a:cubicBezTo>
                  <a:pt x="50482" y="16192"/>
                  <a:pt x="45720" y="17145"/>
                  <a:pt x="41910" y="20003"/>
                </a:cubicBezTo>
                <a:lnTo>
                  <a:pt x="20955" y="40958"/>
                </a:lnTo>
                <a:cubicBezTo>
                  <a:pt x="18098" y="43815"/>
                  <a:pt x="17145" y="49530"/>
                  <a:pt x="20003" y="53340"/>
                </a:cubicBezTo>
                <a:lnTo>
                  <a:pt x="28575" y="64770"/>
                </a:lnTo>
                <a:cubicBezTo>
                  <a:pt x="25718" y="69533"/>
                  <a:pt x="23813" y="74295"/>
                  <a:pt x="21907" y="79058"/>
                </a:cubicBezTo>
                <a:lnTo>
                  <a:pt x="7620" y="81915"/>
                </a:lnTo>
                <a:cubicBezTo>
                  <a:pt x="2857" y="82868"/>
                  <a:pt x="0" y="86678"/>
                  <a:pt x="0" y="91440"/>
                </a:cubicBezTo>
                <a:lnTo>
                  <a:pt x="0" y="121920"/>
                </a:lnTo>
                <a:cubicBezTo>
                  <a:pt x="0" y="126683"/>
                  <a:pt x="2857" y="130493"/>
                  <a:pt x="7620" y="131445"/>
                </a:cubicBezTo>
                <a:lnTo>
                  <a:pt x="21907" y="134303"/>
                </a:lnTo>
                <a:cubicBezTo>
                  <a:pt x="23813" y="139065"/>
                  <a:pt x="25718" y="143828"/>
                  <a:pt x="27623" y="148590"/>
                </a:cubicBezTo>
                <a:lnTo>
                  <a:pt x="19050" y="160020"/>
                </a:lnTo>
                <a:cubicBezTo>
                  <a:pt x="16193" y="163830"/>
                  <a:pt x="17145" y="168593"/>
                  <a:pt x="20003" y="172403"/>
                </a:cubicBezTo>
                <a:lnTo>
                  <a:pt x="41910" y="194310"/>
                </a:lnTo>
                <a:cubicBezTo>
                  <a:pt x="44768" y="197168"/>
                  <a:pt x="50482" y="198120"/>
                  <a:pt x="54293" y="195263"/>
                </a:cubicBezTo>
                <a:lnTo>
                  <a:pt x="65723" y="186690"/>
                </a:lnTo>
                <a:cubicBezTo>
                  <a:pt x="70485" y="189548"/>
                  <a:pt x="75248" y="191453"/>
                  <a:pt x="80010" y="192405"/>
                </a:cubicBezTo>
                <a:lnTo>
                  <a:pt x="82868" y="206693"/>
                </a:lnTo>
                <a:cubicBezTo>
                  <a:pt x="83820" y="211455"/>
                  <a:pt x="87630" y="214313"/>
                  <a:pt x="91440" y="214313"/>
                </a:cubicBezTo>
                <a:lnTo>
                  <a:pt x="105728" y="214313"/>
                </a:lnTo>
                <a:cubicBezTo>
                  <a:pt x="100965" y="215265"/>
                  <a:pt x="98107" y="219075"/>
                  <a:pt x="98107" y="222885"/>
                </a:cubicBezTo>
                <a:cubicBezTo>
                  <a:pt x="98107" y="227648"/>
                  <a:pt x="101918" y="232410"/>
                  <a:pt x="107632" y="232410"/>
                </a:cubicBezTo>
                <a:cubicBezTo>
                  <a:pt x="112395" y="232410"/>
                  <a:pt x="117157" y="228600"/>
                  <a:pt x="117157" y="222885"/>
                </a:cubicBezTo>
                <a:cubicBezTo>
                  <a:pt x="117157" y="218123"/>
                  <a:pt x="114300" y="215265"/>
                  <a:pt x="109538" y="214313"/>
                </a:cubicBezTo>
                <a:lnTo>
                  <a:pt x="121920" y="214313"/>
                </a:lnTo>
                <a:cubicBezTo>
                  <a:pt x="121920" y="214313"/>
                  <a:pt x="121920" y="214313"/>
                  <a:pt x="121920" y="214313"/>
                </a:cubicBezTo>
                <a:cubicBezTo>
                  <a:pt x="126682" y="214313"/>
                  <a:pt x="130493" y="211455"/>
                  <a:pt x="131445" y="206693"/>
                </a:cubicBezTo>
                <a:lnTo>
                  <a:pt x="134303" y="192405"/>
                </a:lnTo>
                <a:cubicBezTo>
                  <a:pt x="139065" y="190500"/>
                  <a:pt x="143828" y="188595"/>
                  <a:pt x="148590" y="186690"/>
                </a:cubicBezTo>
                <a:lnTo>
                  <a:pt x="160020" y="195263"/>
                </a:lnTo>
                <a:cubicBezTo>
                  <a:pt x="163830" y="198120"/>
                  <a:pt x="168593" y="197168"/>
                  <a:pt x="172403" y="194310"/>
                </a:cubicBezTo>
                <a:lnTo>
                  <a:pt x="194310" y="172403"/>
                </a:lnTo>
                <a:cubicBezTo>
                  <a:pt x="197168" y="169545"/>
                  <a:pt x="198120" y="163830"/>
                  <a:pt x="195263" y="160020"/>
                </a:cubicBezTo>
                <a:lnTo>
                  <a:pt x="186690" y="148590"/>
                </a:lnTo>
                <a:cubicBezTo>
                  <a:pt x="189548" y="143828"/>
                  <a:pt x="191453" y="139065"/>
                  <a:pt x="192405" y="134303"/>
                </a:cubicBezTo>
                <a:lnTo>
                  <a:pt x="206693" y="132398"/>
                </a:lnTo>
                <a:cubicBezTo>
                  <a:pt x="211455" y="131445"/>
                  <a:pt x="214313" y="127635"/>
                  <a:pt x="214313" y="122873"/>
                </a:cubicBezTo>
                <a:lnTo>
                  <a:pt x="214313" y="92393"/>
                </a:lnTo>
                <a:cubicBezTo>
                  <a:pt x="215265" y="87630"/>
                  <a:pt x="212408" y="83820"/>
                  <a:pt x="207645" y="83820"/>
                </a:cubicBezTo>
                <a:close/>
                <a:moveTo>
                  <a:pt x="107632" y="141923"/>
                </a:moveTo>
                <a:cubicBezTo>
                  <a:pt x="88582" y="141923"/>
                  <a:pt x="72390" y="125730"/>
                  <a:pt x="72390" y="106680"/>
                </a:cubicBezTo>
                <a:cubicBezTo>
                  <a:pt x="72390" y="87630"/>
                  <a:pt x="88582" y="71438"/>
                  <a:pt x="107632" y="71438"/>
                </a:cubicBezTo>
                <a:cubicBezTo>
                  <a:pt x="126682" y="71438"/>
                  <a:pt x="142875" y="87630"/>
                  <a:pt x="142875" y="106680"/>
                </a:cubicBezTo>
                <a:cubicBezTo>
                  <a:pt x="142875" y="126683"/>
                  <a:pt x="126682" y="141923"/>
                  <a:pt x="107632" y="141923"/>
                </a:cubicBezTo>
                <a:close/>
              </a:path>
            </a:pathLst>
          </a:custGeom>
          <a:solidFill>
            <a:schemeClr val="tx1">
              <a:lumMod val="75000"/>
              <a:lumOff val="25000"/>
            </a:schemeClr>
          </a:solidFill>
          <a:ln w="952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2" name="TextBox 111">
            <a:extLst>
              <a:ext uri="{FF2B5EF4-FFF2-40B4-BE49-F238E27FC236}">
                <a16:creationId xmlns:a16="http://schemas.microsoft.com/office/drawing/2014/main" id="{DD88869C-42CC-4CFF-8739-DC0B48CDDC16}"/>
              </a:ext>
            </a:extLst>
          </p:cNvPr>
          <p:cNvSpPr txBox="1"/>
          <p:nvPr/>
        </p:nvSpPr>
        <p:spPr>
          <a:xfrm>
            <a:off x="10361623" y="1454110"/>
            <a:ext cx="1177502" cy="393954"/>
          </a:xfrm>
          <a:prstGeom prst="rect">
            <a:avLst/>
          </a:prstGeom>
          <a:noFill/>
        </p:spPr>
        <p:txBody>
          <a:bodyPr wrap="none" lIns="0" tIns="0" rIns="0" bIns="0" rtlCol="0">
            <a:spAutoFit/>
          </a:bodyPr>
          <a:lstStyle/>
          <a:p>
            <a:pPr marL="0" marR="0" lvl="0" indent="0" algn="ctr" defTabSz="914225" rtl="0" eaLnBrk="1" fontAlgn="auto" latinLnBrk="0" hangingPunct="1">
              <a:lnSpc>
                <a:spcPct val="8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Connected </a:t>
            </a:r>
            <a:b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b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organization</a:t>
            </a:r>
          </a:p>
        </p:txBody>
      </p:sp>
      <p:sp>
        <p:nvSpPr>
          <p:cNvPr id="113" name="TextBox 112">
            <a:extLst>
              <a:ext uri="{FF2B5EF4-FFF2-40B4-BE49-F238E27FC236}">
                <a16:creationId xmlns:a16="http://schemas.microsoft.com/office/drawing/2014/main" id="{A2EA685D-2363-49B0-8B92-1D0ACF9A85B7}"/>
              </a:ext>
            </a:extLst>
          </p:cNvPr>
          <p:cNvSpPr txBox="1"/>
          <p:nvPr/>
        </p:nvSpPr>
        <p:spPr>
          <a:xfrm>
            <a:off x="6973294" y="5786461"/>
            <a:ext cx="2159029" cy="646331"/>
          </a:xfrm>
          <a:prstGeom prst="rect">
            <a:avLst/>
          </a:prstGeom>
          <a:solidFill>
            <a:schemeClr val="bg1"/>
          </a:solidFill>
          <a:ln>
            <a:solidFill>
              <a:schemeClr val="bg1">
                <a:lumMod val="85000"/>
              </a:schemeClr>
            </a:solid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a:latin typeface="Segoe UI Semibold"/>
                <a:cs typeface="Segoe UI"/>
              </a:rPr>
              <a:t>Policies for access request, approval, review, lifecycle, separation of duties (SOD)</a:t>
            </a:r>
          </a:p>
        </p:txBody>
      </p:sp>
    </p:spTree>
    <p:extLst>
      <p:ext uri="{BB962C8B-B14F-4D97-AF65-F5344CB8AC3E}">
        <p14:creationId xmlns:p14="http://schemas.microsoft.com/office/powerpoint/2010/main" val="171996066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0F28A-50FD-43D1-8111-D90A59C0B3FA}"/>
              </a:ext>
            </a:extLst>
          </p:cNvPr>
          <p:cNvSpPr>
            <a:spLocks noGrp="1"/>
          </p:cNvSpPr>
          <p:nvPr>
            <p:ph type="title"/>
          </p:nvPr>
        </p:nvSpPr>
        <p:spPr>
          <a:xfrm>
            <a:off x="588263" y="360000"/>
            <a:ext cx="11018520" cy="553998"/>
          </a:xfrm>
        </p:spPr>
        <p:txBody>
          <a:bodyPr/>
          <a:lstStyle/>
          <a:p>
            <a:r>
              <a:rPr lang="en-US" dirty="0"/>
              <a:t>Custom workflows for access lifecycle</a:t>
            </a:r>
            <a:endParaRPr lang="en-NL" dirty="0"/>
          </a:p>
        </p:txBody>
      </p:sp>
      <p:sp>
        <p:nvSpPr>
          <p:cNvPr id="3" name="Rectangle 2">
            <a:extLst>
              <a:ext uri="{FF2B5EF4-FFF2-40B4-BE49-F238E27FC236}">
                <a16:creationId xmlns:a16="http://schemas.microsoft.com/office/drawing/2014/main" id="{8087DA86-B083-4E71-92A4-9E87FCB82EAE}"/>
              </a:ext>
            </a:extLst>
          </p:cNvPr>
          <p:cNvSpPr/>
          <p:nvPr/>
        </p:nvSpPr>
        <p:spPr bwMode="auto">
          <a:xfrm>
            <a:off x="618518" y="1250414"/>
            <a:ext cx="10988265" cy="55278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Single Corner Snipped 51">
            <a:extLst>
              <a:ext uri="{FF2B5EF4-FFF2-40B4-BE49-F238E27FC236}">
                <a16:creationId xmlns:a16="http://schemas.microsoft.com/office/drawing/2014/main" id="{6F31B7D3-D6ED-400A-99C0-E8CA3CFE736F}"/>
              </a:ext>
            </a:extLst>
          </p:cNvPr>
          <p:cNvSpPr/>
          <p:nvPr/>
        </p:nvSpPr>
        <p:spPr bwMode="auto">
          <a:xfrm flipH="1">
            <a:off x="724963" y="1604954"/>
            <a:ext cx="8085645" cy="4799920"/>
          </a:xfrm>
          <a:prstGeom prst="snip1Rect">
            <a:avLst>
              <a:gd name="adj" fmla="val 582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444662FB-B5C5-4003-9B59-698A1602B603}"/>
              </a:ext>
            </a:extLst>
          </p:cNvPr>
          <p:cNvSpPr/>
          <p:nvPr/>
        </p:nvSpPr>
        <p:spPr bwMode="auto">
          <a:xfrm>
            <a:off x="3204334" y="2454641"/>
            <a:ext cx="3117373" cy="3715940"/>
          </a:xfrm>
          <a:prstGeom prst="rect">
            <a:avLst/>
          </a:prstGeom>
          <a:solidFill>
            <a:schemeClr val="bg1">
              <a:lumMod val="95000"/>
              <a:alpha val="50000"/>
            </a:schemeClr>
          </a:solidFill>
          <a:ln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E19DD192-3B08-4B9D-B5A2-774155D2D923}"/>
              </a:ext>
            </a:extLst>
          </p:cNvPr>
          <p:cNvSpPr txBox="1"/>
          <p:nvPr/>
        </p:nvSpPr>
        <p:spPr>
          <a:xfrm>
            <a:off x="3288492" y="3836997"/>
            <a:ext cx="2915072" cy="1292662"/>
          </a:xfrm>
          <a:prstGeom prst="rect">
            <a:avLst/>
          </a:prstGeom>
          <a:solidFill>
            <a:schemeClr val="bg1"/>
          </a:solidFill>
          <a:ln>
            <a:solidFill>
              <a:schemeClr val="bg1">
                <a:lumMod val="85000"/>
              </a:schemeClr>
            </a:solid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a:rPr>
              <a:t> Policies</a:t>
            </a:r>
            <a:br>
              <a:rPr kumimoji="0" lang="en-US" sz="1400" b="0" i="0" u="none" strike="noStrike" kern="1200" cap="none" spc="0" normalizeH="0" baseline="0" noProof="0">
                <a:ln>
                  <a:noFill/>
                </a:ln>
                <a:solidFill>
                  <a:srgbClr val="000000"/>
                </a:solidFill>
                <a:effectLst/>
                <a:uLnTx/>
                <a:uFillTx/>
                <a:latin typeface="Segoe UI Semibold"/>
                <a:ea typeface="+mn-ea"/>
                <a:cs typeface="Segoe UI"/>
              </a:rPr>
            </a:br>
            <a:br>
              <a:rPr kumimoji="0" lang="en-US" sz="1400" b="0" i="0" u="none" strike="noStrike" kern="1200" cap="none" spc="0" normalizeH="0" baseline="0" noProof="0">
                <a:ln>
                  <a:noFill/>
                </a:ln>
                <a:solidFill>
                  <a:srgbClr val="000000"/>
                </a:solidFill>
                <a:effectLst/>
                <a:uLnTx/>
                <a:uFillTx/>
                <a:latin typeface="Segoe UI Semibold"/>
                <a:ea typeface="+mn-ea"/>
                <a:cs typeface="Segoe UI"/>
              </a:rPr>
            </a:br>
            <a:br>
              <a:rPr kumimoji="0" lang="en-US" sz="1400" b="0" i="0" u="none" strike="noStrike" kern="1200" cap="none" spc="0" normalizeH="0" baseline="0" noProof="0">
                <a:ln>
                  <a:noFill/>
                </a:ln>
                <a:solidFill>
                  <a:srgbClr val="000000"/>
                </a:solidFill>
                <a:effectLst/>
                <a:uLnTx/>
                <a:uFillTx/>
                <a:latin typeface="Segoe UI Semibold"/>
                <a:ea typeface="+mn-ea"/>
                <a:cs typeface="Segoe UI"/>
              </a:rPr>
            </a:br>
            <a:br>
              <a:rPr kumimoji="0" lang="en-US" sz="1400" b="0" i="0" u="none" strike="noStrike" kern="1200" cap="none" spc="0" normalizeH="0" baseline="0" noProof="0">
                <a:ln>
                  <a:noFill/>
                </a:ln>
                <a:solidFill>
                  <a:srgbClr val="000000"/>
                </a:solidFill>
                <a:effectLst/>
                <a:uLnTx/>
                <a:uFillTx/>
                <a:latin typeface="Segoe UI Semibold"/>
                <a:ea typeface="+mn-ea"/>
                <a:cs typeface="Segoe UI"/>
              </a:rPr>
            </a:br>
            <a:br>
              <a:rPr kumimoji="0" lang="en-US" sz="1400" b="0" i="0" u="none" strike="noStrike" kern="1200" cap="none" spc="0" normalizeH="0" baseline="0" noProof="0">
                <a:ln>
                  <a:noFill/>
                </a:ln>
                <a:solidFill>
                  <a:srgbClr val="000000"/>
                </a:solidFill>
                <a:effectLst/>
                <a:uLnTx/>
                <a:uFillTx/>
                <a:latin typeface="Segoe UI Semibold"/>
                <a:ea typeface="+mn-ea"/>
                <a:cs typeface="Segoe UI"/>
              </a:rPr>
            </a:br>
            <a:endParaRPr kumimoji="0" lang="en-US" sz="1400" b="0" i="0" u="none" strike="noStrike" kern="1200" cap="none" spc="0" normalizeH="0" baseline="0" noProof="0">
              <a:ln>
                <a:noFill/>
              </a:ln>
              <a:solidFill>
                <a:srgbClr val="000000"/>
              </a:solidFill>
              <a:effectLst/>
              <a:uLnTx/>
              <a:uFillTx/>
              <a:latin typeface="Segoe UI Semibold"/>
              <a:ea typeface="+mn-ea"/>
              <a:cs typeface="Segoe UI"/>
            </a:endParaRPr>
          </a:p>
        </p:txBody>
      </p:sp>
      <p:sp>
        <p:nvSpPr>
          <p:cNvPr id="7" name="Rectangle: Rounded Corners 55">
            <a:extLst>
              <a:ext uri="{FF2B5EF4-FFF2-40B4-BE49-F238E27FC236}">
                <a16:creationId xmlns:a16="http://schemas.microsoft.com/office/drawing/2014/main" id="{FC1FDFD4-E3C7-49E9-AAF5-CC0A5C8E1C41}"/>
              </a:ext>
            </a:extLst>
          </p:cNvPr>
          <p:cNvSpPr/>
          <p:nvPr/>
        </p:nvSpPr>
        <p:spPr bwMode="auto">
          <a:xfrm>
            <a:off x="3128509" y="1862541"/>
            <a:ext cx="3193198" cy="4412235"/>
          </a:xfrm>
          <a:prstGeom prst="roundRect">
            <a:avLst>
              <a:gd name="adj" fmla="val 2592"/>
            </a:avLst>
          </a:prstGeom>
          <a:noFill/>
          <a:ln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FF726648-93A1-4C65-BF26-82EBF9FB7789}"/>
              </a:ext>
            </a:extLst>
          </p:cNvPr>
          <p:cNvGrpSpPr>
            <a:grpSpLocks noChangeAspect="1"/>
          </p:cNvGrpSpPr>
          <p:nvPr/>
        </p:nvGrpSpPr>
        <p:grpSpPr>
          <a:xfrm>
            <a:off x="3280080" y="2535771"/>
            <a:ext cx="2421776" cy="274281"/>
            <a:chOff x="829733" y="2199028"/>
            <a:chExt cx="2825807" cy="320040"/>
          </a:xfrm>
        </p:grpSpPr>
        <p:cxnSp>
          <p:nvCxnSpPr>
            <p:cNvPr id="9" name="Straight Connector 8">
              <a:extLst>
                <a:ext uri="{FF2B5EF4-FFF2-40B4-BE49-F238E27FC236}">
                  <a16:creationId xmlns:a16="http://schemas.microsoft.com/office/drawing/2014/main" id="{95F269EE-3F49-4021-91B2-48E31D84F7DD}"/>
                </a:ext>
              </a:extLst>
            </p:cNvPr>
            <p:cNvCxnSpPr>
              <a:cxnSpLocks/>
            </p:cNvCxnSpPr>
            <p:nvPr/>
          </p:nvCxnSpPr>
          <p:spPr>
            <a:xfrm>
              <a:off x="829733" y="2347176"/>
              <a:ext cx="2743200" cy="0"/>
            </a:xfrm>
            <a:prstGeom prst="line">
              <a:avLst/>
            </a:prstGeom>
            <a:ln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33E91BC-F34A-48C2-8DC8-FF590460FA8F}"/>
                </a:ext>
              </a:extLst>
            </p:cNvPr>
            <p:cNvSpPr/>
            <p:nvPr/>
          </p:nvSpPr>
          <p:spPr bwMode="auto">
            <a:xfrm>
              <a:off x="3335500" y="2199028"/>
              <a:ext cx="320040" cy="320040"/>
            </a:xfrm>
            <a:prstGeom prst="ellipse">
              <a:avLst/>
            </a:prstGeom>
            <a:solidFill>
              <a:schemeClr val="bg1"/>
            </a:solidFill>
            <a:ln cap="rnd">
              <a:solidFill>
                <a:schemeClr val="bg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eople_12" title="Icon of three people">
              <a:extLst>
                <a:ext uri="{FF2B5EF4-FFF2-40B4-BE49-F238E27FC236}">
                  <a16:creationId xmlns:a16="http://schemas.microsoft.com/office/drawing/2014/main" id="{50D4D36F-C4BB-4ED5-9046-54F9C1273E9C}"/>
                </a:ext>
              </a:extLst>
            </p:cNvPr>
            <p:cNvSpPr>
              <a:spLocks noChangeAspect="1" noEditPoints="1"/>
            </p:cNvSpPr>
            <p:nvPr/>
          </p:nvSpPr>
          <p:spPr bwMode="auto">
            <a:xfrm>
              <a:off x="3388344" y="2267608"/>
              <a:ext cx="214352" cy="18288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9525" cap="sq">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2565ACD6-BDB6-4357-9D7B-383284637BEC}"/>
              </a:ext>
            </a:extLst>
          </p:cNvPr>
          <p:cNvGrpSpPr>
            <a:grpSpLocks noChangeAspect="1"/>
          </p:cNvGrpSpPr>
          <p:nvPr/>
        </p:nvGrpSpPr>
        <p:grpSpPr>
          <a:xfrm>
            <a:off x="3280080" y="3292363"/>
            <a:ext cx="2421776" cy="274281"/>
            <a:chOff x="829733" y="4155656"/>
            <a:chExt cx="2825807" cy="320040"/>
          </a:xfrm>
        </p:grpSpPr>
        <p:cxnSp>
          <p:nvCxnSpPr>
            <p:cNvPr id="13" name="Straight Connector 12">
              <a:extLst>
                <a:ext uri="{FF2B5EF4-FFF2-40B4-BE49-F238E27FC236}">
                  <a16:creationId xmlns:a16="http://schemas.microsoft.com/office/drawing/2014/main" id="{0CA9705D-23E7-404E-ACFA-57A0162013F6}"/>
                </a:ext>
              </a:extLst>
            </p:cNvPr>
            <p:cNvCxnSpPr>
              <a:cxnSpLocks/>
            </p:cNvCxnSpPr>
            <p:nvPr/>
          </p:nvCxnSpPr>
          <p:spPr>
            <a:xfrm>
              <a:off x="829733" y="4315676"/>
              <a:ext cx="2743200" cy="0"/>
            </a:xfrm>
            <a:prstGeom prst="line">
              <a:avLst/>
            </a:prstGeom>
            <a:ln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8316985-5509-43C3-8A50-397540BE344A}"/>
                </a:ext>
              </a:extLst>
            </p:cNvPr>
            <p:cNvSpPr/>
            <p:nvPr/>
          </p:nvSpPr>
          <p:spPr bwMode="auto">
            <a:xfrm>
              <a:off x="3335500" y="4155656"/>
              <a:ext cx="320040" cy="320040"/>
            </a:xfrm>
            <a:prstGeom prst="ellipse">
              <a:avLst/>
            </a:prstGeom>
            <a:solidFill>
              <a:schemeClr val="bg1"/>
            </a:solidFill>
            <a:ln cap="rnd">
              <a:solidFill>
                <a:schemeClr val="bg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Browser" title="Icon of a browser window">
              <a:extLst>
                <a:ext uri="{FF2B5EF4-FFF2-40B4-BE49-F238E27FC236}">
                  <a16:creationId xmlns:a16="http://schemas.microsoft.com/office/drawing/2014/main" id="{0C24F5E0-E210-43E4-B988-DAC56DE0B99A}"/>
                </a:ext>
              </a:extLst>
            </p:cNvPr>
            <p:cNvSpPr>
              <a:spLocks noChangeAspect="1" noEditPoints="1"/>
            </p:cNvSpPr>
            <p:nvPr/>
          </p:nvSpPr>
          <p:spPr bwMode="auto">
            <a:xfrm>
              <a:off x="3404080" y="4242495"/>
              <a:ext cx="182880" cy="14636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9525" cap="sq">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5DB4EDA0-7788-4CAB-965D-5EB5D3308B72}"/>
              </a:ext>
            </a:extLst>
          </p:cNvPr>
          <p:cNvGrpSpPr>
            <a:grpSpLocks noChangeAspect="1"/>
          </p:cNvGrpSpPr>
          <p:nvPr/>
        </p:nvGrpSpPr>
        <p:grpSpPr>
          <a:xfrm>
            <a:off x="3280080" y="2914067"/>
            <a:ext cx="2421776" cy="274281"/>
            <a:chOff x="829733" y="3168779"/>
            <a:chExt cx="2825807" cy="320040"/>
          </a:xfrm>
        </p:grpSpPr>
        <p:cxnSp>
          <p:nvCxnSpPr>
            <p:cNvPr id="17" name="Straight Connector 16">
              <a:extLst>
                <a:ext uri="{FF2B5EF4-FFF2-40B4-BE49-F238E27FC236}">
                  <a16:creationId xmlns:a16="http://schemas.microsoft.com/office/drawing/2014/main" id="{7EBC16A2-70FF-4746-9B2E-D763505B3EB1}"/>
                </a:ext>
              </a:extLst>
            </p:cNvPr>
            <p:cNvCxnSpPr>
              <a:cxnSpLocks/>
            </p:cNvCxnSpPr>
            <p:nvPr/>
          </p:nvCxnSpPr>
          <p:spPr>
            <a:xfrm>
              <a:off x="829733" y="3331426"/>
              <a:ext cx="2743200" cy="0"/>
            </a:xfrm>
            <a:prstGeom prst="line">
              <a:avLst/>
            </a:prstGeom>
            <a:ln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7E528FA4-43FC-4F3A-95B8-B8B99D505AF2}"/>
                </a:ext>
              </a:extLst>
            </p:cNvPr>
            <p:cNvSpPr/>
            <p:nvPr/>
          </p:nvSpPr>
          <p:spPr bwMode="auto">
            <a:xfrm>
              <a:off x="3335500" y="3168779"/>
              <a:ext cx="320040" cy="320040"/>
            </a:xfrm>
            <a:prstGeom prst="ellipse">
              <a:avLst/>
            </a:prstGeom>
            <a:solidFill>
              <a:schemeClr val="bg1"/>
            </a:solidFill>
            <a:ln cap="rnd">
              <a:solidFill>
                <a:schemeClr val="bg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GenericApp_EB3B" title="Icon of an app window">
              <a:extLst>
                <a:ext uri="{FF2B5EF4-FFF2-40B4-BE49-F238E27FC236}">
                  <a16:creationId xmlns:a16="http://schemas.microsoft.com/office/drawing/2014/main" id="{B48AAEA4-B16D-4FEB-A0BF-A2D588E79759}"/>
                </a:ext>
              </a:extLst>
            </p:cNvPr>
            <p:cNvSpPr>
              <a:spLocks noChangeAspect="1" noEditPoints="1"/>
            </p:cNvSpPr>
            <p:nvPr/>
          </p:nvSpPr>
          <p:spPr bwMode="auto">
            <a:xfrm>
              <a:off x="3404080" y="3255618"/>
              <a:ext cx="182880" cy="146362"/>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0" name="Rectangle 19">
            <a:extLst>
              <a:ext uri="{FF2B5EF4-FFF2-40B4-BE49-F238E27FC236}">
                <a16:creationId xmlns:a16="http://schemas.microsoft.com/office/drawing/2014/main" id="{41F38B71-80FD-47EB-A112-DA01B89B229F}"/>
              </a:ext>
            </a:extLst>
          </p:cNvPr>
          <p:cNvSpPr/>
          <p:nvPr/>
        </p:nvSpPr>
        <p:spPr>
          <a:xfrm>
            <a:off x="3539356" y="4584933"/>
            <a:ext cx="1419043" cy="166199"/>
          </a:xfrm>
          <a:prstGeom prst="rect">
            <a:avLst/>
          </a:prstGeom>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1A1A1A"/>
                </a:solidFill>
                <a:effectLst/>
                <a:uLnTx/>
                <a:uFillTx/>
                <a:latin typeface="Segoe UI"/>
                <a:ea typeface="+mn-ea"/>
                <a:cs typeface="+mn-cs"/>
              </a:rPr>
              <a:t>Employees can request</a:t>
            </a:r>
          </a:p>
        </p:txBody>
      </p:sp>
      <p:sp>
        <p:nvSpPr>
          <p:cNvPr id="21" name="Rectangle 20">
            <a:extLst>
              <a:ext uri="{FF2B5EF4-FFF2-40B4-BE49-F238E27FC236}">
                <a16:creationId xmlns:a16="http://schemas.microsoft.com/office/drawing/2014/main" id="{EDDBA4B7-CD71-433C-BC39-A182314FC9BD}"/>
              </a:ext>
            </a:extLst>
          </p:cNvPr>
          <p:cNvSpPr/>
          <p:nvPr/>
        </p:nvSpPr>
        <p:spPr>
          <a:xfrm>
            <a:off x="3539358" y="4878293"/>
            <a:ext cx="1860189" cy="166199"/>
          </a:xfrm>
          <a:prstGeom prst="rect">
            <a:avLst/>
          </a:prstGeom>
        </p:spPr>
        <p:txBody>
          <a:bodyPr wrap="none" lIns="0" tIns="0" rIns="0" bIns="0" anchor="t">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1A1A1A"/>
                </a:solidFill>
                <a:effectLst/>
                <a:uLnTx/>
                <a:uFillTx/>
                <a:latin typeface="Segoe UI"/>
                <a:ea typeface="+mn-ea"/>
                <a:cs typeface="+mn-cs"/>
              </a:rPr>
              <a:t>Outside sales reps can request</a:t>
            </a:r>
          </a:p>
        </p:txBody>
      </p:sp>
      <p:pic>
        <p:nvPicPr>
          <p:cNvPr id="22" name="Picture 21">
            <a:extLst>
              <a:ext uri="{FF2B5EF4-FFF2-40B4-BE49-F238E27FC236}">
                <a16:creationId xmlns:a16="http://schemas.microsoft.com/office/drawing/2014/main" id="{078BE0F8-D9A5-4D52-8C90-FDDF029CC38D}"/>
              </a:ext>
            </a:extLst>
          </p:cNvPr>
          <p:cNvPicPr>
            <a:picLocks noChangeAspect="1"/>
          </p:cNvPicPr>
          <p:nvPr/>
        </p:nvPicPr>
        <p:blipFill>
          <a:blip r:embed="rId2"/>
          <a:stretch>
            <a:fillRect/>
          </a:stretch>
        </p:blipFill>
        <p:spPr>
          <a:xfrm>
            <a:off x="3300318" y="4524079"/>
            <a:ext cx="228568" cy="228568"/>
          </a:xfrm>
          <a:prstGeom prst="rect">
            <a:avLst/>
          </a:prstGeom>
        </p:spPr>
      </p:pic>
      <p:pic>
        <p:nvPicPr>
          <p:cNvPr id="23" name="Picture 22">
            <a:extLst>
              <a:ext uri="{FF2B5EF4-FFF2-40B4-BE49-F238E27FC236}">
                <a16:creationId xmlns:a16="http://schemas.microsoft.com/office/drawing/2014/main" id="{57F54498-53CD-4B6C-87BE-B8C403E70DC5}"/>
              </a:ext>
            </a:extLst>
          </p:cNvPr>
          <p:cNvPicPr>
            <a:picLocks noChangeAspect="1"/>
          </p:cNvPicPr>
          <p:nvPr/>
        </p:nvPicPr>
        <p:blipFill>
          <a:blip r:embed="rId2"/>
          <a:stretch>
            <a:fillRect/>
          </a:stretch>
        </p:blipFill>
        <p:spPr>
          <a:xfrm>
            <a:off x="3300318" y="4815510"/>
            <a:ext cx="228568" cy="228568"/>
          </a:xfrm>
          <a:prstGeom prst="rect">
            <a:avLst/>
          </a:prstGeom>
        </p:spPr>
      </p:pic>
      <p:grpSp>
        <p:nvGrpSpPr>
          <p:cNvPr id="24" name="Group 23">
            <a:extLst>
              <a:ext uri="{FF2B5EF4-FFF2-40B4-BE49-F238E27FC236}">
                <a16:creationId xmlns:a16="http://schemas.microsoft.com/office/drawing/2014/main" id="{09545FA9-19C2-48D7-A8C2-FD6826275CFB}"/>
              </a:ext>
            </a:extLst>
          </p:cNvPr>
          <p:cNvGrpSpPr/>
          <p:nvPr/>
        </p:nvGrpSpPr>
        <p:grpSpPr>
          <a:xfrm>
            <a:off x="3228584" y="3374965"/>
            <a:ext cx="1718962" cy="398925"/>
            <a:chOff x="4098302" y="3448815"/>
            <a:chExt cx="1719205" cy="398980"/>
          </a:xfrm>
        </p:grpSpPr>
        <p:sp>
          <p:nvSpPr>
            <p:cNvPr id="25" name="Rectangle 24">
              <a:extLst>
                <a:ext uri="{FF2B5EF4-FFF2-40B4-BE49-F238E27FC236}">
                  <a16:creationId xmlns:a16="http://schemas.microsoft.com/office/drawing/2014/main" id="{840D9206-F7BC-4AB6-959E-B99C04500F22}"/>
                </a:ext>
              </a:extLst>
            </p:cNvPr>
            <p:cNvSpPr/>
            <p:nvPr/>
          </p:nvSpPr>
          <p:spPr>
            <a:xfrm>
              <a:off x="4513312" y="3576480"/>
              <a:ext cx="1304195" cy="166222"/>
            </a:xfrm>
            <a:prstGeom prst="rect">
              <a:avLst/>
            </a:prstGeom>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1A1A1A"/>
                  </a:solidFill>
                  <a:effectLst/>
                  <a:uLnTx/>
                  <a:uFillTx/>
                  <a:latin typeface="Segoe UI"/>
                  <a:ea typeface="+mn-ea"/>
                  <a:cs typeface="+mn-cs"/>
                </a:rPr>
                <a:t>Sales site Contributor</a:t>
              </a:r>
            </a:p>
          </p:txBody>
        </p:sp>
        <p:pic>
          <p:nvPicPr>
            <p:cNvPr id="26" name="Graphic 80">
              <a:extLst>
                <a:ext uri="{FF2B5EF4-FFF2-40B4-BE49-F238E27FC236}">
                  <a16:creationId xmlns:a16="http://schemas.microsoft.com/office/drawing/2014/main" id="{9C8A43FD-A2D2-41A5-ACBE-BC947453EDA5}"/>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98302" y="3448815"/>
              <a:ext cx="398980" cy="398980"/>
            </a:xfrm>
            <a:prstGeom prst="rect">
              <a:avLst/>
            </a:prstGeom>
          </p:spPr>
        </p:pic>
      </p:grpSp>
      <p:grpSp>
        <p:nvGrpSpPr>
          <p:cNvPr id="27" name="Group 26">
            <a:extLst>
              <a:ext uri="{FF2B5EF4-FFF2-40B4-BE49-F238E27FC236}">
                <a16:creationId xmlns:a16="http://schemas.microsoft.com/office/drawing/2014/main" id="{93158EFF-C7FA-4236-BFCE-4F8AB17D70BF}"/>
              </a:ext>
            </a:extLst>
          </p:cNvPr>
          <p:cNvGrpSpPr/>
          <p:nvPr/>
        </p:nvGrpSpPr>
        <p:grpSpPr>
          <a:xfrm>
            <a:off x="3281953" y="1659370"/>
            <a:ext cx="2741728" cy="406342"/>
            <a:chOff x="4347581" y="2018887"/>
            <a:chExt cx="2742118" cy="406400"/>
          </a:xfrm>
        </p:grpSpPr>
        <p:sp>
          <p:nvSpPr>
            <p:cNvPr id="28" name="Rectangle 27">
              <a:extLst>
                <a:ext uri="{FF2B5EF4-FFF2-40B4-BE49-F238E27FC236}">
                  <a16:creationId xmlns:a16="http://schemas.microsoft.com/office/drawing/2014/main" id="{12C3F1C4-031D-4074-9945-76DE149B42CF}"/>
                </a:ext>
              </a:extLst>
            </p:cNvPr>
            <p:cNvSpPr/>
            <p:nvPr/>
          </p:nvSpPr>
          <p:spPr bwMode="auto">
            <a:xfrm>
              <a:off x="4347581" y="2048861"/>
              <a:ext cx="1750231" cy="2860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730" b="0" i="0" u="none" strike="noStrike" kern="1200" cap="none" spc="-5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310DDC84-920B-4AB0-A4C3-409375A19812}"/>
                </a:ext>
              </a:extLst>
            </p:cNvPr>
            <p:cNvPicPr>
              <a:picLocks noChangeAspect="1"/>
            </p:cNvPicPr>
            <p:nvPr/>
          </p:nvPicPr>
          <p:blipFill>
            <a:blip r:embed="rId5"/>
            <a:stretch>
              <a:fillRect/>
            </a:stretch>
          </p:blipFill>
          <p:spPr>
            <a:xfrm>
              <a:off x="4384958" y="2018887"/>
              <a:ext cx="406400" cy="406400"/>
            </a:xfrm>
            <a:prstGeom prst="rect">
              <a:avLst/>
            </a:prstGeom>
          </p:spPr>
        </p:pic>
        <p:sp>
          <p:nvSpPr>
            <p:cNvPr id="30" name="Rectangle 29">
              <a:extLst>
                <a:ext uri="{FF2B5EF4-FFF2-40B4-BE49-F238E27FC236}">
                  <a16:creationId xmlns:a16="http://schemas.microsoft.com/office/drawing/2014/main" id="{6DA6CB4D-ABBF-43DE-853A-8153BD1A1C24}"/>
                </a:ext>
              </a:extLst>
            </p:cNvPr>
            <p:cNvSpPr/>
            <p:nvPr/>
          </p:nvSpPr>
          <p:spPr>
            <a:xfrm>
              <a:off x="4861208" y="2111492"/>
              <a:ext cx="2228491" cy="221631"/>
            </a:xfrm>
            <a:prstGeom prst="rect">
              <a:avLst/>
            </a:prstGeom>
            <a:solidFill>
              <a:schemeClr val="bg1"/>
            </a:solidFill>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50" normalizeH="0" baseline="0" noProof="0">
                  <a:ln>
                    <a:noFill/>
                  </a:ln>
                  <a:solidFill>
                    <a:srgbClr val="1A1A1A"/>
                  </a:solidFill>
                  <a:effectLst/>
                  <a:uLnTx/>
                  <a:uFillTx/>
                  <a:latin typeface="Segoe UI Semibold"/>
                  <a:ea typeface="+mn-ea"/>
                  <a:cs typeface="+mn-cs"/>
                </a:rPr>
                <a:t>Entitlement Management</a:t>
              </a:r>
            </a:p>
          </p:txBody>
        </p:sp>
      </p:grpSp>
      <p:cxnSp>
        <p:nvCxnSpPr>
          <p:cNvPr id="31" name="Straight Connector 30">
            <a:extLst>
              <a:ext uri="{FF2B5EF4-FFF2-40B4-BE49-F238E27FC236}">
                <a16:creationId xmlns:a16="http://schemas.microsoft.com/office/drawing/2014/main" id="{9BDFA14E-159F-4B56-8942-D731A8067450}"/>
              </a:ext>
            </a:extLst>
          </p:cNvPr>
          <p:cNvCxnSpPr>
            <a:cxnSpLocks/>
            <a:endCxn id="6" idx="3"/>
          </p:cNvCxnSpPr>
          <p:nvPr/>
        </p:nvCxnSpPr>
        <p:spPr>
          <a:xfrm>
            <a:off x="3280080" y="4483328"/>
            <a:ext cx="29234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6AD1B9F3-F47E-4CD7-8F1A-D29B89B8C1D1}"/>
              </a:ext>
            </a:extLst>
          </p:cNvPr>
          <p:cNvSpPr/>
          <p:nvPr/>
        </p:nvSpPr>
        <p:spPr bwMode="auto">
          <a:xfrm>
            <a:off x="3166665" y="2183933"/>
            <a:ext cx="3155042" cy="270264"/>
          </a:xfrm>
          <a:prstGeom prst="rect">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C239E98-A6C7-49D8-B01C-301AEEA434D9}"/>
              </a:ext>
            </a:extLst>
          </p:cNvPr>
          <p:cNvSpPr/>
          <p:nvPr/>
        </p:nvSpPr>
        <p:spPr>
          <a:xfrm>
            <a:off x="3562335" y="2230081"/>
            <a:ext cx="2205604" cy="193899"/>
          </a:xfrm>
          <a:prstGeom prst="rect">
            <a:avLst/>
          </a:prstGeom>
          <a:noFill/>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FFFFFF"/>
                </a:solidFill>
                <a:effectLst/>
                <a:uLnTx/>
                <a:uFillTx/>
                <a:latin typeface="Segoe UI Semibold"/>
                <a:ea typeface="+mn-ea"/>
                <a:cs typeface="+mn-cs"/>
              </a:rPr>
              <a:t>Sales support access package</a:t>
            </a:r>
          </a:p>
        </p:txBody>
      </p:sp>
      <p:pic>
        <p:nvPicPr>
          <p:cNvPr id="34" name="Picture 33">
            <a:extLst>
              <a:ext uri="{FF2B5EF4-FFF2-40B4-BE49-F238E27FC236}">
                <a16:creationId xmlns:a16="http://schemas.microsoft.com/office/drawing/2014/main" id="{229A20CD-4B1A-478D-B668-A9D7C9A4AB80}"/>
              </a:ext>
            </a:extLst>
          </p:cNvPr>
          <p:cNvPicPr>
            <a:picLocks noChangeAspect="1"/>
          </p:cNvPicPr>
          <p:nvPr/>
        </p:nvPicPr>
        <p:blipFill>
          <a:blip r:embed="rId6"/>
          <a:stretch>
            <a:fillRect/>
          </a:stretch>
        </p:blipFill>
        <p:spPr>
          <a:xfrm>
            <a:off x="3280469" y="2210257"/>
            <a:ext cx="214948" cy="214947"/>
          </a:xfrm>
          <a:prstGeom prst="rect">
            <a:avLst/>
          </a:prstGeom>
        </p:spPr>
      </p:pic>
      <p:grpSp>
        <p:nvGrpSpPr>
          <p:cNvPr id="35" name="Group 34">
            <a:extLst>
              <a:ext uri="{FF2B5EF4-FFF2-40B4-BE49-F238E27FC236}">
                <a16:creationId xmlns:a16="http://schemas.microsoft.com/office/drawing/2014/main" id="{EAFD9E0E-54E2-450E-B22A-6CF3918122A3}"/>
              </a:ext>
            </a:extLst>
          </p:cNvPr>
          <p:cNvGrpSpPr/>
          <p:nvPr/>
        </p:nvGrpSpPr>
        <p:grpSpPr>
          <a:xfrm>
            <a:off x="3311011" y="2733227"/>
            <a:ext cx="1973935" cy="199704"/>
            <a:chOff x="4180740" y="2806993"/>
            <a:chExt cx="1974215" cy="199732"/>
          </a:xfrm>
        </p:grpSpPr>
        <p:sp>
          <p:nvSpPr>
            <p:cNvPr id="36" name="Rectangle 35">
              <a:extLst>
                <a:ext uri="{FF2B5EF4-FFF2-40B4-BE49-F238E27FC236}">
                  <a16:creationId xmlns:a16="http://schemas.microsoft.com/office/drawing/2014/main" id="{59A1810A-A33A-4886-97EB-ADCA234E5331}"/>
                </a:ext>
              </a:extLst>
            </p:cNvPr>
            <p:cNvSpPr/>
            <p:nvPr/>
          </p:nvSpPr>
          <p:spPr>
            <a:xfrm>
              <a:off x="4513312" y="2823760"/>
              <a:ext cx="1641643" cy="166222"/>
            </a:xfrm>
            <a:prstGeom prst="rect">
              <a:avLst/>
            </a:prstGeom>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1A1A1A"/>
                  </a:solidFill>
                  <a:effectLst/>
                  <a:uLnTx/>
                  <a:uFillTx/>
                  <a:latin typeface="Segoe UI"/>
                  <a:ea typeface="+mn-ea"/>
                  <a:cs typeface="+mn-cs"/>
                </a:rPr>
                <a:t>Sales team group member</a:t>
              </a:r>
            </a:p>
          </p:txBody>
        </p:sp>
        <p:sp>
          <p:nvSpPr>
            <p:cNvPr id="37" name="people_12" title="Icon of three people">
              <a:extLst>
                <a:ext uri="{FF2B5EF4-FFF2-40B4-BE49-F238E27FC236}">
                  <a16:creationId xmlns:a16="http://schemas.microsoft.com/office/drawing/2014/main" id="{8ACB4467-7A17-466B-AE31-746A1404A9BC}"/>
                </a:ext>
              </a:extLst>
            </p:cNvPr>
            <p:cNvSpPr>
              <a:spLocks noChangeAspect="1" noEditPoints="1"/>
            </p:cNvSpPr>
            <p:nvPr/>
          </p:nvSpPr>
          <p:spPr bwMode="auto">
            <a:xfrm>
              <a:off x="4180740" y="2806993"/>
              <a:ext cx="234104" cy="199732"/>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9525" cap="sq">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8" name="Rectangle: Single Corner Snipped 137">
            <a:extLst>
              <a:ext uri="{FF2B5EF4-FFF2-40B4-BE49-F238E27FC236}">
                <a16:creationId xmlns:a16="http://schemas.microsoft.com/office/drawing/2014/main" id="{31F849B0-2B67-480D-8FA9-E0E50EFEB1C1}"/>
              </a:ext>
            </a:extLst>
          </p:cNvPr>
          <p:cNvSpPr/>
          <p:nvPr/>
        </p:nvSpPr>
        <p:spPr bwMode="auto">
          <a:xfrm flipH="1">
            <a:off x="1071459" y="1604954"/>
            <a:ext cx="1966310" cy="4799920"/>
          </a:xfrm>
          <a:prstGeom prst="snip1Rect">
            <a:avLst>
              <a:gd name="adj" fmla="val 5820"/>
            </a:avLst>
          </a:prstGeom>
          <a:solidFill>
            <a:schemeClr val="bg1"/>
          </a:solidFill>
          <a:ln>
            <a:noFill/>
            <a:headEnd type="none" w="med" len="med"/>
            <a:tailEnd type="none" w="med" len="med"/>
          </a:ln>
          <a:effectLst>
            <a:outerShdw blurRad="381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F182F8CB-9882-4DB4-A7BF-1E60AAE833CD}"/>
              </a:ext>
            </a:extLst>
          </p:cNvPr>
          <p:cNvSpPr/>
          <p:nvPr/>
        </p:nvSpPr>
        <p:spPr>
          <a:xfrm>
            <a:off x="1410517" y="1319464"/>
            <a:ext cx="1120307" cy="332399"/>
          </a:xfrm>
          <a:prstGeom prst="rect">
            <a:avLst/>
          </a:prstGeom>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50" normalizeH="0" baseline="0" noProof="0">
                <a:ln>
                  <a:noFill/>
                </a:ln>
                <a:solidFill>
                  <a:srgbClr val="1A1A1A"/>
                </a:solidFill>
                <a:effectLst/>
                <a:uLnTx/>
                <a:uFillTx/>
                <a:latin typeface="Segoe UI Semibold"/>
                <a:ea typeface="+mn-ea"/>
                <a:cs typeface="+mn-cs"/>
              </a:rPr>
              <a:t>Contoso</a:t>
            </a:r>
          </a:p>
        </p:txBody>
      </p:sp>
      <p:sp>
        <p:nvSpPr>
          <p:cNvPr id="40" name="Rectangle 39">
            <a:extLst>
              <a:ext uri="{FF2B5EF4-FFF2-40B4-BE49-F238E27FC236}">
                <a16:creationId xmlns:a16="http://schemas.microsoft.com/office/drawing/2014/main" id="{C73F3BC1-1111-4522-869D-58A2C7F03EBF}"/>
              </a:ext>
            </a:extLst>
          </p:cNvPr>
          <p:cNvSpPr/>
          <p:nvPr/>
        </p:nvSpPr>
        <p:spPr>
          <a:xfrm>
            <a:off x="1321848" y="1729399"/>
            <a:ext cx="852990" cy="221599"/>
          </a:xfrm>
          <a:prstGeom prst="rect">
            <a:avLst/>
          </a:prstGeom>
          <a:solidFill>
            <a:schemeClr val="bg1"/>
          </a:solidFill>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600" b="0" i="1" u="none" strike="noStrike" kern="1200" cap="none" spc="-30" normalizeH="0" baseline="0" noProof="0">
                <a:ln>
                  <a:noFill/>
                </a:ln>
                <a:solidFill>
                  <a:srgbClr val="1A1A1A"/>
                </a:solidFill>
                <a:effectLst/>
                <a:uLnTx/>
                <a:uFillTx/>
                <a:latin typeface="Segoe UI Semibold"/>
                <a:ea typeface="+mn-ea"/>
                <a:cs typeface="+mn-cs"/>
              </a:rPr>
              <a:t>Resources</a:t>
            </a:r>
          </a:p>
        </p:txBody>
      </p:sp>
      <p:grpSp>
        <p:nvGrpSpPr>
          <p:cNvPr id="41" name="Group 40">
            <a:extLst>
              <a:ext uri="{FF2B5EF4-FFF2-40B4-BE49-F238E27FC236}">
                <a16:creationId xmlns:a16="http://schemas.microsoft.com/office/drawing/2014/main" id="{DFBE47FE-61D5-4893-9AC6-C99691FE4B7C}"/>
              </a:ext>
            </a:extLst>
          </p:cNvPr>
          <p:cNvGrpSpPr/>
          <p:nvPr/>
        </p:nvGrpSpPr>
        <p:grpSpPr>
          <a:xfrm>
            <a:off x="1304174" y="4396992"/>
            <a:ext cx="391133" cy="557533"/>
            <a:chOff x="833880" y="5582654"/>
            <a:chExt cx="391188" cy="557611"/>
          </a:xfrm>
        </p:grpSpPr>
        <p:sp>
          <p:nvSpPr>
            <p:cNvPr id="42" name="Rectangle 41">
              <a:extLst>
                <a:ext uri="{FF2B5EF4-FFF2-40B4-BE49-F238E27FC236}">
                  <a16:creationId xmlns:a16="http://schemas.microsoft.com/office/drawing/2014/main" id="{8C8BE413-7D2E-47A6-B2DF-1212B733E2B9}"/>
                </a:ext>
              </a:extLst>
            </p:cNvPr>
            <p:cNvSpPr/>
            <p:nvPr/>
          </p:nvSpPr>
          <p:spPr>
            <a:xfrm>
              <a:off x="833880" y="5974043"/>
              <a:ext cx="391188" cy="166222"/>
            </a:xfrm>
            <a:prstGeom prst="rect">
              <a:avLst/>
            </a:prstGeom>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1A1A1A"/>
                  </a:solidFill>
                  <a:effectLst/>
                  <a:uLnTx/>
                  <a:uFillTx/>
                  <a:latin typeface="Segoe UI"/>
                  <a:ea typeface="+mn-ea"/>
                  <a:cs typeface="+mn-cs"/>
                </a:rPr>
                <a:t>User 1</a:t>
              </a:r>
            </a:p>
          </p:txBody>
        </p:sp>
        <p:sp>
          <p:nvSpPr>
            <p:cNvPr id="43" name="people_4" title="Icon of a person">
              <a:extLst>
                <a:ext uri="{FF2B5EF4-FFF2-40B4-BE49-F238E27FC236}">
                  <a16:creationId xmlns:a16="http://schemas.microsoft.com/office/drawing/2014/main" id="{ADAC5D9E-3AFA-42AE-BEC9-ABA6A8A108F8}"/>
                </a:ext>
              </a:extLst>
            </p:cNvPr>
            <p:cNvSpPr>
              <a:spLocks noChangeAspect="1" noEditPoints="1"/>
            </p:cNvSpPr>
            <p:nvPr/>
          </p:nvSpPr>
          <p:spPr bwMode="auto">
            <a:xfrm>
              <a:off x="863445" y="5582654"/>
              <a:ext cx="276030" cy="30859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44" name="Straight Connector 43">
            <a:extLst>
              <a:ext uri="{FF2B5EF4-FFF2-40B4-BE49-F238E27FC236}">
                <a16:creationId xmlns:a16="http://schemas.microsoft.com/office/drawing/2014/main" id="{80926E4B-6B74-46D0-8E5F-8E45A271388A}"/>
              </a:ext>
            </a:extLst>
          </p:cNvPr>
          <p:cNvCxnSpPr>
            <a:cxnSpLocks/>
          </p:cNvCxnSpPr>
          <p:nvPr/>
        </p:nvCxnSpPr>
        <p:spPr>
          <a:xfrm>
            <a:off x="1300028" y="4224330"/>
            <a:ext cx="1371600" cy="0"/>
          </a:xfrm>
          <a:prstGeom prst="line">
            <a:avLst/>
          </a:prstGeom>
          <a:ln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2D34E075-4CB8-4C49-8513-AA6B856E3D03}"/>
              </a:ext>
            </a:extLst>
          </p:cNvPr>
          <p:cNvSpPr/>
          <p:nvPr/>
        </p:nvSpPr>
        <p:spPr bwMode="auto">
          <a:xfrm>
            <a:off x="2580604" y="4061588"/>
            <a:ext cx="319995" cy="319994"/>
          </a:xfrm>
          <a:prstGeom prst="ellipse">
            <a:avLst/>
          </a:prstGeom>
          <a:solidFill>
            <a:schemeClr val="bg1"/>
          </a:solidFill>
          <a:ln cap="rnd">
            <a:solidFill>
              <a:schemeClr val="bg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people_4" title="Icon of a person">
            <a:extLst>
              <a:ext uri="{FF2B5EF4-FFF2-40B4-BE49-F238E27FC236}">
                <a16:creationId xmlns:a16="http://schemas.microsoft.com/office/drawing/2014/main" id="{630676A8-EFE2-419E-881D-2AD6B2F87DB2}"/>
              </a:ext>
            </a:extLst>
          </p:cNvPr>
          <p:cNvSpPr>
            <a:spLocks noChangeAspect="1" noEditPoints="1"/>
          </p:cNvSpPr>
          <p:nvPr/>
        </p:nvSpPr>
        <p:spPr bwMode="auto">
          <a:xfrm>
            <a:off x="2658823" y="4130158"/>
            <a:ext cx="163558" cy="18285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9525" cap="sq">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A1796B8F-A961-4C40-85E6-C9132020DF3C}"/>
              </a:ext>
            </a:extLst>
          </p:cNvPr>
          <p:cNvGrpSpPr/>
          <p:nvPr/>
        </p:nvGrpSpPr>
        <p:grpSpPr>
          <a:xfrm>
            <a:off x="1295124" y="1829345"/>
            <a:ext cx="1600571" cy="802274"/>
            <a:chOff x="830481" y="2196772"/>
            <a:chExt cx="1600571" cy="802274"/>
          </a:xfrm>
        </p:grpSpPr>
        <p:cxnSp>
          <p:nvCxnSpPr>
            <p:cNvPr id="48" name="Straight Connector 47">
              <a:extLst>
                <a:ext uri="{FF2B5EF4-FFF2-40B4-BE49-F238E27FC236}">
                  <a16:creationId xmlns:a16="http://schemas.microsoft.com/office/drawing/2014/main" id="{3BD78EC1-FAC1-40F6-A775-1B1009FE0536}"/>
                </a:ext>
              </a:extLst>
            </p:cNvPr>
            <p:cNvCxnSpPr>
              <a:cxnSpLocks/>
            </p:cNvCxnSpPr>
            <p:nvPr/>
          </p:nvCxnSpPr>
          <p:spPr>
            <a:xfrm>
              <a:off x="830481" y="2344899"/>
              <a:ext cx="1371600" cy="0"/>
            </a:xfrm>
            <a:prstGeom prst="line">
              <a:avLst/>
            </a:prstGeom>
            <a:ln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10942E1D-C3AB-498E-AE0C-FADF835C8C4B}"/>
                </a:ext>
              </a:extLst>
            </p:cNvPr>
            <p:cNvSpPr/>
            <p:nvPr/>
          </p:nvSpPr>
          <p:spPr bwMode="auto">
            <a:xfrm>
              <a:off x="2111057" y="2196772"/>
              <a:ext cx="319995" cy="319994"/>
            </a:xfrm>
            <a:prstGeom prst="ellipse">
              <a:avLst/>
            </a:prstGeom>
            <a:solidFill>
              <a:schemeClr val="bg1"/>
            </a:solidFill>
            <a:ln cap="rnd">
              <a:solidFill>
                <a:schemeClr val="bg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people_12" title="Icon of three people">
              <a:extLst>
                <a:ext uri="{FF2B5EF4-FFF2-40B4-BE49-F238E27FC236}">
                  <a16:creationId xmlns:a16="http://schemas.microsoft.com/office/drawing/2014/main" id="{D984653C-2F4D-48AE-8E22-1CBCE6EF5A85}"/>
                </a:ext>
              </a:extLst>
            </p:cNvPr>
            <p:cNvSpPr>
              <a:spLocks noChangeAspect="1" noEditPoints="1"/>
            </p:cNvSpPr>
            <p:nvPr/>
          </p:nvSpPr>
          <p:spPr bwMode="auto">
            <a:xfrm>
              <a:off x="2163894" y="2265342"/>
              <a:ext cx="214322" cy="18285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9525" cap="sq">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0354CE24-F116-47A3-ACEC-F8F9E9DC65F8}"/>
                </a:ext>
              </a:extLst>
            </p:cNvPr>
            <p:cNvGrpSpPr/>
            <p:nvPr/>
          </p:nvGrpSpPr>
          <p:grpSpPr>
            <a:xfrm>
              <a:off x="978685" y="2492243"/>
              <a:ext cx="664028" cy="506803"/>
              <a:chOff x="1756998" y="2492108"/>
              <a:chExt cx="664122" cy="506875"/>
            </a:xfrm>
          </p:grpSpPr>
          <p:sp>
            <p:nvSpPr>
              <p:cNvPr id="52" name="Rectangle 51">
                <a:extLst>
                  <a:ext uri="{FF2B5EF4-FFF2-40B4-BE49-F238E27FC236}">
                    <a16:creationId xmlns:a16="http://schemas.microsoft.com/office/drawing/2014/main" id="{CEAAB83C-4AAD-415E-9D8A-A57CD2CF62F1}"/>
                  </a:ext>
                </a:extLst>
              </p:cNvPr>
              <p:cNvSpPr/>
              <p:nvPr/>
            </p:nvSpPr>
            <p:spPr>
              <a:xfrm>
                <a:off x="1756998" y="2832760"/>
                <a:ext cx="664122" cy="166223"/>
              </a:xfrm>
              <a:prstGeom prst="rect">
                <a:avLst/>
              </a:prstGeom>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1A1A1A"/>
                    </a:solidFill>
                    <a:effectLst/>
                    <a:uLnTx/>
                    <a:uFillTx/>
                    <a:latin typeface="Segoe UI"/>
                    <a:ea typeface="+mn-ea"/>
                    <a:cs typeface="+mn-cs"/>
                  </a:rPr>
                  <a:t>Sales team</a:t>
                </a:r>
              </a:p>
            </p:txBody>
          </p:sp>
          <p:sp>
            <p:nvSpPr>
              <p:cNvPr id="53" name="people_12" title="Icon of three people">
                <a:extLst>
                  <a:ext uri="{FF2B5EF4-FFF2-40B4-BE49-F238E27FC236}">
                    <a16:creationId xmlns:a16="http://schemas.microsoft.com/office/drawing/2014/main" id="{9F077B85-3861-4E40-B636-E3F6077C1B8A}"/>
                  </a:ext>
                </a:extLst>
              </p:cNvPr>
              <p:cNvSpPr>
                <a:spLocks noChangeAspect="1" noEditPoints="1"/>
              </p:cNvSpPr>
              <p:nvPr/>
            </p:nvSpPr>
            <p:spPr bwMode="auto">
              <a:xfrm>
                <a:off x="1817940" y="2492108"/>
                <a:ext cx="365760" cy="31205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8F55FCD5-8998-4369-A156-FC94C2115922}"/>
              </a:ext>
            </a:extLst>
          </p:cNvPr>
          <p:cNvGrpSpPr/>
          <p:nvPr/>
        </p:nvGrpSpPr>
        <p:grpSpPr>
          <a:xfrm>
            <a:off x="1780832" y="4396992"/>
            <a:ext cx="391133" cy="557533"/>
            <a:chOff x="1452272" y="5582654"/>
            <a:chExt cx="391188" cy="557611"/>
          </a:xfrm>
        </p:grpSpPr>
        <p:sp>
          <p:nvSpPr>
            <p:cNvPr id="55" name="Rectangle 54">
              <a:extLst>
                <a:ext uri="{FF2B5EF4-FFF2-40B4-BE49-F238E27FC236}">
                  <a16:creationId xmlns:a16="http://schemas.microsoft.com/office/drawing/2014/main" id="{0A0AD4D4-3FF6-4E9E-BD18-F78D0591C58A}"/>
                </a:ext>
              </a:extLst>
            </p:cNvPr>
            <p:cNvSpPr/>
            <p:nvPr/>
          </p:nvSpPr>
          <p:spPr>
            <a:xfrm>
              <a:off x="1452272" y="5974043"/>
              <a:ext cx="391188" cy="166222"/>
            </a:xfrm>
            <a:prstGeom prst="rect">
              <a:avLst/>
            </a:prstGeom>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1A1A1A"/>
                  </a:solidFill>
                  <a:effectLst/>
                  <a:uLnTx/>
                  <a:uFillTx/>
                  <a:latin typeface="Segoe UI"/>
                  <a:ea typeface="+mn-ea"/>
                  <a:cs typeface="+mn-cs"/>
                </a:rPr>
                <a:t>User 2</a:t>
              </a:r>
            </a:p>
          </p:txBody>
        </p:sp>
        <p:sp>
          <p:nvSpPr>
            <p:cNvPr id="56" name="people_4" title="Icon of a person">
              <a:extLst>
                <a:ext uri="{FF2B5EF4-FFF2-40B4-BE49-F238E27FC236}">
                  <a16:creationId xmlns:a16="http://schemas.microsoft.com/office/drawing/2014/main" id="{ABB619CA-E948-40C0-B549-8F21E8B74FBF}"/>
                </a:ext>
              </a:extLst>
            </p:cNvPr>
            <p:cNvSpPr>
              <a:spLocks noChangeAspect="1" noEditPoints="1"/>
            </p:cNvSpPr>
            <p:nvPr/>
          </p:nvSpPr>
          <p:spPr bwMode="auto">
            <a:xfrm>
              <a:off x="1484274" y="5582654"/>
              <a:ext cx="276030" cy="30859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7" name="Group 56">
            <a:extLst>
              <a:ext uri="{FF2B5EF4-FFF2-40B4-BE49-F238E27FC236}">
                <a16:creationId xmlns:a16="http://schemas.microsoft.com/office/drawing/2014/main" id="{96207339-6C5D-44C0-941E-4EC755CA21F5}"/>
              </a:ext>
            </a:extLst>
          </p:cNvPr>
          <p:cNvGrpSpPr/>
          <p:nvPr/>
        </p:nvGrpSpPr>
        <p:grpSpPr>
          <a:xfrm>
            <a:off x="2257490" y="4396992"/>
            <a:ext cx="391133" cy="557533"/>
            <a:chOff x="2075231" y="5582654"/>
            <a:chExt cx="391188" cy="557611"/>
          </a:xfrm>
        </p:grpSpPr>
        <p:sp>
          <p:nvSpPr>
            <p:cNvPr id="58" name="Rectangle 57">
              <a:extLst>
                <a:ext uri="{FF2B5EF4-FFF2-40B4-BE49-F238E27FC236}">
                  <a16:creationId xmlns:a16="http://schemas.microsoft.com/office/drawing/2014/main" id="{7AA22237-0C14-4D47-B696-6F55DEE20F23}"/>
                </a:ext>
              </a:extLst>
            </p:cNvPr>
            <p:cNvSpPr/>
            <p:nvPr/>
          </p:nvSpPr>
          <p:spPr>
            <a:xfrm>
              <a:off x="2075231" y="5974043"/>
              <a:ext cx="391188" cy="166222"/>
            </a:xfrm>
            <a:prstGeom prst="rect">
              <a:avLst/>
            </a:prstGeom>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1A1A1A"/>
                  </a:solidFill>
                  <a:effectLst/>
                  <a:uLnTx/>
                  <a:uFillTx/>
                  <a:latin typeface="Segoe UI"/>
                  <a:ea typeface="+mn-ea"/>
                  <a:cs typeface="+mn-cs"/>
                </a:rPr>
                <a:t>User 3</a:t>
              </a:r>
            </a:p>
          </p:txBody>
        </p:sp>
        <p:sp>
          <p:nvSpPr>
            <p:cNvPr id="59" name="people_4" title="Icon of a person">
              <a:extLst>
                <a:ext uri="{FF2B5EF4-FFF2-40B4-BE49-F238E27FC236}">
                  <a16:creationId xmlns:a16="http://schemas.microsoft.com/office/drawing/2014/main" id="{1465BF73-6E19-4121-8059-A3F567CDB413}"/>
                </a:ext>
              </a:extLst>
            </p:cNvPr>
            <p:cNvSpPr>
              <a:spLocks noChangeAspect="1" noEditPoints="1"/>
            </p:cNvSpPr>
            <p:nvPr/>
          </p:nvSpPr>
          <p:spPr bwMode="auto">
            <a:xfrm>
              <a:off x="2105104" y="5582654"/>
              <a:ext cx="276030" cy="30859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60" name="Straight Arrow Connector 59">
            <a:extLst>
              <a:ext uri="{FF2B5EF4-FFF2-40B4-BE49-F238E27FC236}">
                <a16:creationId xmlns:a16="http://schemas.microsoft.com/office/drawing/2014/main" id="{2B7D2948-BBEC-4A53-BCC1-B4B81285245D}"/>
              </a:ext>
            </a:extLst>
          </p:cNvPr>
          <p:cNvCxnSpPr>
            <a:cxnSpLocks/>
            <a:stCxn id="61" idx="3"/>
          </p:cNvCxnSpPr>
          <p:nvPr/>
        </p:nvCxnSpPr>
        <p:spPr>
          <a:xfrm>
            <a:off x="2761787" y="4671384"/>
            <a:ext cx="404878" cy="0"/>
          </a:xfrm>
          <a:prstGeom prst="straightConnector1">
            <a:avLst/>
          </a:prstGeom>
          <a:ln w="28575" cap="rnd">
            <a:solidFill>
              <a:schemeClr val="accent4"/>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1" name="Rectangle: Rounded Corners 11">
            <a:extLst>
              <a:ext uri="{FF2B5EF4-FFF2-40B4-BE49-F238E27FC236}">
                <a16:creationId xmlns:a16="http://schemas.microsoft.com/office/drawing/2014/main" id="{35C961C9-F239-4276-B816-57E8B6C11576}"/>
              </a:ext>
            </a:extLst>
          </p:cNvPr>
          <p:cNvSpPr/>
          <p:nvPr/>
        </p:nvSpPr>
        <p:spPr bwMode="auto">
          <a:xfrm>
            <a:off x="1204839" y="4314539"/>
            <a:ext cx="1556948" cy="713689"/>
          </a:xfrm>
          <a:prstGeom prst="roundRect">
            <a:avLst/>
          </a:prstGeom>
          <a:noFill/>
          <a:ln w="28575" cap="rnd">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DED53C6C-E4BE-4CD2-94EA-E65490A21920}"/>
              </a:ext>
            </a:extLst>
          </p:cNvPr>
          <p:cNvSpPr/>
          <p:nvPr/>
        </p:nvSpPr>
        <p:spPr>
          <a:xfrm>
            <a:off x="3643535" y="3122955"/>
            <a:ext cx="899285" cy="166199"/>
          </a:xfrm>
          <a:prstGeom prst="rect">
            <a:avLst/>
          </a:prstGeom>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1A1A1A"/>
                </a:solidFill>
                <a:effectLst/>
                <a:uLnTx/>
                <a:uFillTx/>
                <a:latin typeface="Segoe UI"/>
                <a:ea typeface="+mn-ea"/>
                <a:cs typeface="+mn-cs"/>
              </a:rPr>
              <a:t>Sales app User</a:t>
            </a:r>
          </a:p>
        </p:txBody>
      </p:sp>
      <p:grpSp>
        <p:nvGrpSpPr>
          <p:cNvPr id="63" name="Group 62">
            <a:extLst>
              <a:ext uri="{FF2B5EF4-FFF2-40B4-BE49-F238E27FC236}">
                <a16:creationId xmlns:a16="http://schemas.microsoft.com/office/drawing/2014/main" id="{5B274AA3-C8F4-4134-A34C-84F2A1A5E806}"/>
              </a:ext>
            </a:extLst>
          </p:cNvPr>
          <p:cNvGrpSpPr/>
          <p:nvPr/>
        </p:nvGrpSpPr>
        <p:grpSpPr>
          <a:xfrm>
            <a:off x="1246866" y="3282755"/>
            <a:ext cx="1653733" cy="918669"/>
            <a:chOff x="777319" y="3829552"/>
            <a:chExt cx="1653733" cy="918669"/>
          </a:xfrm>
        </p:grpSpPr>
        <p:grpSp>
          <p:nvGrpSpPr>
            <p:cNvPr id="64" name="Group 63">
              <a:extLst>
                <a:ext uri="{FF2B5EF4-FFF2-40B4-BE49-F238E27FC236}">
                  <a16:creationId xmlns:a16="http://schemas.microsoft.com/office/drawing/2014/main" id="{81D8C48E-A2F1-4055-B1CA-ABA385AF3E9D}"/>
                </a:ext>
              </a:extLst>
            </p:cNvPr>
            <p:cNvGrpSpPr/>
            <p:nvPr/>
          </p:nvGrpSpPr>
          <p:grpSpPr>
            <a:xfrm>
              <a:off x="777319" y="3829552"/>
              <a:ext cx="1653733" cy="918669"/>
              <a:chOff x="777319" y="3829552"/>
              <a:chExt cx="1653733" cy="918669"/>
            </a:xfrm>
          </p:grpSpPr>
          <p:grpSp>
            <p:nvGrpSpPr>
              <p:cNvPr id="66" name="Group 65">
                <a:extLst>
                  <a:ext uri="{FF2B5EF4-FFF2-40B4-BE49-F238E27FC236}">
                    <a16:creationId xmlns:a16="http://schemas.microsoft.com/office/drawing/2014/main" id="{7FAA453F-ED98-42A2-A095-0805FB8BBBB1}"/>
                  </a:ext>
                </a:extLst>
              </p:cNvPr>
              <p:cNvGrpSpPr/>
              <p:nvPr/>
            </p:nvGrpSpPr>
            <p:grpSpPr>
              <a:xfrm>
                <a:off x="777319" y="3840568"/>
                <a:ext cx="907654" cy="907653"/>
                <a:chOff x="2465501" y="4131377"/>
                <a:chExt cx="907782" cy="907782"/>
              </a:xfrm>
            </p:grpSpPr>
            <p:pic>
              <p:nvPicPr>
                <p:cNvPr id="69" name="Graphic 154">
                  <a:extLst>
                    <a:ext uri="{FF2B5EF4-FFF2-40B4-BE49-F238E27FC236}">
                      <a16:creationId xmlns:a16="http://schemas.microsoft.com/office/drawing/2014/main" id="{4BE6EEB7-1364-46F3-9CAB-A5F30C6F40F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65501" y="4131377"/>
                  <a:ext cx="907782" cy="907782"/>
                </a:xfrm>
                <a:prstGeom prst="rect">
                  <a:avLst/>
                </a:prstGeom>
              </p:spPr>
            </p:pic>
            <p:sp>
              <p:nvSpPr>
                <p:cNvPr id="70" name="Rectangle 69">
                  <a:extLst>
                    <a:ext uri="{FF2B5EF4-FFF2-40B4-BE49-F238E27FC236}">
                      <a16:creationId xmlns:a16="http://schemas.microsoft.com/office/drawing/2014/main" id="{A16C99D7-BD80-43D1-8F2A-13810D32A508}"/>
                    </a:ext>
                  </a:extLst>
                </p:cNvPr>
                <p:cNvSpPr/>
                <p:nvPr/>
              </p:nvSpPr>
              <p:spPr>
                <a:xfrm>
                  <a:off x="2666779" y="4845710"/>
                  <a:ext cx="555102" cy="166223"/>
                </a:xfrm>
                <a:prstGeom prst="rect">
                  <a:avLst/>
                </a:prstGeom>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1A1A1A"/>
                      </a:solidFill>
                      <a:effectLst/>
                      <a:uLnTx/>
                      <a:uFillTx/>
                      <a:latin typeface="Segoe UI"/>
                      <a:ea typeface="+mn-ea"/>
                      <a:cs typeface="+mn-cs"/>
                    </a:rPr>
                    <a:t>Sales</a:t>
                  </a:r>
                  <a:r>
                    <a:rPr kumimoji="0" lang="en-US" sz="1200" b="0" i="0" u="none" strike="noStrike" kern="1200" cap="none" spc="-50" normalizeH="0" baseline="0" noProof="0">
                      <a:ln>
                        <a:noFill/>
                      </a:ln>
                      <a:solidFill>
                        <a:srgbClr val="1A1A1A"/>
                      </a:solidFill>
                      <a:effectLst/>
                      <a:uLnTx/>
                      <a:uFillTx/>
                      <a:latin typeface="Segoe UI Semibold"/>
                      <a:ea typeface="+mn-ea"/>
                      <a:cs typeface="+mn-cs"/>
                    </a:rPr>
                    <a:t> </a:t>
                  </a:r>
                  <a:r>
                    <a:rPr kumimoji="0" lang="en-US" sz="1200" b="0" i="0" u="none" strike="noStrike" kern="1200" cap="none" spc="-50" normalizeH="0" baseline="0" noProof="0">
                      <a:ln>
                        <a:noFill/>
                      </a:ln>
                      <a:solidFill>
                        <a:srgbClr val="1A1A1A"/>
                      </a:solidFill>
                      <a:effectLst/>
                      <a:uLnTx/>
                      <a:uFillTx/>
                      <a:latin typeface="Segoe UI"/>
                      <a:ea typeface="+mn-ea"/>
                      <a:cs typeface="+mn-cs"/>
                    </a:rPr>
                    <a:t>site</a:t>
                  </a:r>
                </a:p>
              </p:txBody>
            </p:sp>
          </p:grpSp>
          <p:sp>
            <p:nvSpPr>
              <p:cNvPr id="67" name="Oval 66">
                <a:extLst>
                  <a:ext uri="{FF2B5EF4-FFF2-40B4-BE49-F238E27FC236}">
                    <a16:creationId xmlns:a16="http://schemas.microsoft.com/office/drawing/2014/main" id="{C0CAF889-6D93-4204-B057-4CA756B7E657}"/>
                  </a:ext>
                </a:extLst>
              </p:cNvPr>
              <p:cNvSpPr/>
              <p:nvPr/>
            </p:nvSpPr>
            <p:spPr bwMode="auto">
              <a:xfrm>
                <a:off x="2111057" y="3829552"/>
                <a:ext cx="319995" cy="319994"/>
              </a:xfrm>
              <a:prstGeom prst="ellipse">
                <a:avLst/>
              </a:prstGeom>
              <a:solidFill>
                <a:schemeClr val="bg1"/>
              </a:solidFill>
              <a:ln cap="rnd">
                <a:solidFill>
                  <a:schemeClr val="bg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Browser" title="Icon of a browser window">
                <a:extLst>
                  <a:ext uri="{FF2B5EF4-FFF2-40B4-BE49-F238E27FC236}">
                    <a16:creationId xmlns:a16="http://schemas.microsoft.com/office/drawing/2014/main" id="{8FF9237D-8A36-431C-A3AC-1226674E564E}"/>
                  </a:ext>
                </a:extLst>
              </p:cNvPr>
              <p:cNvSpPr>
                <a:spLocks noChangeAspect="1" noEditPoints="1"/>
              </p:cNvSpPr>
              <p:nvPr/>
            </p:nvSpPr>
            <p:spPr bwMode="auto">
              <a:xfrm>
                <a:off x="2179628" y="3916379"/>
                <a:ext cx="182854" cy="146341"/>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9525" cap="sq">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65" name="Straight Connector 64">
              <a:extLst>
                <a:ext uri="{FF2B5EF4-FFF2-40B4-BE49-F238E27FC236}">
                  <a16:creationId xmlns:a16="http://schemas.microsoft.com/office/drawing/2014/main" id="{E4E351AE-3E9F-49FA-97E4-92AB37AAD38A}"/>
                </a:ext>
              </a:extLst>
            </p:cNvPr>
            <p:cNvCxnSpPr>
              <a:cxnSpLocks/>
            </p:cNvCxnSpPr>
            <p:nvPr/>
          </p:nvCxnSpPr>
          <p:spPr>
            <a:xfrm>
              <a:off x="830481" y="3989549"/>
              <a:ext cx="1371600" cy="0"/>
            </a:xfrm>
            <a:prstGeom prst="line">
              <a:avLst/>
            </a:prstGeom>
            <a:ln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DFC9AA48-9C01-418F-8009-6E2EA880AF10}"/>
              </a:ext>
            </a:extLst>
          </p:cNvPr>
          <p:cNvGrpSpPr/>
          <p:nvPr/>
        </p:nvGrpSpPr>
        <p:grpSpPr>
          <a:xfrm>
            <a:off x="1300028" y="2532875"/>
            <a:ext cx="1600571" cy="848623"/>
            <a:chOff x="830481" y="3017743"/>
            <a:chExt cx="1600571" cy="848623"/>
          </a:xfrm>
        </p:grpSpPr>
        <p:sp>
          <p:nvSpPr>
            <p:cNvPr id="72" name="Oval 71">
              <a:extLst>
                <a:ext uri="{FF2B5EF4-FFF2-40B4-BE49-F238E27FC236}">
                  <a16:creationId xmlns:a16="http://schemas.microsoft.com/office/drawing/2014/main" id="{D85ECF0C-B4DC-4409-BAB9-785C161FDD4F}"/>
                </a:ext>
              </a:extLst>
            </p:cNvPr>
            <p:cNvSpPr/>
            <p:nvPr/>
          </p:nvSpPr>
          <p:spPr bwMode="auto">
            <a:xfrm>
              <a:off x="2111057" y="3017743"/>
              <a:ext cx="319995" cy="319994"/>
            </a:xfrm>
            <a:prstGeom prst="ellipse">
              <a:avLst/>
            </a:prstGeom>
            <a:solidFill>
              <a:schemeClr val="bg1"/>
            </a:solidFill>
            <a:ln cap="rnd">
              <a:solidFill>
                <a:schemeClr val="bg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3" name="Straight Connector 72">
              <a:extLst>
                <a:ext uri="{FF2B5EF4-FFF2-40B4-BE49-F238E27FC236}">
                  <a16:creationId xmlns:a16="http://schemas.microsoft.com/office/drawing/2014/main" id="{6CFD7252-A033-445E-A34F-203658FC56AD}"/>
                </a:ext>
              </a:extLst>
            </p:cNvPr>
            <p:cNvCxnSpPr>
              <a:cxnSpLocks/>
            </p:cNvCxnSpPr>
            <p:nvPr/>
          </p:nvCxnSpPr>
          <p:spPr>
            <a:xfrm>
              <a:off x="830481" y="3180367"/>
              <a:ext cx="1371600" cy="0"/>
            </a:xfrm>
            <a:prstGeom prst="line">
              <a:avLst/>
            </a:prstGeom>
            <a:ln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GenericApp_EB3B" title="Icon of an app window">
              <a:extLst>
                <a:ext uri="{FF2B5EF4-FFF2-40B4-BE49-F238E27FC236}">
                  <a16:creationId xmlns:a16="http://schemas.microsoft.com/office/drawing/2014/main" id="{CDF296A6-BB4F-42F4-8973-1F692E3C5613}"/>
                </a:ext>
              </a:extLst>
            </p:cNvPr>
            <p:cNvSpPr>
              <a:spLocks noChangeAspect="1" noEditPoints="1"/>
            </p:cNvSpPr>
            <p:nvPr/>
          </p:nvSpPr>
          <p:spPr bwMode="auto">
            <a:xfrm>
              <a:off x="2179628" y="3104570"/>
              <a:ext cx="182854" cy="146341"/>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75" name="Rectangle 74">
              <a:extLst>
                <a:ext uri="{FF2B5EF4-FFF2-40B4-BE49-F238E27FC236}">
                  <a16:creationId xmlns:a16="http://schemas.microsoft.com/office/drawing/2014/main" id="{EA84D135-F18C-4406-AD64-8E6BAD264619}"/>
                </a:ext>
              </a:extLst>
            </p:cNvPr>
            <p:cNvSpPr/>
            <p:nvPr/>
          </p:nvSpPr>
          <p:spPr>
            <a:xfrm>
              <a:off x="988537" y="3700167"/>
              <a:ext cx="585097" cy="166199"/>
            </a:xfrm>
            <a:prstGeom prst="rect">
              <a:avLst/>
            </a:prstGeom>
            <a:noFill/>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1A1A1A"/>
                  </a:solidFill>
                  <a:effectLst/>
                  <a:uLnTx/>
                  <a:uFillTx/>
                  <a:latin typeface="Segoe UI"/>
                  <a:ea typeface="+mn-ea"/>
                  <a:cs typeface="+mn-cs"/>
                </a:rPr>
                <a:t>Sales app</a:t>
              </a:r>
            </a:p>
          </p:txBody>
        </p:sp>
        <p:pic>
          <p:nvPicPr>
            <p:cNvPr id="76" name="Picture 75">
              <a:extLst>
                <a:ext uri="{FF2B5EF4-FFF2-40B4-BE49-F238E27FC236}">
                  <a16:creationId xmlns:a16="http://schemas.microsoft.com/office/drawing/2014/main" id="{1E6758F8-5394-4DE7-912F-80DAE3BE9F85}"/>
                </a:ext>
              </a:extLst>
            </p:cNvPr>
            <p:cNvPicPr>
              <a:picLocks noChangeAspect="1"/>
            </p:cNvPicPr>
            <p:nvPr/>
          </p:nvPicPr>
          <p:blipFill>
            <a:blip r:embed="rId7"/>
            <a:stretch>
              <a:fillRect/>
            </a:stretch>
          </p:blipFill>
          <p:spPr>
            <a:xfrm>
              <a:off x="959920" y="3267336"/>
              <a:ext cx="400066" cy="400066"/>
            </a:xfrm>
            <a:prstGeom prst="rect">
              <a:avLst/>
            </a:prstGeom>
          </p:spPr>
        </p:pic>
      </p:grpSp>
      <p:pic>
        <p:nvPicPr>
          <p:cNvPr id="77" name="Picture 76">
            <a:extLst>
              <a:ext uri="{FF2B5EF4-FFF2-40B4-BE49-F238E27FC236}">
                <a16:creationId xmlns:a16="http://schemas.microsoft.com/office/drawing/2014/main" id="{2532652A-154C-4A7E-A27A-F3F1878AACA0}"/>
              </a:ext>
            </a:extLst>
          </p:cNvPr>
          <p:cNvPicPr>
            <a:picLocks noChangeAspect="1"/>
          </p:cNvPicPr>
          <p:nvPr/>
        </p:nvPicPr>
        <p:blipFill>
          <a:blip r:embed="rId7"/>
          <a:stretch>
            <a:fillRect/>
          </a:stretch>
        </p:blipFill>
        <p:spPr>
          <a:xfrm>
            <a:off x="3324716" y="3098391"/>
            <a:ext cx="220365" cy="220365"/>
          </a:xfrm>
          <a:prstGeom prst="rect">
            <a:avLst/>
          </a:prstGeom>
        </p:spPr>
      </p:pic>
      <p:sp>
        <p:nvSpPr>
          <p:cNvPr id="78" name="Freeform: Shape 218">
            <a:extLst>
              <a:ext uri="{FF2B5EF4-FFF2-40B4-BE49-F238E27FC236}">
                <a16:creationId xmlns:a16="http://schemas.microsoft.com/office/drawing/2014/main" id="{D3517CFD-6D6B-42FF-9500-3538A0EA3B07}"/>
              </a:ext>
            </a:extLst>
          </p:cNvPr>
          <p:cNvSpPr/>
          <p:nvPr/>
        </p:nvSpPr>
        <p:spPr>
          <a:xfrm>
            <a:off x="6580858" y="2816019"/>
            <a:ext cx="166421" cy="181554"/>
          </a:xfrm>
          <a:custGeom>
            <a:avLst/>
            <a:gdLst>
              <a:gd name="connsiteX0" fmla="*/ 207645 w 209550"/>
              <a:gd name="connsiteY0" fmla="*/ 83820 h 228600"/>
              <a:gd name="connsiteX1" fmla="*/ 193358 w 209550"/>
              <a:gd name="connsiteY1" fmla="*/ 80963 h 228600"/>
              <a:gd name="connsiteX2" fmla="*/ 187643 w 209550"/>
              <a:gd name="connsiteY2" fmla="*/ 65723 h 228600"/>
              <a:gd name="connsiteX3" fmla="*/ 196215 w 209550"/>
              <a:gd name="connsiteY3" fmla="*/ 54293 h 228600"/>
              <a:gd name="connsiteX4" fmla="*/ 195263 w 209550"/>
              <a:gd name="connsiteY4" fmla="*/ 41910 h 228600"/>
              <a:gd name="connsiteX5" fmla="*/ 173355 w 209550"/>
              <a:gd name="connsiteY5" fmla="*/ 20955 h 228600"/>
              <a:gd name="connsiteX6" fmla="*/ 160973 w 209550"/>
              <a:gd name="connsiteY6" fmla="*/ 20003 h 228600"/>
              <a:gd name="connsiteX7" fmla="*/ 149543 w 209550"/>
              <a:gd name="connsiteY7" fmla="*/ 27623 h 228600"/>
              <a:gd name="connsiteX8" fmla="*/ 135255 w 209550"/>
              <a:gd name="connsiteY8" fmla="*/ 21908 h 228600"/>
              <a:gd name="connsiteX9" fmla="*/ 132398 w 209550"/>
              <a:gd name="connsiteY9" fmla="*/ 7620 h 228600"/>
              <a:gd name="connsiteX10" fmla="*/ 122873 w 209550"/>
              <a:gd name="connsiteY10" fmla="*/ 0 h 228600"/>
              <a:gd name="connsiteX11" fmla="*/ 92393 w 209550"/>
              <a:gd name="connsiteY11" fmla="*/ 0 h 228600"/>
              <a:gd name="connsiteX12" fmla="*/ 82868 w 209550"/>
              <a:gd name="connsiteY12" fmla="*/ 7620 h 228600"/>
              <a:gd name="connsiteX13" fmla="*/ 80010 w 209550"/>
              <a:gd name="connsiteY13" fmla="*/ 21908 h 228600"/>
              <a:gd name="connsiteX14" fmla="*/ 65723 w 209550"/>
              <a:gd name="connsiteY14" fmla="*/ 27623 h 228600"/>
              <a:gd name="connsiteX15" fmla="*/ 54293 w 209550"/>
              <a:gd name="connsiteY15" fmla="*/ 19050 h 228600"/>
              <a:gd name="connsiteX16" fmla="*/ 41910 w 209550"/>
              <a:gd name="connsiteY16" fmla="*/ 20003 h 228600"/>
              <a:gd name="connsiteX17" fmla="*/ 20955 w 209550"/>
              <a:gd name="connsiteY17" fmla="*/ 40958 h 228600"/>
              <a:gd name="connsiteX18" fmla="*/ 20003 w 209550"/>
              <a:gd name="connsiteY18" fmla="*/ 53340 h 228600"/>
              <a:gd name="connsiteX19" fmla="*/ 28575 w 209550"/>
              <a:gd name="connsiteY19" fmla="*/ 64770 h 228600"/>
              <a:gd name="connsiteX20" fmla="*/ 21907 w 209550"/>
              <a:gd name="connsiteY20" fmla="*/ 79058 h 228600"/>
              <a:gd name="connsiteX21" fmla="*/ 7620 w 209550"/>
              <a:gd name="connsiteY21" fmla="*/ 81915 h 228600"/>
              <a:gd name="connsiteX22" fmla="*/ 0 w 209550"/>
              <a:gd name="connsiteY22" fmla="*/ 91440 h 228600"/>
              <a:gd name="connsiteX23" fmla="*/ 0 w 209550"/>
              <a:gd name="connsiteY23" fmla="*/ 121920 h 228600"/>
              <a:gd name="connsiteX24" fmla="*/ 7620 w 209550"/>
              <a:gd name="connsiteY24" fmla="*/ 131445 h 228600"/>
              <a:gd name="connsiteX25" fmla="*/ 21907 w 209550"/>
              <a:gd name="connsiteY25" fmla="*/ 134303 h 228600"/>
              <a:gd name="connsiteX26" fmla="*/ 27623 w 209550"/>
              <a:gd name="connsiteY26" fmla="*/ 148590 h 228600"/>
              <a:gd name="connsiteX27" fmla="*/ 19050 w 209550"/>
              <a:gd name="connsiteY27" fmla="*/ 160020 h 228600"/>
              <a:gd name="connsiteX28" fmla="*/ 20003 w 209550"/>
              <a:gd name="connsiteY28" fmla="*/ 172403 h 228600"/>
              <a:gd name="connsiteX29" fmla="*/ 41910 w 209550"/>
              <a:gd name="connsiteY29" fmla="*/ 194310 h 228600"/>
              <a:gd name="connsiteX30" fmla="*/ 54293 w 209550"/>
              <a:gd name="connsiteY30" fmla="*/ 195263 h 228600"/>
              <a:gd name="connsiteX31" fmla="*/ 65723 w 209550"/>
              <a:gd name="connsiteY31" fmla="*/ 186690 h 228600"/>
              <a:gd name="connsiteX32" fmla="*/ 80010 w 209550"/>
              <a:gd name="connsiteY32" fmla="*/ 192405 h 228600"/>
              <a:gd name="connsiteX33" fmla="*/ 82868 w 209550"/>
              <a:gd name="connsiteY33" fmla="*/ 206693 h 228600"/>
              <a:gd name="connsiteX34" fmla="*/ 91440 w 209550"/>
              <a:gd name="connsiteY34" fmla="*/ 214313 h 228600"/>
              <a:gd name="connsiteX35" fmla="*/ 105728 w 209550"/>
              <a:gd name="connsiteY35" fmla="*/ 214313 h 228600"/>
              <a:gd name="connsiteX36" fmla="*/ 98107 w 209550"/>
              <a:gd name="connsiteY36" fmla="*/ 222885 h 228600"/>
              <a:gd name="connsiteX37" fmla="*/ 107632 w 209550"/>
              <a:gd name="connsiteY37" fmla="*/ 232410 h 228600"/>
              <a:gd name="connsiteX38" fmla="*/ 117157 w 209550"/>
              <a:gd name="connsiteY38" fmla="*/ 222885 h 228600"/>
              <a:gd name="connsiteX39" fmla="*/ 109538 w 209550"/>
              <a:gd name="connsiteY39" fmla="*/ 214313 h 228600"/>
              <a:gd name="connsiteX40" fmla="*/ 121920 w 209550"/>
              <a:gd name="connsiteY40" fmla="*/ 214313 h 228600"/>
              <a:gd name="connsiteX41" fmla="*/ 121920 w 209550"/>
              <a:gd name="connsiteY41" fmla="*/ 214313 h 228600"/>
              <a:gd name="connsiteX42" fmla="*/ 131445 w 209550"/>
              <a:gd name="connsiteY42" fmla="*/ 206693 h 228600"/>
              <a:gd name="connsiteX43" fmla="*/ 134303 w 209550"/>
              <a:gd name="connsiteY43" fmla="*/ 192405 h 228600"/>
              <a:gd name="connsiteX44" fmla="*/ 148590 w 209550"/>
              <a:gd name="connsiteY44" fmla="*/ 186690 h 228600"/>
              <a:gd name="connsiteX45" fmla="*/ 160020 w 209550"/>
              <a:gd name="connsiteY45" fmla="*/ 195263 h 228600"/>
              <a:gd name="connsiteX46" fmla="*/ 172403 w 209550"/>
              <a:gd name="connsiteY46" fmla="*/ 194310 h 228600"/>
              <a:gd name="connsiteX47" fmla="*/ 194310 w 209550"/>
              <a:gd name="connsiteY47" fmla="*/ 172403 h 228600"/>
              <a:gd name="connsiteX48" fmla="*/ 195263 w 209550"/>
              <a:gd name="connsiteY48" fmla="*/ 160020 h 228600"/>
              <a:gd name="connsiteX49" fmla="*/ 186690 w 209550"/>
              <a:gd name="connsiteY49" fmla="*/ 148590 h 228600"/>
              <a:gd name="connsiteX50" fmla="*/ 192405 w 209550"/>
              <a:gd name="connsiteY50" fmla="*/ 134303 h 228600"/>
              <a:gd name="connsiteX51" fmla="*/ 206693 w 209550"/>
              <a:gd name="connsiteY51" fmla="*/ 132398 h 228600"/>
              <a:gd name="connsiteX52" fmla="*/ 214313 w 209550"/>
              <a:gd name="connsiteY52" fmla="*/ 122873 h 228600"/>
              <a:gd name="connsiteX53" fmla="*/ 214313 w 209550"/>
              <a:gd name="connsiteY53" fmla="*/ 92393 h 228600"/>
              <a:gd name="connsiteX54" fmla="*/ 207645 w 209550"/>
              <a:gd name="connsiteY54" fmla="*/ 83820 h 228600"/>
              <a:gd name="connsiteX55" fmla="*/ 107632 w 209550"/>
              <a:gd name="connsiteY55" fmla="*/ 141923 h 228600"/>
              <a:gd name="connsiteX56" fmla="*/ 72390 w 209550"/>
              <a:gd name="connsiteY56" fmla="*/ 106680 h 228600"/>
              <a:gd name="connsiteX57" fmla="*/ 107632 w 209550"/>
              <a:gd name="connsiteY57" fmla="*/ 71438 h 228600"/>
              <a:gd name="connsiteX58" fmla="*/ 142875 w 209550"/>
              <a:gd name="connsiteY58" fmla="*/ 106680 h 228600"/>
              <a:gd name="connsiteX59" fmla="*/ 107632 w 209550"/>
              <a:gd name="connsiteY59" fmla="*/ 14192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09550" h="228600">
                <a:moveTo>
                  <a:pt x="207645" y="83820"/>
                </a:moveTo>
                <a:lnTo>
                  <a:pt x="193358" y="80963"/>
                </a:lnTo>
                <a:cubicBezTo>
                  <a:pt x="192405" y="75248"/>
                  <a:pt x="190500" y="70485"/>
                  <a:pt x="187643" y="65723"/>
                </a:cubicBezTo>
                <a:lnTo>
                  <a:pt x="196215" y="54293"/>
                </a:lnTo>
                <a:cubicBezTo>
                  <a:pt x="199073" y="50483"/>
                  <a:pt x="198120" y="45720"/>
                  <a:pt x="195263" y="41910"/>
                </a:cubicBezTo>
                <a:lnTo>
                  <a:pt x="173355" y="20955"/>
                </a:lnTo>
                <a:cubicBezTo>
                  <a:pt x="170498" y="18098"/>
                  <a:pt x="164783" y="17145"/>
                  <a:pt x="160973" y="20003"/>
                </a:cubicBezTo>
                <a:lnTo>
                  <a:pt x="149543" y="27623"/>
                </a:lnTo>
                <a:cubicBezTo>
                  <a:pt x="144780" y="24765"/>
                  <a:pt x="140018" y="22860"/>
                  <a:pt x="135255" y="21908"/>
                </a:cubicBezTo>
                <a:lnTo>
                  <a:pt x="132398" y="7620"/>
                </a:lnTo>
                <a:cubicBezTo>
                  <a:pt x="131445" y="2857"/>
                  <a:pt x="127635" y="0"/>
                  <a:pt x="122873" y="0"/>
                </a:cubicBezTo>
                <a:lnTo>
                  <a:pt x="92393" y="0"/>
                </a:lnTo>
                <a:cubicBezTo>
                  <a:pt x="88582" y="0"/>
                  <a:pt x="83820" y="2857"/>
                  <a:pt x="82868" y="7620"/>
                </a:cubicBezTo>
                <a:lnTo>
                  <a:pt x="80010" y="21908"/>
                </a:lnTo>
                <a:cubicBezTo>
                  <a:pt x="75248" y="23812"/>
                  <a:pt x="70485" y="25718"/>
                  <a:pt x="65723" y="27623"/>
                </a:cubicBezTo>
                <a:lnTo>
                  <a:pt x="54293" y="19050"/>
                </a:lnTo>
                <a:cubicBezTo>
                  <a:pt x="50482" y="16192"/>
                  <a:pt x="45720" y="17145"/>
                  <a:pt x="41910" y="20003"/>
                </a:cubicBezTo>
                <a:lnTo>
                  <a:pt x="20955" y="40958"/>
                </a:lnTo>
                <a:cubicBezTo>
                  <a:pt x="18098" y="43815"/>
                  <a:pt x="17145" y="49530"/>
                  <a:pt x="20003" y="53340"/>
                </a:cubicBezTo>
                <a:lnTo>
                  <a:pt x="28575" y="64770"/>
                </a:lnTo>
                <a:cubicBezTo>
                  <a:pt x="25718" y="69533"/>
                  <a:pt x="23813" y="74295"/>
                  <a:pt x="21907" y="79058"/>
                </a:cubicBezTo>
                <a:lnTo>
                  <a:pt x="7620" y="81915"/>
                </a:lnTo>
                <a:cubicBezTo>
                  <a:pt x="2857" y="82868"/>
                  <a:pt x="0" y="86678"/>
                  <a:pt x="0" y="91440"/>
                </a:cubicBezTo>
                <a:lnTo>
                  <a:pt x="0" y="121920"/>
                </a:lnTo>
                <a:cubicBezTo>
                  <a:pt x="0" y="126683"/>
                  <a:pt x="2857" y="130493"/>
                  <a:pt x="7620" y="131445"/>
                </a:cubicBezTo>
                <a:lnTo>
                  <a:pt x="21907" y="134303"/>
                </a:lnTo>
                <a:cubicBezTo>
                  <a:pt x="23813" y="139065"/>
                  <a:pt x="25718" y="143828"/>
                  <a:pt x="27623" y="148590"/>
                </a:cubicBezTo>
                <a:lnTo>
                  <a:pt x="19050" y="160020"/>
                </a:lnTo>
                <a:cubicBezTo>
                  <a:pt x="16193" y="163830"/>
                  <a:pt x="17145" y="168593"/>
                  <a:pt x="20003" y="172403"/>
                </a:cubicBezTo>
                <a:lnTo>
                  <a:pt x="41910" y="194310"/>
                </a:lnTo>
                <a:cubicBezTo>
                  <a:pt x="44768" y="197168"/>
                  <a:pt x="50482" y="198120"/>
                  <a:pt x="54293" y="195263"/>
                </a:cubicBezTo>
                <a:lnTo>
                  <a:pt x="65723" y="186690"/>
                </a:lnTo>
                <a:cubicBezTo>
                  <a:pt x="70485" y="189548"/>
                  <a:pt x="75248" y="191453"/>
                  <a:pt x="80010" y="192405"/>
                </a:cubicBezTo>
                <a:lnTo>
                  <a:pt x="82868" y="206693"/>
                </a:lnTo>
                <a:cubicBezTo>
                  <a:pt x="83820" y="211455"/>
                  <a:pt x="87630" y="214313"/>
                  <a:pt x="91440" y="214313"/>
                </a:cubicBezTo>
                <a:lnTo>
                  <a:pt x="105728" y="214313"/>
                </a:lnTo>
                <a:cubicBezTo>
                  <a:pt x="100965" y="215265"/>
                  <a:pt x="98107" y="219075"/>
                  <a:pt x="98107" y="222885"/>
                </a:cubicBezTo>
                <a:cubicBezTo>
                  <a:pt x="98107" y="227648"/>
                  <a:pt x="101918" y="232410"/>
                  <a:pt x="107632" y="232410"/>
                </a:cubicBezTo>
                <a:cubicBezTo>
                  <a:pt x="112395" y="232410"/>
                  <a:pt x="117157" y="228600"/>
                  <a:pt x="117157" y="222885"/>
                </a:cubicBezTo>
                <a:cubicBezTo>
                  <a:pt x="117157" y="218123"/>
                  <a:pt x="114300" y="215265"/>
                  <a:pt x="109538" y="214313"/>
                </a:cubicBezTo>
                <a:lnTo>
                  <a:pt x="121920" y="214313"/>
                </a:lnTo>
                <a:cubicBezTo>
                  <a:pt x="121920" y="214313"/>
                  <a:pt x="121920" y="214313"/>
                  <a:pt x="121920" y="214313"/>
                </a:cubicBezTo>
                <a:cubicBezTo>
                  <a:pt x="126682" y="214313"/>
                  <a:pt x="130493" y="211455"/>
                  <a:pt x="131445" y="206693"/>
                </a:cubicBezTo>
                <a:lnTo>
                  <a:pt x="134303" y="192405"/>
                </a:lnTo>
                <a:cubicBezTo>
                  <a:pt x="139065" y="190500"/>
                  <a:pt x="143828" y="188595"/>
                  <a:pt x="148590" y="186690"/>
                </a:cubicBezTo>
                <a:lnTo>
                  <a:pt x="160020" y="195263"/>
                </a:lnTo>
                <a:cubicBezTo>
                  <a:pt x="163830" y="198120"/>
                  <a:pt x="168593" y="197168"/>
                  <a:pt x="172403" y="194310"/>
                </a:cubicBezTo>
                <a:lnTo>
                  <a:pt x="194310" y="172403"/>
                </a:lnTo>
                <a:cubicBezTo>
                  <a:pt x="197168" y="169545"/>
                  <a:pt x="198120" y="163830"/>
                  <a:pt x="195263" y="160020"/>
                </a:cubicBezTo>
                <a:lnTo>
                  <a:pt x="186690" y="148590"/>
                </a:lnTo>
                <a:cubicBezTo>
                  <a:pt x="189548" y="143828"/>
                  <a:pt x="191453" y="139065"/>
                  <a:pt x="192405" y="134303"/>
                </a:cubicBezTo>
                <a:lnTo>
                  <a:pt x="206693" y="132398"/>
                </a:lnTo>
                <a:cubicBezTo>
                  <a:pt x="211455" y="131445"/>
                  <a:pt x="214313" y="127635"/>
                  <a:pt x="214313" y="122873"/>
                </a:cubicBezTo>
                <a:lnTo>
                  <a:pt x="214313" y="92393"/>
                </a:lnTo>
                <a:cubicBezTo>
                  <a:pt x="215265" y="87630"/>
                  <a:pt x="212408" y="83820"/>
                  <a:pt x="207645" y="83820"/>
                </a:cubicBezTo>
                <a:close/>
                <a:moveTo>
                  <a:pt x="107632" y="141923"/>
                </a:moveTo>
                <a:cubicBezTo>
                  <a:pt x="88582" y="141923"/>
                  <a:pt x="72390" y="125730"/>
                  <a:pt x="72390" y="106680"/>
                </a:cubicBezTo>
                <a:cubicBezTo>
                  <a:pt x="72390" y="87630"/>
                  <a:pt x="88582" y="71438"/>
                  <a:pt x="107632" y="71438"/>
                </a:cubicBezTo>
                <a:cubicBezTo>
                  <a:pt x="126682" y="71438"/>
                  <a:pt x="142875" y="87630"/>
                  <a:pt x="142875" y="106680"/>
                </a:cubicBezTo>
                <a:cubicBezTo>
                  <a:pt x="142875" y="126683"/>
                  <a:pt x="126682" y="141923"/>
                  <a:pt x="107632" y="141923"/>
                </a:cubicBezTo>
                <a:close/>
              </a:path>
            </a:pathLst>
          </a:custGeom>
          <a:solidFill>
            <a:schemeClr val="tx1">
              <a:lumMod val="75000"/>
              <a:lumOff val="25000"/>
            </a:schemeClr>
          </a:solidFill>
          <a:ln w="952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Shape 219">
            <a:extLst>
              <a:ext uri="{FF2B5EF4-FFF2-40B4-BE49-F238E27FC236}">
                <a16:creationId xmlns:a16="http://schemas.microsoft.com/office/drawing/2014/main" id="{1D990604-C3A0-4686-B67B-10FFDD440BFC}"/>
              </a:ext>
            </a:extLst>
          </p:cNvPr>
          <p:cNvSpPr/>
          <p:nvPr/>
        </p:nvSpPr>
        <p:spPr>
          <a:xfrm>
            <a:off x="6588348" y="3361633"/>
            <a:ext cx="166421" cy="181554"/>
          </a:xfrm>
          <a:custGeom>
            <a:avLst/>
            <a:gdLst>
              <a:gd name="connsiteX0" fmla="*/ 207645 w 209550"/>
              <a:gd name="connsiteY0" fmla="*/ 83820 h 228600"/>
              <a:gd name="connsiteX1" fmla="*/ 193358 w 209550"/>
              <a:gd name="connsiteY1" fmla="*/ 80963 h 228600"/>
              <a:gd name="connsiteX2" fmla="*/ 187643 w 209550"/>
              <a:gd name="connsiteY2" fmla="*/ 65723 h 228600"/>
              <a:gd name="connsiteX3" fmla="*/ 196215 w 209550"/>
              <a:gd name="connsiteY3" fmla="*/ 54293 h 228600"/>
              <a:gd name="connsiteX4" fmla="*/ 195263 w 209550"/>
              <a:gd name="connsiteY4" fmla="*/ 41910 h 228600"/>
              <a:gd name="connsiteX5" fmla="*/ 173355 w 209550"/>
              <a:gd name="connsiteY5" fmla="*/ 20955 h 228600"/>
              <a:gd name="connsiteX6" fmla="*/ 160973 w 209550"/>
              <a:gd name="connsiteY6" fmla="*/ 20003 h 228600"/>
              <a:gd name="connsiteX7" fmla="*/ 149543 w 209550"/>
              <a:gd name="connsiteY7" fmla="*/ 27623 h 228600"/>
              <a:gd name="connsiteX8" fmla="*/ 135255 w 209550"/>
              <a:gd name="connsiteY8" fmla="*/ 21908 h 228600"/>
              <a:gd name="connsiteX9" fmla="*/ 132398 w 209550"/>
              <a:gd name="connsiteY9" fmla="*/ 7620 h 228600"/>
              <a:gd name="connsiteX10" fmla="*/ 122873 w 209550"/>
              <a:gd name="connsiteY10" fmla="*/ 0 h 228600"/>
              <a:gd name="connsiteX11" fmla="*/ 92393 w 209550"/>
              <a:gd name="connsiteY11" fmla="*/ 0 h 228600"/>
              <a:gd name="connsiteX12" fmla="*/ 82868 w 209550"/>
              <a:gd name="connsiteY12" fmla="*/ 7620 h 228600"/>
              <a:gd name="connsiteX13" fmla="*/ 80010 w 209550"/>
              <a:gd name="connsiteY13" fmla="*/ 21908 h 228600"/>
              <a:gd name="connsiteX14" fmla="*/ 65723 w 209550"/>
              <a:gd name="connsiteY14" fmla="*/ 27623 h 228600"/>
              <a:gd name="connsiteX15" fmla="*/ 54293 w 209550"/>
              <a:gd name="connsiteY15" fmla="*/ 19050 h 228600"/>
              <a:gd name="connsiteX16" fmla="*/ 41910 w 209550"/>
              <a:gd name="connsiteY16" fmla="*/ 20003 h 228600"/>
              <a:gd name="connsiteX17" fmla="*/ 20955 w 209550"/>
              <a:gd name="connsiteY17" fmla="*/ 40958 h 228600"/>
              <a:gd name="connsiteX18" fmla="*/ 20003 w 209550"/>
              <a:gd name="connsiteY18" fmla="*/ 53340 h 228600"/>
              <a:gd name="connsiteX19" fmla="*/ 28575 w 209550"/>
              <a:gd name="connsiteY19" fmla="*/ 64770 h 228600"/>
              <a:gd name="connsiteX20" fmla="*/ 21907 w 209550"/>
              <a:gd name="connsiteY20" fmla="*/ 79058 h 228600"/>
              <a:gd name="connsiteX21" fmla="*/ 7620 w 209550"/>
              <a:gd name="connsiteY21" fmla="*/ 81915 h 228600"/>
              <a:gd name="connsiteX22" fmla="*/ 0 w 209550"/>
              <a:gd name="connsiteY22" fmla="*/ 91440 h 228600"/>
              <a:gd name="connsiteX23" fmla="*/ 0 w 209550"/>
              <a:gd name="connsiteY23" fmla="*/ 121920 h 228600"/>
              <a:gd name="connsiteX24" fmla="*/ 7620 w 209550"/>
              <a:gd name="connsiteY24" fmla="*/ 131445 h 228600"/>
              <a:gd name="connsiteX25" fmla="*/ 21907 w 209550"/>
              <a:gd name="connsiteY25" fmla="*/ 134303 h 228600"/>
              <a:gd name="connsiteX26" fmla="*/ 27623 w 209550"/>
              <a:gd name="connsiteY26" fmla="*/ 148590 h 228600"/>
              <a:gd name="connsiteX27" fmla="*/ 19050 w 209550"/>
              <a:gd name="connsiteY27" fmla="*/ 160020 h 228600"/>
              <a:gd name="connsiteX28" fmla="*/ 20003 w 209550"/>
              <a:gd name="connsiteY28" fmla="*/ 172403 h 228600"/>
              <a:gd name="connsiteX29" fmla="*/ 41910 w 209550"/>
              <a:gd name="connsiteY29" fmla="*/ 194310 h 228600"/>
              <a:gd name="connsiteX30" fmla="*/ 54293 w 209550"/>
              <a:gd name="connsiteY30" fmla="*/ 195263 h 228600"/>
              <a:gd name="connsiteX31" fmla="*/ 65723 w 209550"/>
              <a:gd name="connsiteY31" fmla="*/ 186690 h 228600"/>
              <a:gd name="connsiteX32" fmla="*/ 80010 w 209550"/>
              <a:gd name="connsiteY32" fmla="*/ 192405 h 228600"/>
              <a:gd name="connsiteX33" fmla="*/ 82868 w 209550"/>
              <a:gd name="connsiteY33" fmla="*/ 206693 h 228600"/>
              <a:gd name="connsiteX34" fmla="*/ 91440 w 209550"/>
              <a:gd name="connsiteY34" fmla="*/ 214313 h 228600"/>
              <a:gd name="connsiteX35" fmla="*/ 105728 w 209550"/>
              <a:gd name="connsiteY35" fmla="*/ 214313 h 228600"/>
              <a:gd name="connsiteX36" fmla="*/ 98107 w 209550"/>
              <a:gd name="connsiteY36" fmla="*/ 222885 h 228600"/>
              <a:gd name="connsiteX37" fmla="*/ 107632 w 209550"/>
              <a:gd name="connsiteY37" fmla="*/ 232410 h 228600"/>
              <a:gd name="connsiteX38" fmla="*/ 117157 w 209550"/>
              <a:gd name="connsiteY38" fmla="*/ 222885 h 228600"/>
              <a:gd name="connsiteX39" fmla="*/ 109538 w 209550"/>
              <a:gd name="connsiteY39" fmla="*/ 214313 h 228600"/>
              <a:gd name="connsiteX40" fmla="*/ 121920 w 209550"/>
              <a:gd name="connsiteY40" fmla="*/ 214313 h 228600"/>
              <a:gd name="connsiteX41" fmla="*/ 121920 w 209550"/>
              <a:gd name="connsiteY41" fmla="*/ 214313 h 228600"/>
              <a:gd name="connsiteX42" fmla="*/ 131445 w 209550"/>
              <a:gd name="connsiteY42" fmla="*/ 206693 h 228600"/>
              <a:gd name="connsiteX43" fmla="*/ 134303 w 209550"/>
              <a:gd name="connsiteY43" fmla="*/ 192405 h 228600"/>
              <a:gd name="connsiteX44" fmla="*/ 148590 w 209550"/>
              <a:gd name="connsiteY44" fmla="*/ 186690 h 228600"/>
              <a:gd name="connsiteX45" fmla="*/ 160020 w 209550"/>
              <a:gd name="connsiteY45" fmla="*/ 195263 h 228600"/>
              <a:gd name="connsiteX46" fmla="*/ 172403 w 209550"/>
              <a:gd name="connsiteY46" fmla="*/ 194310 h 228600"/>
              <a:gd name="connsiteX47" fmla="*/ 194310 w 209550"/>
              <a:gd name="connsiteY47" fmla="*/ 172403 h 228600"/>
              <a:gd name="connsiteX48" fmla="*/ 195263 w 209550"/>
              <a:gd name="connsiteY48" fmla="*/ 160020 h 228600"/>
              <a:gd name="connsiteX49" fmla="*/ 186690 w 209550"/>
              <a:gd name="connsiteY49" fmla="*/ 148590 h 228600"/>
              <a:gd name="connsiteX50" fmla="*/ 192405 w 209550"/>
              <a:gd name="connsiteY50" fmla="*/ 134303 h 228600"/>
              <a:gd name="connsiteX51" fmla="*/ 206693 w 209550"/>
              <a:gd name="connsiteY51" fmla="*/ 132398 h 228600"/>
              <a:gd name="connsiteX52" fmla="*/ 214313 w 209550"/>
              <a:gd name="connsiteY52" fmla="*/ 122873 h 228600"/>
              <a:gd name="connsiteX53" fmla="*/ 214313 w 209550"/>
              <a:gd name="connsiteY53" fmla="*/ 92393 h 228600"/>
              <a:gd name="connsiteX54" fmla="*/ 207645 w 209550"/>
              <a:gd name="connsiteY54" fmla="*/ 83820 h 228600"/>
              <a:gd name="connsiteX55" fmla="*/ 107632 w 209550"/>
              <a:gd name="connsiteY55" fmla="*/ 141923 h 228600"/>
              <a:gd name="connsiteX56" fmla="*/ 72390 w 209550"/>
              <a:gd name="connsiteY56" fmla="*/ 106680 h 228600"/>
              <a:gd name="connsiteX57" fmla="*/ 107632 w 209550"/>
              <a:gd name="connsiteY57" fmla="*/ 71438 h 228600"/>
              <a:gd name="connsiteX58" fmla="*/ 142875 w 209550"/>
              <a:gd name="connsiteY58" fmla="*/ 106680 h 228600"/>
              <a:gd name="connsiteX59" fmla="*/ 107632 w 209550"/>
              <a:gd name="connsiteY59" fmla="*/ 14192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09550" h="228600">
                <a:moveTo>
                  <a:pt x="207645" y="83820"/>
                </a:moveTo>
                <a:lnTo>
                  <a:pt x="193358" y="80963"/>
                </a:lnTo>
                <a:cubicBezTo>
                  <a:pt x="192405" y="75248"/>
                  <a:pt x="190500" y="70485"/>
                  <a:pt x="187643" y="65723"/>
                </a:cubicBezTo>
                <a:lnTo>
                  <a:pt x="196215" y="54293"/>
                </a:lnTo>
                <a:cubicBezTo>
                  <a:pt x="199073" y="50483"/>
                  <a:pt x="198120" y="45720"/>
                  <a:pt x="195263" y="41910"/>
                </a:cubicBezTo>
                <a:lnTo>
                  <a:pt x="173355" y="20955"/>
                </a:lnTo>
                <a:cubicBezTo>
                  <a:pt x="170498" y="18098"/>
                  <a:pt x="164783" y="17145"/>
                  <a:pt x="160973" y="20003"/>
                </a:cubicBezTo>
                <a:lnTo>
                  <a:pt x="149543" y="27623"/>
                </a:lnTo>
                <a:cubicBezTo>
                  <a:pt x="144780" y="24765"/>
                  <a:pt x="140018" y="22860"/>
                  <a:pt x="135255" y="21908"/>
                </a:cubicBezTo>
                <a:lnTo>
                  <a:pt x="132398" y="7620"/>
                </a:lnTo>
                <a:cubicBezTo>
                  <a:pt x="131445" y="2857"/>
                  <a:pt x="127635" y="0"/>
                  <a:pt x="122873" y="0"/>
                </a:cubicBezTo>
                <a:lnTo>
                  <a:pt x="92393" y="0"/>
                </a:lnTo>
                <a:cubicBezTo>
                  <a:pt x="88582" y="0"/>
                  <a:pt x="83820" y="2857"/>
                  <a:pt x="82868" y="7620"/>
                </a:cubicBezTo>
                <a:lnTo>
                  <a:pt x="80010" y="21908"/>
                </a:lnTo>
                <a:cubicBezTo>
                  <a:pt x="75248" y="23812"/>
                  <a:pt x="70485" y="25718"/>
                  <a:pt x="65723" y="27623"/>
                </a:cubicBezTo>
                <a:lnTo>
                  <a:pt x="54293" y="19050"/>
                </a:lnTo>
                <a:cubicBezTo>
                  <a:pt x="50482" y="16192"/>
                  <a:pt x="45720" y="17145"/>
                  <a:pt x="41910" y="20003"/>
                </a:cubicBezTo>
                <a:lnTo>
                  <a:pt x="20955" y="40958"/>
                </a:lnTo>
                <a:cubicBezTo>
                  <a:pt x="18098" y="43815"/>
                  <a:pt x="17145" y="49530"/>
                  <a:pt x="20003" y="53340"/>
                </a:cubicBezTo>
                <a:lnTo>
                  <a:pt x="28575" y="64770"/>
                </a:lnTo>
                <a:cubicBezTo>
                  <a:pt x="25718" y="69533"/>
                  <a:pt x="23813" y="74295"/>
                  <a:pt x="21907" y="79058"/>
                </a:cubicBezTo>
                <a:lnTo>
                  <a:pt x="7620" y="81915"/>
                </a:lnTo>
                <a:cubicBezTo>
                  <a:pt x="2857" y="82868"/>
                  <a:pt x="0" y="86678"/>
                  <a:pt x="0" y="91440"/>
                </a:cubicBezTo>
                <a:lnTo>
                  <a:pt x="0" y="121920"/>
                </a:lnTo>
                <a:cubicBezTo>
                  <a:pt x="0" y="126683"/>
                  <a:pt x="2857" y="130493"/>
                  <a:pt x="7620" y="131445"/>
                </a:cubicBezTo>
                <a:lnTo>
                  <a:pt x="21907" y="134303"/>
                </a:lnTo>
                <a:cubicBezTo>
                  <a:pt x="23813" y="139065"/>
                  <a:pt x="25718" y="143828"/>
                  <a:pt x="27623" y="148590"/>
                </a:cubicBezTo>
                <a:lnTo>
                  <a:pt x="19050" y="160020"/>
                </a:lnTo>
                <a:cubicBezTo>
                  <a:pt x="16193" y="163830"/>
                  <a:pt x="17145" y="168593"/>
                  <a:pt x="20003" y="172403"/>
                </a:cubicBezTo>
                <a:lnTo>
                  <a:pt x="41910" y="194310"/>
                </a:lnTo>
                <a:cubicBezTo>
                  <a:pt x="44768" y="197168"/>
                  <a:pt x="50482" y="198120"/>
                  <a:pt x="54293" y="195263"/>
                </a:cubicBezTo>
                <a:lnTo>
                  <a:pt x="65723" y="186690"/>
                </a:lnTo>
                <a:cubicBezTo>
                  <a:pt x="70485" y="189548"/>
                  <a:pt x="75248" y="191453"/>
                  <a:pt x="80010" y="192405"/>
                </a:cubicBezTo>
                <a:lnTo>
                  <a:pt x="82868" y="206693"/>
                </a:lnTo>
                <a:cubicBezTo>
                  <a:pt x="83820" y="211455"/>
                  <a:pt x="87630" y="214313"/>
                  <a:pt x="91440" y="214313"/>
                </a:cubicBezTo>
                <a:lnTo>
                  <a:pt x="105728" y="214313"/>
                </a:lnTo>
                <a:cubicBezTo>
                  <a:pt x="100965" y="215265"/>
                  <a:pt x="98107" y="219075"/>
                  <a:pt x="98107" y="222885"/>
                </a:cubicBezTo>
                <a:cubicBezTo>
                  <a:pt x="98107" y="227648"/>
                  <a:pt x="101918" y="232410"/>
                  <a:pt x="107632" y="232410"/>
                </a:cubicBezTo>
                <a:cubicBezTo>
                  <a:pt x="112395" y="232410"/>
                  <a:pt x="117157" y="228600"/>
                  <a:pt x="117157" y="222885"/>
                </a:cubicBezTo>
                <a:cubicBezTo>
                  <a:pt x="117157" y="218123"/>
                  <a:pt x="114300" y="215265"/>
                  <a:pt x="109538" y="214313"/>
                </a:cubicBezTo>
                <a:lnTo>
                  <a:pt x="121920" y="214313"/>
                </a:lnTo>
                <a:cubicBezTo>
                  <a:pt x="121920" y="214313"/>
                  <a:pt x="121920" y="214313"/>
                  <a:pt x="121920" y="214313"/>
                </a:cubicBezTo>
                <a:cubicBezTo>
                  <a:pt x="126682" y="214313"/>
                  <a:pt x="130493" y="211455"/>
                  <a:pt x="131445" y="206693"/>
                </a:cubicBezTo>
                <a:lnTo>
                  <a:pt x="134303" y="192405"/>
                </a:lnTo>
                <a:cubicBezTo>
                  <a:pt x="139065" y="190500"/>
                  <a:pt x="143828" y="188595"/>
                  <a:pt x="148590" y="186690"/>
                </a:cubicBezTo>
                <a:lnTo>
                  <a:pt x="160020" y="195263"/>
                </a:lnTo>
                <a:cubicBezTo>
                  <a:pt x="163830" y="198120"/>
                  <a:pt x="168593" y="197168"/>
                  <a:pt x="172403" y="194310"/>
                </a:cubicBezTo>
                <a:lnTo>
                  <a:pt x="194310" y="172403"/>
                </a:lnTo>
                <a:cubicBezTo>
                  <a:pt x="197168" y="169545"/>
                  <a:pt x="198120" y="163830"/>
                  <a:pt x="195263" y="160020"/>
                </a:cubicBezTo>
                <a:lnTo>
                  <a:pt x="186690" y="148590"/>
                </a:lnTo>
                <a:cubicBezTo>
                  <a:pt x="189548" y="143828"/>
                  <a:pt x="191453" y="139065"/>
                  <a:pt x="192405" y="134303"/>
                </a:cubicBezTo>
                <a:lnTo>
                  <a:pt x="206693" y="132398"/>
                </a:lnTo>
                <a:cubicBezTo>
                  <a:pt x="211455" y="131445"/>
                  <a:pt x="214313" y="127635"/>
                  <a:pt x="214313" y="122873"/>
                </a:cubicBezTo>
                <a:lnTo>
                  <a:pt x="214313" y="92393"/>
                </a:lnTo>
                <a:cubicBezTo>
                  <a:pt x="215265" y="87630"/>
                  <a:pt x="212408" y="83820"/>
                  <a:pt x="207645" y="83820"/>
                </a:cubicBezTo>
                <a:close/>
                <a:moveTo>
                  <a:pt x="107632" y="141923"/>
                </a:moveTo>
                <a:cubicBezTo>
                  <a:pt x="88582" y="141923"/>
                  <a:pt x="72390" y="125730"/>
                  <a:pt x="72390" y="106680"/>
                </a:cubicBezTo>
                <a:cubicBezTo>
                  <a:pt x="72390" y="87630"/>
                  <a:pt x="88582" y="71438"/>
                  <a:pt x="107632" y="71438"/>
                </a:cubicBezTo>
                <a:cubicBezTo>
                  <a:pt x="126682" y="71438"/>
                  <a:pt x="142875" y="87630"/>
                  <a:pt x="142875" y="106680"/>
                </a:cubicBezTo>
                <a:cubicBezTo>
                  <a:pt x="142875" y="126683"/>
                  <a:pt x="126682" y="141923"/>
                  <a:pt x="107632" y="141923"/>
                </a:cubicBezTo>
                <a:close/>
              </a:path>
            </a:pathLst>
          </a:custGeom>
          <a:solidFill>
            <a:schemeClr val="tx1">
              <a:lumMod val="75000"/>
              <a:lumOff val="25000"/>
            </a:schemeClr>
          </a:solidFill>
          <a:ln w="952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0" name="Freeform: Shape 220">
            <a:extLst>
              <a:ext uri="{FF2B5EF4-FFF2-40B4-BE49-F238E27FC236}">
                <a16:creationId xmlns:a16="http://schemas.microsoft.com/office/drawing/2014/main" id="{74E5896A-9546-45F5-8C7B-B5C25B0579B8}"/>
              </a:ext>
            </a:extLst>
          </p:cNvPr>
          <p:cNvSpPr/>
          <p:nvPr/>
        </p:nvSpPr>
        <p:spPr>
          <a:xfrm>
            <a:off x="6583432" y="4173156"/>
            <a:ext cx="166421" cy="181554"/>
          </a:xfrm>
          <a:custGeom>
            <a:avLst/>
            <a:gdLst>
              <a:gd name="connsiteX0" fmla="*/ 207645 w 209550"/>
              <a:gd name="connsiteY0" fmla="*/ 83820 h 228600"/>
              <a:gd name="connsiteX1" fmla="*/ 193358 w 209550"/>
              <a:gd name="connsiteY1" fmla="*/ 80963 h 228600"/>
              <a:gd name="connsiteX2" fmla="*/ 187643 w 209550"/>
              <a:gd name="connsiteY2" fmla="*/ 65723 h 228600"/>
              <a:gd name="connsiteX3" fmla="*/ 196215 w 209550"/>
              <a:gd name="connsiteY3" fmla="*/ 54293 h 228600"/>
              <a:gd name="connsiteX4" fmla="*/ 195263 w 209550"/>
              <a:gd name="connsiteY4" fmla="*/ 41910 h 228600"/>
              <a:gd name="connsiteX5" fmla="*/ 173355 w 209550"/>
              <a:gd name="connsiteY5" fmla="*/ 20955 h 228600"/>
              <a:gd name="connsiteX6" fmla="*/ 160973 w 209550"/>
              <a:gd name="connsiteY6" fmla="*/ 20003 h 228600"/>
              <a:gd name="connsiteX7" fmla="*/ 149543 w 209550"/>
              <a:gd name="connsiteY7" fmla="*/ 27623 h 228600"/>
              <a:gd name="connsiteX8" fmla="*/ 135255 w 209550"/>
              <a:gd name="connsiteY8" fmla="*/ 21908 h 228600"/>
              <a:gd name="connsiteX9" fmla="*/ 132398 w 209550"/>
              <a:gd name="connsiteY9" fmla="*/ 7620 h 228600"/>
              <a:gd name="connsiteX10" fmla="*/ 122873 w 209550"/>
              <a:gd name="connsiteY10" fmla="*/ 0 h 228600"/>
              <a:gd name="connsiteX11" fmla="*/ 92393 w 209550"/>
              <a:gd name="connsiteY11" fmla="*/ 0 h 228600"/>
              <a:gd name="connsiteX12" fmla="*/ 82868 w 209550"/>
              <a:gd name="connsiteY12" fmla="*/ 7620 h 228600"/>
              <a:gd name="connsiteX13" fmla="*/ 80010 w 209550"/>
              <a:gd name="connsiteY13" fmla="*/ 21908 h 228600"/>
              <a:gd name="connsiteX14" fmla="*/ 65723 w 209550"/>
              <a:gd name="connsiteY14" fmla="*/ 27623 h 228600"/>
              <a:gd name="connsiteX15" fmla="*/ 54293 w 209550"/>
              <a:gd name="connsiteY15" fmla="*/ 19050 h 228600"/>
              <a:gd name="connsiteX16" fmla="*/ 41910 w 209550"/>
              <a:gd name="connsiteY16" fmla="*/ 20003 h 228600"/>
              <a:gd name="connsiteX17" fmla="*/ 20955 w 209550"/>
              <a:gd name="connsiteY17" fmla="*/ 40958 h 228600"/>
              <a:gd name="connsiteX18" fmla="*/ 20003 w 209550"/>
              <a:gd name="connsiteY18" fmla="*/ 53340 h 228600"/>
              <a:gd name="connsiteX19" fmla="*/ 28575 w 209550"/>
              <a:gd name="connsiteY19" fmla="*/ 64770 h 228600"/>
              <a:gd name="connsiteX20" fmla="*/ 21907 w 209550"/>
              <a:gd name="connsiteY20" fmla="*/ 79058 h 228600"/>
              <a:gd name="connsiteX21" fmla="*/ 7620 w 209550"/>
              <a:gd name="connsiteY21" fmla="*/ 81915 h 228600"/>
              <a:gd name="connsiteX22" fmla="*/ 0 w 209550"/>
              <a:gd name="connsiteY22" fmla="*/ 91440 h 228600"/>
              <a:gd name="connsiteX23" fmla="*/ 0 w 209550"/>
              <a:gd name="connsiteY23" fmla="*/ 121920 h 228600"/>
              <a:gd name="connsiteX24" fmla="*/ 7620 w 209550"/>
              <a:gd name="connsiteY24" fmla="*/ 131445 h 228600"/>
              <a:gd name="connsiteX25" fmla="*/ 21907 w 209550"/>
              <a:gd name="connsiteY25" fmla="*/ 134303 h 228600"/>
              <a:gd name="connsiteX26" fmla="*/ 27623 w 209550"/>
              <a:gd name="connsiteY26" fmla="*/ 148590 h 228600"/>
              <a:gd name="connsiteX27" fmla="*/ 19050 w 209550"/>
              <a:gd name="connsiteY27" fmla="*/ 160020 h 228600"/>
              <a:gd name="connsiteX28" fmla="*/ 20003 w 209550"/>
              <a:gd name="connsiteY28" fmla="*/ 172403 h 228600"/>
              <a:gd name="connsiteX29" fmla="*/ 41910 w 209550"/>
              <a:gd name="connsiteY29" fmla="*/ 194310 h 228600"/>
              <a:gd name="connsiteX30" fmla="*/ 54293 w 209550"/>
              <a:gd name="connsiteY30" fmla="*/ 195263 h 228600"/>
              <a:gd name="connsiteX31" fmla="*/ 65723 w 209550"/>
              <a:gd name="connsiteY31" fmla="*/ 186690 h 228600"/>
              <a:gd name="connsiteX32" fmla="*/ 80010 w 209550"/>
              <a:gd name="connsiteY32" fmla="*/ 192405 h 228600"/>
              <a:gd name="connsiteX33" fmla="*/ 82868 w 209550"/>
              <a:gd name="connsiteY33" fmla="*/ 206693 h 228600"/>
              <a:gd name="connsiteX34" fmla="*/ 91440 w 209550"/>
              <a:gd name="connsiteY34" fmla="*/ 214313 h 228600"/>
              <a:gd name="connsiteX35" fmla="*/ 105728 w 209550"/>
              <a:gd name="connsiteY35" fmla="*/ 214313 h 228600"/>
              <a:gd name="connsiteX36" fmla="*/ 98107 w 209550"/>
              <a:gd name="connsiteY36" fmla="*/ 222885 h 228600"/>
              <a:gd name="connsiteX37" fmla="*/ 107632 w 209550"/>
              <a:gd name="connsiteY37" fmla="*/ 232410 h 228600"/>
              <a:gd name="connsiteX38" fmla="*/ 117157 w 209550"/>
              <a:gd name="connsiteY38" fmla="*/ 222885 h 228600"/>
              <a:gd name="connsiteX39" fmla="*/ 109538 w 209550"/>
              <a:gd name="connsiteY39" fmla="*/ 214313 h 228600"/>
              <a:gd name="connsiteX40" fmla="*/ 121920 w 209550"/>
              <a:gd name="connsiteY40" fmla="*/ 214313 h 228600"/>
              <a:gd name="connsiteX41" fmla="*/ 121920 w 209550"/>
              <a:gd name="connsiteY41" fmla="*/ 214313 h 228600"/>
              <a:gd name="connsiteX42" fmla="*/ 131445 w 209550"/>
              <a:gd name="connsiteY42" fmla="*/ 206693 h 228600"/>
              <a:gd name="connsiteX43" fmla="*/ 134303 w 209550"/>
              <a:gd name="connsiteY43" fmla="*/ 192405 h 228600"/>
              <a:gd name="connsiteX44" fmla="*/ 148590 w 209550"/>
              <a:gd name="connsiteY44" fmla="*/ 186690 h 228600"/>
              <a:gd name="connsiteX45" fmla="*/ 160020 w 209550"/>
              <a:gd name="connsiteY45" fmla="*/ 195263 h 228600"/>
              <a:gd name="connsiteX46" fmla="*/ 172403 w 209550"/>
              <a:gd name="connsiteY46" fmla="*/ 194310 h 228600"/>
              <a:gd name="connsiteX47" fmla="*/ 194310 w 209550"/>
              <a:gd name="connsiteY47" fmla="*/ 172403 h 228600"/>
              <a:gd name="connsiteX48" fmla="*/ 195263 w 209550"/>
              <a:gd name="connsiteY48" fmla="*/ 160020 h 228600"/>
              <a:gd name="connsiteX49" fmla="*/ 186690 w 209550"/>
              <a:gd name="connsiteY49" fmla="*/ 148590 h 228600"/>
              <a:gd name="connsiteX50" fmla="*/ 192405 w 209550"/>
              <a:gd name="connsiteY50" fmla="*/ 134303 h 228600"/>
              <a:gd name="connsiteX51" fmla="*/ 206693 w 209550"/>
              <a:gd name="connsiteY51" fmla="*/ 132398 h 228600"/>
              <a:gd name="connsiteX52" fmla="*/ 214313 w 209550"/>
              <a:gd name="connsiteY52" fmla="*/ 122873 h 228600"/>
              <a:gd name="connsiteX53" fmla="*/ 214313 w 209550"/>
              <a:gd name="connsiteY53" fmla="*/ 92393 h 228600"/>
              <a:gd name="connsiteX54" fmla="*/ 207645 w 209550"/>
              <a:gd name="connsiteY54" fmla="*/ 83820 h 228600"/>
              <a:gd name="connsiteX55" fmla="*/ 107632 w 209550"/>
              <a:gd name="connsiteY55" fmla="*/ 141923 h 228600"/>
              <a:gd name="connsiteX56" fmla="*/ 72390 w 209550"/>
              <a:gd name="connsiteY56" fmla="*/ 106680 h 228600"/>
              <a:gd name="connsiteX57" fmla="*/ 107632 w 209550"/>
              <a:gd name="connsiteY57" fmla="*/ 71438 h 228600"/>
              <a:gd name="connsiteX58" fmla="*/ 142875 w 209550"/>
              <a:gd name="connsiteY58" fmla="*/ 106680 h 228600"/>
              <a:gd name="connsiteX59" fmla="*/ 107632 w 209550"/>
              <a:gd name="connsiteY59" fmla="*/ 14192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09550" h="228600">
                <a:moveTo>
                  <a:pt x="207645" y="83820"/>
                </a:moveTo>
                <a:lnTo>
                  <a:pt x="193358" y="80963"/>
                </a:lnTo>
                <a:cubicBezTo>
                  <a:pt x="192405" y="75248"/>
                  <a:pt x="190500" y="70485"/>
                  <a:pt x="187643" y="65723"/>
                </a:cubicBezTo>
                <a:lnTo>
                  <a:pt x="196215" y="54293"/>
                </a:lnTo>
                <a:cubicBezTo>
                  <a:pt x="199073" y="50483"/>
                  <a:pt x="198120" y="45720"/>
                  <a:pt x="195263" y="41910"/>
                </a:cubicBezTo>
                <a:lnTo>
                  <a:pt x="173355" y="20955"/>
                </a:lnTo>
                <a:cubicBezTo>
                  <a:pt x="170498" y="18098"/>
                  <a:pt x="164783" y="17145"/>
                  <a:pt x="160973" y="20003"/>
                </a:cubicBezTo>
                <a:lnTo>
                  <a:pt x="149543" y="27623"/>
                </a:lnTo>
                <a:cubicBezTo>
                  <a:pt x="144780" y="24765"/>
                  <a:pt x="140018" y="22860"/>
                  <a:pt x="135255" y="21908"/>
                </a:cubicBezTo>
                <a:lnTo>
                  <a:pt x="132398" y="7620"/>
                </a:lnTo>
                <a:cubicBezTo>
                  <a:pt x="131445" y="2857"/>
                  <a:pt x="127635" y="0"/>
                  <a:pt x="122873" y="0"/>
                </a:cubicBezTo>
                <a:lnTo>
                  <a:pt x="92393" y="0"/>
                </a:lnTo>
                <a:cubicBezTo>
                  <a:pt x="88582" y="0"/>
                  <a:pt x="83820" y="2857"/>
                  <a:pt x="82868" y="7620"/>
                </a:cubicBezTo>
                <a:lnTo>
                  <a:pt x="80010" y="21908"/>
                </a:lnTo>
                <a:cubicBezTo>
                  <a:pt x="75248" y="23812"/>
                  <a:pt x="70485" y="25718"/>
                  <a:pt x="65723" y="27623"/>
                </a:cubicBezTo>
                <a:lnTo>
                  <a:pt x="54293" y="19050"/>
                </a:lnTo>
                <a:cubicBezTo>
                  <a:pt x="50482" y="16192"/>
                  <a:pt x="45720" y="17145"/>
                  <a:pt x="41910" y="20003"/>
                </a:cubicBezTo>
                <a:lnTo>
                  <a:pt x="20955" y="40958"/>
                </a:lnTo>
                <a:cubicBezTo>
                  <a:pt x="18098" y="43815"/>
                  <a:pt x="17145" y="49530"/>
                  <a:pt x="20003" y="53340"/>
                </a:cubicBezTo>
                <a:lnTo>
                  <a:pt x="28575" y="64770"/>
                </a:lnTo>
                <a:cubicBezTo>
                  <a:pt x="25718" y="69533"/>
                  <a:pt x="23813" y="74295"/>
                  <a:pt x="21907" y="79058"/>
                </a:cubicBezTo>
                <a:lnTo>
                  <a:pt x="7620" y="81915"/>
                </a:lnTo>
                <a:cubicBezTo>
                  <a:pt x="2857" y="82868"/>
                  <a:pt x="0" y="86678"/>
                  <a:pt x="0" y="91440"/>
                </a:cubicBezTo>
                <a:lnTo>
                  <a:pt x="0" y="121920"/>
                </a:lnTo>
                <a:cubicBezTo>
                  <a:pt x="0" y="126683"/>
                  <a:pt x="2857" y="130493"/>
                  <a:pt x="7620" y="131445"/>
                </a:cubicBezTo>
                <a:lnTo>
                  <a:pt x="21907" y="134303"/>
                </a:lnTo>
                <a:cubicBezTo>
                  <a:pt x="23813" y="139065"/>
                  <a:pt x="25718" y="143828"/>
                  <a:pt x="27623" y="148590"/>
                </a:cubicBezTo>
                <a:lnTo>
                  <a:pt x="19050" y="160020"/>
                </a:lnTo>
                <a:cubicBezTo>
                  <a:pt x="16193" y="163830"/>
                  <a:pt x="17145" y="168593"/>
                  <a:pt x="20003" y="172403"/>
                </a:cubicBezTo>
                <a:lnTo>
                  <a:pt x="41910" y="194310"/>
                </a:lnTo>
                <a:cubicBezTo>
                  <a:pt x="44768" y="197168"/>
                  <a:pt x="50482" y="198120"/>
                  <a:pt x="54293" y="195263"/>
                </a:cubicBezTo>
                <a:lnTo>
                  <a:pt x="65723" y="186690"/>
                </a:lnTo>
                <a:cubicBezTo>
                  <a:pt x="70485" y="189548"/>
                  <a:pt x="75248" y="191453"/>
                  <a:pt x="80010" y="192405"/>
                </a:cubicBezTo>
                <a:lnTo>
                  <a:pt x="82868" y="206693"/>
                </a:lnTo>
                <a:cubicBezTo>
                  <a:pt x="83820" y="211455"/>
                  <a:pt x="87630" y="214313"/>
                  <a:pt x="91440" y="214313"/>
                </a:cubicBezTo>
                <a:lnTo>
                  <a:pt x="105728" y="214313"/>
                </a:lnTo>
                <a:cubicBezTo>
                  <a:pt x="100965" y="215265"/>
                  <a:pt x="98107" y="219075"/>
                  <a:pt x="98107" y="222885"/>
                </a:cubicBezTo>
                <a:cubicBezTo>
                  <a:pt x="98107" y="227648"/>
                  <a:pt x="101918" y="232410"/>
                  <a:pt x="107632" y="232410"/>
                </a:cubicBezTo>
                <a:cubicBezTo>
                  <a:pt x="112395" y="232410"/>
                  <a:pt x="117157" y="228600"/>
                  <a:pt x="117157" y="222885"/>
                </a:cubicBezTo>
                <a:cubicBezTo>
                  <a:pt x="117157" y="218123"/>
                  <a:pt x="114300" y="215265"/>
                  <a:pt x="109538" y="214313"/>
                </a:cubicBezTo>
                <a:lnTo>
                  <a:pt x="121920" y="214313"/>
                </a:lnTo>
                <a:cubicBezTo>
                  <a:pt x="121920" y="214313"/>
                  <a:pt x="121920" y="214313"/>
                  <a:pt x="121920" y="214313"/>
                </a:cubicBezTo>
                <a:cubicBezTo>
                  <a:pt x="126682" y="214313"/>
                  <a:pt x="130493" y="211455"/>
                  <a:pt x="131445" y="206693"/>
                </a:cubicBezTo>
                <a:lnTo>
                  <a:pt x="134303" y="192405"/>
                </a:lnTo>
                <a:cubicBezTo>
                  <a:pt x="139065" y="190500"/>
                  <a:pt x="143828" y="188595"/>
                  <a:pt x="148590" y="186690"/>
                </a:cubicBezTo>
                <a:lnTo>
                  <a:pt x="160020" y="195263"/>
                </a:lnTo>
                <a:cubicBezTo>
                  <a:pt x="163830" y="198120"/>
                  <a:pt x="168593" y="197168"/>
                  <a:pt x="172403" y="194310"/>
                </a:cubicBezTo>
                <a:lnTo>
                  <a:pt x="194310" y="172403"/>
                </a:lnTo>
                <a:cubicBezTo>
                  <a:pt x="197168" y="169545"/>
                  <a:pt x="198120" y="163830"/>
                  <a:pt x="195263" y="160020"/>
                </a:cubicBezTo>
                <a:lnTo>
                  <a:pt x="186690" y="148590"/>
                </a:lnTo>
                <a:cubicBezTo>
                  <a:pt x="189548" y="143828"/>
                  <a:pt x="191453" y="139065"/>
                  <a:pt x="192405" y="134303"/>
                </a:cubicBezTo>
                <a:lnTo>
                  <a:pt x="206693" y="132398"/>
                </a:lnTo>
                <a:cubicBezTo>
                  <a:pt x="211455" y="131445"/>
                  <a:pt x="214313" y="127635"/>
                  <a:pt x="214313" y="122873"/>
                </a:cubicBezTo>
                <a:lnTo>
                  <a:pt x="214313" y="92393"/>
                </a:lnTo>
                <a:cubicBezTo>
                  <a:pt x="215265" y="87630"/>
                  <a:pt x="212408" y="83820"/>
                  <a:pt x="207645" y="83820"/>
                </a:cubicBezTo>
                <a:close/>
                <a:moveTo>
                  <a:pt x="107632" y="141923"/>
                </a:moveTo>
                <a:cubicBezTo>
                  <a:pt x="88582" y="141923"/>
                  <a:pt x="72390" y="125730"/>
                  <a:pt x="72390" y="106680"/>
                </a:cubicBezTo>
                <a:cubicBezTo>
                  <a:pt x="72390" y="87630"/>
                  <a:pt x="88582" y="71438"/>
                  <a:pt x="107632" y="71438"/>
                </a:cubicBezTo>
                <a:cubicBezTo>
                  <a:pt x="126682" y="71438"/>
                  <a:pt x="142875" y="87630"/>
                  <a:pt x="142875" y="106680"/>
                </a:cubicBezTo>
                <a:cubicBezTo>
                  <a:pt x="142875" y="126683"/>
                  <a:pt x="126682" y="141923"/>
                  <a:pt x="107632" y="141923"/>
                </a:cubicBezTo>
                <a:close/>
              </a:path>
            </a:pathLst>
          </a:custGeom>
          <a:solidFill>
            <a:schemeClr val="tx1">
              <a:lumMod val="75000"/>
              <a:lumOff val="25000"/>
            </a:schemeClr>
          </a:solidFill>
          <a:ln w="952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3D5D0680-C38A-4D2F-8E6F-38FC4514CC68}"/>
              </a:ext>
            </a:extLst>
          </p:cNvPr>
          <p:cNvSpPr txBox="1"/>
          <p:nvPr/>
        </p:nvSpPr>
        <p:spPr>
          <a:xfrm>
            <a:off x="3228584" y="5194911"/>
            <a:ext cx="2974980"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a:rPr>
              <a:t>Access reviews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a:rPr>
              <a:t>Guest account l</a:t>
            </a:r>
            <a:r>
              <a:rPr kumimoji="0" lang="en-US" sz="1400" b="0" i="0" u="none" strike="noStrike" kern="1200" cap="none" spc="0" normalizeH="0" baseline="0" noProof="0" err="1">
                <a:ln>
                  <a:noFill/>
                </a:ln>
                <a:solidFill>
                  <a:srgbClr val="000000"/>
                </a:solidFill>
                <a:effectLst/>
                <a:uLnTx/>
                <a:uFillTx/>
                <a:latin typeface="Segoe UI Semibold"/>
                <a:ea typeface="+mn-ea"/>
                <a:cs typeface="Segoe UI"/>
              </a:rPr>
              <a:t>ifecycle</a:t>
            </a:r>
            <a:r>
              <a:rPr kumimoji="0" lang="en-US" sz="1400" b="0" i="0" u="none" strike="noStrike" kern="1200" cap="none" spc="0" normalizeH="0" baseline="0" noProof="0">
                <a:ln>
                  <a:noFill/>
                </a:ln>
                <a:solidFill>
                  <a:srgbClr val="000000"/>
                </a:solidFill>
                <a:effectLst/>
                <a:uLnTx/>
                <a:uFillTx/>
                <a:latin typeface="Segoe UI Semibold"/>
                <a:ea typeface="+mn-ea"/>
                <a:cs typeface="Segoe UI"/>
              </a:rPr>
              <a:t> </a:t>
            </a:r>
            <a:br>
              <a:rPr kumimoji="0" lang="en-US" sz="1400" b="0" i="0" u="none" strike="noStrike" kern="1200" cap="none" spc="0" normalizeH="0" baseline="0" noProof="0">
                <a:ln>
                  <a:noFill/>
                </a:ln>
                <a:solidFill>
                  <a:srgbClr val="000000"/>
                </a:solidFill>
                <a:effectLst/>
                <a:uLnTx/>
                <a:uFillTx/>
                <a:latin typeface="Segoe UI Semibold"/>
                <a:ea typeface="+mn-ea"/>
                <a:cs typeface="Segoe UI"/>
              </a:rPr>
            </a:br>
            <a:r>
              <a:rPr kumimoji="0" lang="en-US" sz="1400" b="0" i="0" u="none" strike="noStrike" kern="1200" cap="none" spc="0" normalizeH="0" baseline="0" noProof="0">
                <a:ln>
                  <a:noFill/>
                </a:ln>
                <a:solidFill>
                  <a:srgbClr val="000000"/>
                </a:solidFill>
                <a:effectLst/>
                <a:uLnTx/>
                <a:uFillTx/>
                <a:latin typeface="Segoe UI Semibold"/>
                <a:ea typeface="+mn-ea"/>
                <a:cs typeface="Segoe UI"/>
              </a:rPr>
              <a:t>S</a:t>
            </a:r>
            <a:r>
              <a:rPr kumimoji="0" lang="en-US" sz="1400" b="0" i="0" u="none" strike="noStrike" kern="1200" cap="none" spc="0" normalizeH="0" baseline="0" noProof="0" err="1">
                <a:ln>
                  <a:noFill/>
                </a:ln>
                <a:solidFill>
                  <a:srgbClr val="000000"/>
                </a:solidFill>
                <a:effectLst/>
                <a:uLnTx/>
                <a:uFillTx/>
                <a:latin typeface="Segoe UI Semibold"/>
                <a:ea typeface="+mn-ea"/>
                <a:cs typeface="Segoe UI"/>
              </a:rPr>
              <a:t>eparation</a:t>
            </a:r>
            <a:r>
              <a:rPr kumimoji="0" lang="en-US" sz="1400" b="0" i="0" u="none" strike="noStrike" kern="1200" cap="none" spc="0" normalizeH="0" baseline="0" noProof="0">
                <a:ln>
                  <a:noFill/>
                </a:ln>
                <a:solidFill>
                  <a:srgbClr val="000000"/>
                </a:solidFill>
                <a:effectLst/>
                <a:uLnTx/>
                <a:uFillTx/>
                <a:latin typeface="Segoe UI Semibold"/>
                <a:ea typeface="+mn-ea"/>
                <a:cs typeface="Segoe UI"/>
              </a:rPr>
              <a:t> of duties checks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Rectangle: Rounded Corners 55">
            <a:extLst>
              <a:ext uri="{FF2B5EF4-FFF2-40B4-BE49-F238E27FC236}">
                <a16:creationId xmlns:a16="http://schemas.microsoft.com/office/drawing/2014/main" id="{28E6DA89-9FFA-4EA1-800E-6017815089DE}"/>
              </a:ext>
            </a:extLst>
          </p:cNvPr>
          <p:cNvSpPr/>
          <p:nvPr/>
        </p:nvSpPr>
        <p:spPr bwMode="auto">
          <a:xfrm>
            <a:off x="6412447" y="1853229"/>
            <a:ext cx="2342622" cy="2962281"/>
          </a:xfrm>
          <a:prstGeom prst="roundRect">
            <a:avLst>
              <a:gd name="adj" fmla="val 2592"/>
            </a:avLst>
          </a:prstGeom>
          <a:noFill/>
          <a:ln cap="rnd">
            <a:solidFill>
              <a:srgbClr val="EE000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3" name="Rectangle 82">
            <a:extLst>
              <a:ext uri="{FF2B5EF4-FFF2-40B4-BE49-F238E27FC236}">
                <a16:creationId xmlns:a16="http://schemas.microsoft.com/office/drawing/2014/main" id="{EF52CD02-13C8-45EC-8636-324646B8A75B}"/>
              </a:ext>
            </a:extLst>
          </p:cNvPr>
          <p:cNvSpPr/>
          <p:nvPr/>
        </p:nvSpPr>
        <p:spPr bwMode="auto">
          <a:xfrm>
            <a:off x="6475154" y="1694259"/>
            <a:ext cx="1533113" cy="2860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730" b="0" i="0" u="none" strike="noStrike" kern="120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4" name="Picture 83">
            <a:extLst>
              <a:ext uri="{FF2B5EF4-FFF2-40B4-BE49-F238E27FC236}">
                <a16:creationId xmlns:a16="http://schemas.microsoft.com/office/drawing/2014/main" id="{9B81BF11-EE68-48DF-B923-54CDD14A0C49}"/>
              </a:ext>
            </a:extLst>
          </p:cNvPr>
          <p:cNvPicPr>
            <a:picLocks noChangeAspect="1"/>
          </p:cNvPicPr>
          <p:nvPr/>
        </p:nvPicPr>
        <p:blipFill>
          <a:blip r:embed="rId5"/>
          <a:stretch>
            <a:fillRect/>
          </a:stretch>
        </p:blipFill>
        <p:spPr>
          <a:xfrm>
            <a:off x="6512526" y="1664289"/>
            <a:ext cx="406342" cy="406342"/>
          </a:xfrm>
          <a:prstGeom prst="rect">
            <a:avLst/>
          </a:prstGeom>
        </p:spPr>
      </p:pic>
      <p:sp>
        <p:nvSpPr>
          <p:cNvPr id="85" name="Rectangle 84">
            <a:extLst>
              <a:ext uri="{FF2B5EF4-FFF2-40B4-BE49-F238E27FC236}">
                <a16:creationId xmlns:a16="http://schemas.microsoft.com/office/drawing/2014/main" id="{C233B50F-211C-49AA-9937-A9AF34B9EEE3}"/>
              </a:ext>
            </a:extLst>
          </p:cNvPr>
          <p:cNvSpPr/>
          <p:nvPr/>
        </p:nvSpPr>
        <p:spPr>
          <a:xfrm>
            <a:off x="6988708" y="1756881"/>
            <a:ext cx="960199" cy="221599"/>
          </a:xfrm>
          <a:prstGeom prst="rect">
            <a:avLst/>
          </a:prstGeom>
          <a:solidFill>
            <a:schemeClr val="bg1"/>
          </a:solidFill>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50" normalizeH="0" baseline="0" noProof="0">
                <a:ln>
                  <a:noFill/>
                </a:ln>
                <a:solidFill>
                  <a:srgbClr val="FF0000"/>
                </a:solidFill>
                <a:effectLst/>
                <a:uLnTx/>
                <a:uFillTx/>
                <a:latin typeface="Segoe UI Semibold"/>
                <a:ea typeface="+mn-ea"/>
                <a:cs typeface="+mn-cs"/>
              </a:rPr>
              <a:t>Logic Apps</a:t>
            </a:r>
          </a:p>
        </p:txBody>
      </p:sp>
      <p:pic>
        <p:nvPicPr>
          <p:cNvPr id="86" name="Picture 85">
            <a:extLst>
              <a:ext uri="{FF2B5EF4-FFF2-40B4-BE49-F238E27FC236}">
                <a16:creationId xmlns:a16="http://schemas.microsoft.com/office/drawing/2014/main" id="{C12595A1-3E48-4511-BF2F-8858C1D08472}"/>
              </a:ext>
            </a:extLst>
          </p:cNvPr>
          <p:cNvPicPr>
            <a:picLocks noChangeAspect="1"/>
          </p:cNvPicPr>
          <p:nvPr/>
        </p:nvPicPr>
        <p:blipFill rotWithShape="1">
          <a:blip r:embed="rId8"/>
          <a:srcRect t="19233"/>
          <a:stretch/>
        </p:blipFill>
        <p:spPr>
          <a:xfrm>
            <a:off x="6391548" y="1696650"/>
            <a:ext cx="573153" cy="400231"/>
          </a:xfrm>
          <a:prstGeom prst="rect">
            <a:avLst/>
          </a:prstGeom>
        </p:spPr>
      </p:pic>
      <p:sp>
        <p:nvSpPr>
          <p:cNvPr id="87" name="TextBox 86">
            <a:extLst>
              <a:ext uri="{FF2B5EF4-FFF2-40B4-BE49-F238E27FC236}">
                <a16:creationId xmlns:a16="http://schemas.microsoft.com/office/drawing/2014/main" id="{7B803A28-6753-4E88-949B-AE8E31468C05}"/>
              </a:ext>
            </a:extLst>
          </p:cNvPr>
          <p:cNvSpPr txBox="1"/>
          <p:nvPr/>
        </p:nvSpPr>
        <p:spPr>
          <a:xfrm>
            <a:off x="6461417" y="2488654"/>
            <a:ext cx="2974980"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a:rPr>
              <a:t>When access is requested:</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solidFill>
                  <a:srgbClr val="000000"/>
                </a:solidFill>
                <a:effectLst/>
                <a:uLnTx/>
                <a:uFillTx/>
                <a:latin typeface="Segoe UI Semibold"/>
                <a:ea typeface="+mn-ea"/>
                <a:cs typeface="Segoe UI"/>
              </a:rPr>
            </a:br>
            <a:endParaRPr kumimoji="0" lang="en-US" sz="1400" b="0" i="0" u="none" strike="noStrike" kern="1200" cap="none" spc="0" normalizeH="0" baseline="0" noProof="0">
              <a:ln>
                <a:noFill/>
              </a:ln>
              <a:solidFill>
                <a:srgbClr val="000000"/>
              </a:solidFill>
              <a:effectLst/>
              <a:uLnTx/>
              <a:uFillTx/>
              <a:latin typeface="Segoe UI Semibold"/>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solidFill>
                  <a:srgbClr val="000000"/>
                </a:solidFill>
                <a:effectLst/>
                <a:uLnTx/>
                <a:uFillTx/>
                <a:latin typeface="Segoe UI Semibold"/>
                <a:ea typeface="+mn-ea"/>
                <a:cs typeface="Segoe UI"/>
              </a:rPr>
            </a:br>
            <a:endParaRPr kumimoji="0" lang="en-US" sz="1400" b="0" i="0" u="none" strike="noStrike" kern="1200" cap="none" spc="0" normalizeH="0" baseline="0" noProof="0">
              <a:ln>
                <a:noFill/>
              </a:ln>
              <a:solidFill>
                <a:srgbClr val="000000"/>
              </a:solidFill>
              <a:effectLst/>
              <a:uLnTx/>
              <a:uFillTx/>
              <a:latin typeface="Segoe UI Semibold"/>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Segoe UI"/>
            </a:endParaRPr>
          </a:p>
        </p:txBody>
      </p:sp>
      <p:cxnSp>
        <p:nvCxnSpPr>
          <p:cNvPr id="88" name="Connector: Elbow 87">
            <a:extLst>
              <a:ext uri="{FF2B5EF4-FFF2-40B4-BE49-F238E27FC236}">
                <a16:creationId xmlns:a16="http://schemas.microsoft.com/office/drawing/2014/main" id="{4DB0E08A-E566-40F2-896B-6CEC0A50F1DE}"/>
              </a:ext>
            </a:extLst>
          </p:cNvPr>
          <p:cNvCxnSpPr>
            <a:cxnSpLocks/>
          </p:cNvCxnSpPr>
          <p:nvPr/>
        </p:nvCxnSpPr>
        <p:spPr>
          <a:xfrm rot="5400000" flipH="1" flipV="1">
            <a:off x="5518842" y="3005697"/>
            <a:ext cx="1379675" cy="607690"/>
          </a:xfrm>
          <a:prstGeom prst="bentConnector3">
            <a:avLst>
              <a:gd name="adj1" fmla="val 99810"/>
            </a:avLst>
          </a:prstGeom>
          <a:ln w="28575">
            <a:solidFill>
              <a:schemeClr val="accent1">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FC906120-958E-4FED-9E65-015BB86CB2BE}"/>
              </a:ext>
            </a:extLst>
          </p:cNvPr>
          <p:cNvCxnSpPr>
            <a:cxnSpLocks/>
          </p:cNvCxnSpPr>
          <p:nvPr/>
        </p:nvCxnSpPr>
        <p:spPr>
          <a:xfrm rot="5400000" flipH="1" flipV="1">
            <a:off x="5883173" y="3365971"/>
            <a:ext cx="764839" cy="486173"/>
          </a:xfrm>
          <a:prstGeom prst="bentConnector3">
            <a:avLst>
              <a:gd name="adj1" fmla="val 99150"/>
            </a:avLst>
          </a:prstGeom>
          <a:ln w="28575">
            <a:solidFill>
              <a:schemeClr val="accent1">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E7A0458C-AD9D-4B05-9438-61B532F95C42}"/>
              </a:ext>
            </a:extLst>
          </p:cNvPr>
          <p:cNvCxnSpPr>
            <a:cxnSpLocks/>
          </p:cNvCxnSpPr>
          <p:nvPr/>
        </p:nvCxnSpPr>
        <p:spPr>
          <a:xfrm>
            <a:off x="6135896" y="3991477"/>
            <a:ext cx="371621" cy="0"/>
          </a:xfrm>
          <a:prstGeom prst="straightConnector1">
            <a:avLst/>
          </a:prstGeom>
          <a:ln w="28575">
            <a:solidFill>
              <a:schemeClr val="accent1">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2D1B9FE5-7F29-42E3-A044-2133A820282A}"/>
              </a:ext>
            </a:extLst>
          </p:cNvPr>
          <p:cNvSpPr txBox="1"/>
          <p:nvPr/>
        </p:nvSpPr>
        <p:spPr>
          <a:xfrm>
            <a:off x="6461417" y="3064535"/>
            <a:ext cx="609552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a:rPr>
              <a:t>When access is granted:</a:t>
            </a:r>
          </a:p>
        </p:txBody>
      </p:sp>
      <p:sp>
        <p:nvSpPr>
          <p:cNvPr id="92" name="TextBox 91">
            <a:extLst>
              <a:ext uri="{FF2B5EF4-FFF2-40B4-BE49-F238E27FC236}">
                <a16:creationId xmlns:a16="http://schemas.microsoft.com/office/drawing/2014/main" id="{05F63DC8-325E-4CA3-B4EE-0982511A20FC}"/>
              </a:ext>
            </a:extLst>
          </p:cNvPr>
          <p:cNvSpPr txBox="1"/>
          <p:nvPr/>
        </p:nvSpPr>
        <p:spPr>
          <a:xfrm>
            <a:off x="6461417" y="3826421"/>
            <a:ext cx="609552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a:rPr>
              <a:t>When access is removed:</a:t>
            </a:r>
          </a:p>
        </p:txBody>
      </p:sp>
      <p:sp>
        <p:nvSpPr>
          <p:cNvPr id="93" name="Rectangle 92">
            <a:extLst>
              <a:ext uri="{FF2B5EF4-FFF2-40B4-BE49-F238E27FC236}">
                <a16:creationId xmlns:a16="http://schemas.microsoft.com/office/drawing/2014/main" id="{1CBFEB43-A444-4582-9ADE-A1B57479546E}"/>
              </a:ext>
            </a:extLst>
          </p:cNvPr>
          <p:cNvSpPr/>
          <p:nvPr/>
        </p:nvSpPr>
        <p:spPr>
          <a:xfrm>
            <a:off x="4552193" y="4011949"/>
            <a:ext cx="1583703" cy="166199"/>
          </a:xfrm>
          <a:prstGeom prst="rect">
            <a:avLst/>
          </a:prstGeom>
          <a:solidFill>
            <a:schemeClr val="accent3">
              <a:lumMod val="20000"/>
              <a:lumOff val="80000"/>
            </a:schemeClr>
          </a:solidFill>
          <a:ln w="28575">
            <a:noFill/>
          </a:ln>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1" u="none" strike="noStrike" kern="1200" cap="none" spc="-50" normalizeH="0" baseline="0" noProof="0">
                <a:ln>
                  <a:noFill/>
                </a:ln>
                <a:solidFill>
                  <a:srgbClr val="1A1A1A"/>
                </a:solidFill>
                <a:effectLst/>
                <a:uLnTx/>
                <a:uFillTx/>
                <a:latin typeface="Segoe UI"/>
                <a:ea typeface="+mn-ea"/>
                <a:cs typeface="+mn-cs"/>
              </a:rPr>
              <a:t>Custom workflow callouts</a:t>
            </a:r>
          </a:p>
        </p:txBody>
      </p:sp>
      <p:sp>
        <p:nvSpPr>
          <p:cNvPr id="94" name="Rectangle 93">
            <a:extLst>
              <a:ext uri="{FF2B5EF4-FFF2-40B4-BE49-F238E27FC236}">
                <a16:creationId xmlns:a16="http://schemas.microsoft.com/office/drawing/2014/main" id="{651149BD-34D1-4C47-91D8-927BD10ADE6D}"/>
              </a:ext>
            </a:extLst>
          </p:cNvPr>
          <p:cNvSpPr/>
          <p:nvPr/>
        </p:nvSpPr>
        <p:spPr>
          <a:xfrm>
            <a:off x="6803848" y="2830967"/>
            <a:ext cx="1360629" cy="166199"/>
          </a:xfrm>
          <a:prstGeom prst="rect">
            <a:avLst/>
          </a:prstGeom>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1A1A1A"/>
                </a:solidFill>
                <a:effectLst/>
                <a:uLnTx/>
                <a:uFillTx/>
                <a:latin typeface="Segoe UI"/>
                <a:ea typeface="+mn-ea"/>
                <a:cs typeface="+mn-cs"/>
              </a:rPr>
              <a:t>Notify sales team lead</a:t>
            </a:r>
          </a:p>
        </p:txBody>
      </p:sp>
      <p:sp>
        <p:nvSpPr>
          <p:cNvPr id="95" name="Rectangle 94">
            <a:extLst>
              <a:ext uri="{FF2B5EF4-FFF2-40B4-BE49-F238E27FC236}">
                <a16:creationId xmlns:a16="http://schemas.microsoft.com/office/drawing/2014/main" id="{C6B17E91-A89F-420A-8383-653ACFA8EAFC}"/>
              </a:ext>
            </a:extLst>
          </p:cNvPr>
          <p:cNvSpPr/>
          <p:nvPr/>
        </p:nvSpPr>
        <p:spPr>
          <a:xfrm>
            <a:off x="6813750" y="3363678"/>
            <a:ext cx="1811714" cy="166199"/>
          </a:xfrm>
          <a:prstGeom prst="rect">
            <a:avLst/>
          </a:prstGeom>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1A1A1A"/>
                </a:solidFill>
                <a:effectLst/>
                <a:uLnTx/>
                <a:uFillTx/>
                <a:latin typeface="Segoe UI"/>
                <a:ea typeface="+mn-ea"/>
                <a:cs typeface="+mn-cs"/>
              </a:rPr>
              <a:t>Assign user to sales territories</a:t>
            </a:r>
          </a:p>
        </p:txBody>
      </p:sp>
      <p:sp>
        <p:nvSpPr>
          <p:cNvPr id="96" name="Rectangle 95">
            <a:extLst>
              <a:ext uri="{FF2B5EF4-FFF2-40B4-BE49-F238E27FC236}">
                <a16:creationId xmlns:a16="http://schemas.microsoft.com/office/drawing/2014/main" id="{4259BCEF-B1BF-4466-ABDF-F082A274ECCF}"/>
              </a:ext>
            </a:extLst>
          </p:cNvPr>
          <p:cNvSpPr/>
          <p:nvPr/>
        </p:nvSpPr>
        <p:spPr>
          <a:xfrm>
            <a:off x="6840593" y="4153012"/>
            <a:ext cx="1539396" cy="166199"/>
          </a:xfrm>
          <a:prstGeom prst="rect">
            <a:avLst/>
          </a:prstGeom>
        </p:spPr>
        <p:txBody>
          <a:bodyPr wrap="none" lIns="0" tIns="0" rIns="0" bIns="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1A1A1A"/>
                </a:solidFill>
                <a:effectLst/>
                <a:uLnTx/>
                <a:uFillTx/>
                <a:latin typeface="Segoe UI"/>
                <a:ea typeface="+mn-ea"/>
                <a:cs typeface="+mn-cs"/>
              </a:rPr>
              <a:t>Reassign their sales leads</a:t>
            </a:r>
          </a:p>
        </p:txBody>
      </p:sp>
      <p:sp>
        <p:nvSpPr>
          <p:cNvPr id="97" name="TextBox 96">
            <a:extLst>
              <a:ext uri="{FF2B5EF4-FFF2-40B4-BE49-F238E27FC236}">
                <a16:creationId xmlns:a16="http://schemas.microsoft.com/office/drawing/2014/main" id="{4A72E75A-974D-4450-BC5E-7AC6551EB4E7}"/>
              </a:ext>
            </a:extLst>
          </p:cNvPr>
          <p:cNvSpPr txBox="1"/>
          <p:nvPr/>
        </p:nvSpPr>
        <p:spPr>
          <a:xfrm>
            <a:off x="8910687" y="1974168"/>
            <a:ext cx="2600421" cy="1938992"/>
          </a:xfrm>
          <a:prstGeom prst="rect">
            <a:avLst/>
          </a:prstGeom>
          <a:noFill/>
        </p:spPr>
        <p:txBody>
          <a:bodyPr wrap="square">
            <a:spAutoFit/>
          </a:bodyPr>
          <a:lstStyle/>
          <a:p>
            <a:r>
              <a:rPr lang="en-US" sz="1600" dirty="0"/>
              <a:t>New video series, creating and using Entitlement Management Custom Extensions for Access Packages</a:t>
            </a:r>
            <a:br>
              <a:rPr lang="en-US" sz="1600" dirty="0"/>
            </a:br>
            <a:br>
              <a:rPr lang="en-US" sz="1600" dirty="0"/>
            </a:br>
            <a:r>
              <a:rPr lang="en-US" sz="1200" dirty="0">
                <a:hlinkClick r:id="rId9"/>
              </a:rPr>
              <a:t>https://www.youtube.com/watch?v=tl1GZ_JGMBk</a:t>
            </a:r>
            <a:r>
              <a:rPr lang="en-US" sz="1200" dirty="0"/>
              <a:t> </a:t>
            </a:r>
          </a:p>
        </p:txBody>
      </p:sp>
    </p:spTree>
    <p:extLst>
      <p:ext uri="{BB962C8B-B14F-4D97-AF65-F5344CB8AC3E}">
        <p14:creationId xmlns:p14="http://schemas.microsoft.com/office/powerpoint/2010/main" val="345050305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5311A-B0BF-41C0-84B9-9BE261D09075}"/>
              </a:ext>
            </a:extLst>
          </p:cNvPr>
          <p:cNvSpPr>
            <a:spLocks noGrp="1"/>
          </p:cNvSpPr>
          <p:nvPr>
            <p:ph type="title"/>
          </p:nvPr>
        </p:nvSpPr>
        <p:spPr>
          <a:xfrm>
            <a:off x="588263" y="360000"/>
            <a:ext cx="11018520" cy="553998"/>
          </a:xfrm>
        </p:spPr>
        <p:txBody>
          <a:bodyPr/>
          <a:lstStyle/>
          <a:p>
            <a:r>
              <a:rPr lang="en-US" dirty="0"/>
              <a:t>Guest attribute management</a:t>
            </a:r>
          </a:p>
        </p:txBody>
      </p:sp>
      <p:sp>
        <p:nvSpPr>
          <p:cNvPr id="3" name="Text Placeholder 2">
            <a:extLst>
              <a:ext uri="{FF2B5EF4-FFF2-40B4-BE49-F238E27FC236}">
                <a16:creationId xmlns:a16="http://schemas.microsoft.com/office/drawing/2014/main" id="{7EA164B7-206A-4E7C-B958-C18FF932BE22}"/>
              </a:ext>
            </a:extLst>
          </p:cNvPr>
          <p:cNvSpPr txBox="1">
            <a:spLocks/>
          </p:cNvSpPr>
          <p:nvPr/>
        </p:nvSpPr>
        <p:spPr>
          <a:xfrm>
            <a:off x="588963" y="1936788"/>
            <a:ext cx="6271387" cy="178510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2400" spc="-50">
                <a:latin typeface="+mj-lt"/>
              </a:rPr>
              <a:t>Collect additional information from requestors</a:t>
            </a:r>
          </a:p>
          <a:p>
            <a:pPr marL="228600" marR="0" lvl="0" indent="-228600"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lang="en-US" sz="1800">
                <a:gradFill>
                  <a:gsLst>
                    <a:gs pos="1250">
                      <a:srgbClr val="000000"/>
                    </a:gs>
                    <a:gs pos="100000">
                      <a:srgbClr val="000000"/>
                    </a:gs>
                  </a:gsLst>
                  <a:lin ang="5400000" scaled="0"/>
                </a:gradFill>
                <a:latin typeface="Segoe UI"/>
              </a:rPr>
              <a:t>Include custom questions that are surfaced</a:t>
            </a:r>
            <a:br>
              <a:rPr lang="en-US" sz="1800">
                <a:gradFill>
                  <a:gsLst>
                    <a:gs pos="1250">
                      <a:srgbClr val="000000"/>
                    </a:gs>
                    <a:gs pos="100000">
                      <a:srgbClr val="000000"/>
                    </a:gs>
                  </a:gsLst>
                  <a:lin ang="5400000" scaled="0"/>
                </a:gradFill>
                <a:latin typeface="Segoe UI"/>
              </a:rPr>
            </a:br>
            <a:r>
              <a:rPr lang="en-US" sz="1800">
                <a:gradFill>
                  <a:gsLst>
                    <a:gs pos="1250">
                      <a:srgbClr val="000000"/>
                    </a:gs>
                    <a:gs pos="100000">
                      <a:srgbClr val="000000"/>
                    </a:gs>
                  </a:gsLst>
                  <a:lin ang="5400000" scaled="0"/>
                </a:gradFill>
                <a:latin typeface="Segoe UI"/>
              </a:rPr>
              <a:t>within the request flow.</a:t>
            </a:r>
          </a:p>
          <a:p>
            <a:pPr marL="228600" marR="0" lvl="0" indent="-228600"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Approvers are shown the information as part</a:t>
            </a:r>
            <a:b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b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of the request so they can make better decisions.</a:t>
            </a:r>
          </a:p>
        </p:txBody>
      </p:sp>
      <p:sp>
        <p:nvSpPr>
          <p:cNvPr id="4" name="Text Placeholder 2">
            <a:extLst>
              <a:ext uri="{FF2B5EF4-FFF2-40B4-BE49-F238E27FC236}">
                <a16:creationId xmlns:a16="http://schemas.microsoft.com/office/drawing/2014/main" id="{B1401B06-8F30-484C-B055-64EC888491B2}"/>
              </a:ext>
            </a:extLst>
          </p:cNvPr>
          <p:cNvSpPr txBox="1">
            <a:spLocks/>
          </p:cNvSpPr>
          <p:nvPr/>
        </p:nvSpPr>
        <p:spPr>
          <a:xfrm>
            <a:off x="588963" y="4069767"/>
            <a:ext cx="6751980" cy="150810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2400" spc="-50">
                <a:latin typeface="+mj-lt"/>
              </a:rPr>
              <a:t>Store provided information in User attributes</a:t>
            </a:r>
          </a:p>
          <a:p>
            <a:pPr marL="285750" marR="0" lvl="0" indent="-285750"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If your apps or </a:t>
            </a:r>
            <a:r>
              <a:rPr lang="en-US" sz="1800">
                <a:gradFill>
                  <a:gsLst>
                    <a:gs pos="1250">
                      <a:srgbClr val="000000"/>
                    </a:gs>
                    <a:gs pos="100000">
                      <a:srgbClr val="000000"/>
                    </a:gs>
                  </a:gsLst>
                  <a:lin ang="5400000" scaled="0"/>
                </a:gradFill>
                <a:latin typeface="Segoe UI"/>
              </a:rPr>
              <a:t>processes need to reference it later, you can also store requestor information in attributes automatically.</a:t>
            </a:r>
          </a:p>
          <a:p>
            <a:pPr marL="285750" marR="0" lvl="0" indent="-285750"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Especially useful for onboarding external users</a:t>
            </a:r>
            <a:r>
              <a:rPr lang="en-US" sz="1800">
                <a:gradFill>
                  <a:gsLst>
                    <a:gs pos="1250">
                      <a:srgbClr val="000000"/>
                    </a:gs>
                    <a:gs pos="100000">
                      <a:srgbClr val="000000"/>
                    </a:gs>
                  </a:gsLst>
                  <a:lin ang="5400000" scaled="0"/>
                </a:gradFill>
                <a:latin typeface="Segoe UI"/>
              </a:rPr>
              <a:t>.</a:t>
            </a: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cxnSp>
        <p:nvCxnSpPr>
          <p:cNvPr id="5" name="Straight Arrow Connector 4">
            <a:extLst>
              <a:ext uri="{FF2B5EF4-FFF2-40B4-BE49-F238E27FC236}">
                <a16:creationId xmlns:a16="http://schemas.microsoft.com/office/drawing/2014/main" id="{F17CF788-50C2-46B6-9763-7BDA179B2E76}"/>
              </a:ext>
            </a:extLst>
          </p:cNvPr>
          <p:cNvCxnSpPr>
            <a:cxnSpLocks/>
          </p:cNvCxnSpPr>
          <p:nvPr/>
        </p:nvCxnSpPr>
        <p:spPr>
          <a:xfrm>
            <a:off x="9906449" y="3505224"/>
            <a:ext cx="0" cy="36576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DAACC99-5068-4CDD-BD08-96CDEAAAC33F}"/>
              </a:ext>
            </a:extLst>
          </p:cNvPr>
          <p:cNvCxnSpPr>
            <a:cxnSpLocks/>
          </p:cNvCxnSpPr>
          <p:nvPr/>
        </p:nvCxnSpPr>
        <p:spPr>
          <a:xfrm>
            <a:off x="9906449" y="4738338"/>
            <a:ext cx="0" cy="36576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EC1215B-285C-4B4C-8FBA-49C9183808CF}"/>
              </a:ext>
            </a:extLst>
          </p:cNvPr>
          <p:cNvCxnSpPr>
            <a:cxnSpLocks/>
          </p:cNvCxnSpPr>
          <p:nvPr/>
        </p:nvCxnSpPr>
        <p:spPr>
          <a:xfrm>
            <a:off x="9906449" y="2273002"/>
            <a:ext cx="0" cy="36576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E7B668B-3D6C-44D7-87C7-74F3CF49A0EB}"/>
              </a:ext>
            </a:extLst>
          </p:cNvPr>
          <p:cNvGrpSpPr/>
          <p:nvPr/>
        </p:nvGrpSpPr>
        <p:grpSpPr>
          <a:xfrm>
            <a:off x="8036399" y="3779114"/>
            <a:ext cx="3470250" cy="959225"/>
            <a:chOff x="8036399" y="3714772"/>
            <a:chExt cx="3470250" cy="959225"/>
          </a:xfrm>
        </p:grpSpPr>
        <p:sp>
          <p:nvSpPr>
            <p:cNvPr id="9" name="Rectangle: Rounded Corners 8">
              <a:extLst>
                <a:ext uri="{FF2B5EF4-FFF2-40B4-BE49-F238E27FC236}">
                  <a16:creationId xmlns:a16="http://schemas.microsoft.com/office/drawing/2014/main" id="{C8355413-C918-4A4A-9DAE-B2D69694FF2C}"/>
                </a:ext>
              </a:extLst>
            </p:cNvPr>
            <p:cNvSpPr/>
            <p:nvPr/>
          </p:nvSpPr>
          <p:spPr>
            <a:xfrm>
              <a:off x="8306249" y="3942477"/>
              <a:ext cx="3200400" cy="73152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100" spc="-30">
                  <a:solidFill>
                    <a:schemeClr val="accent1"/>
                  </a:solidFill>
                  <a:latin typeface="+mj-lt"/>
                </a:rPr>
                <a:t>Approver views answers and approves</a:t>
              </a:r>
            </a:p>
            <a:p>
              <a:pPr>
                <a:tabLst>
                  <a:tab pos="2001838" algn="l"/>
                </a:tabLst>
              </a:pPr>
              <a:r>
                <a:rPr lang="en-US" sz="1100" b="1">
                  <a:solidFill>
                    <a:schemeClr val="tx1"/>
                  </a:solidFill>
                </a:rPr>
                <a:t>Have you read the NDA?	</a:t>
              </a:r>
              <a:r>
                <a:rPr lang="en-US" sz="1100" i="1">
                  <a:solidFill>
                    <a:schemeClr val="accent1"/>
                  </a:solidFill>
                </a:rPr>
                <a:t>Yes</a:t>
              </a:r>
            </a:p>
            <a:p>
              <a:pPr>
                <a:tabLst>
                  <a:tab pos="2001838" algn="l"/>
                </a:tabLst>
              </a:pPr>
              <a:r>
                <a:rPr lang="en-US" sz="1100" b="1">
                  <a:solidFill>
                    <a:schemeClr val="tx1"/>
                  </a:solidFill>
                </a:rPr>
                <a:t>What company are you from?	</a:t>
              </a:r>
              <a:r>
                <a:rPr lang="en-US" sz="1100" i="1" err="1">
                  <a:solidFill>
                    <a:schemeClr val="accent1"/>
                  </a:solidFill>
                </a:rPr>
                <a:t>Fabrikam</a:t>
              </a:r>
              <a:endParaRPr lang="en-US" sz="1100">
                <a:solidFill>
                  <a:schemeClr val="accent1"/>
                </a:solidFill>
              </a:endParaRPr>
            </a:p>
          </p:txBody>
        </p:sp>
        <p:sp>
          <p:nvSpPr>
            <p:cNvPr id="10" name="Oval 9">
              <a:extLst>
                <a:ext uri="{FF2B5EF4-FFF2-40B4-BE49-F238E27FC236}">
                  <a16:creationId xmlns:a16="http://schemas.microsoft.com/office/drawing/2014/main" id="{DB2ECC4B-636E-4DA0-A466-123AA5D63488}"/>
                </a:ext>
              </a:extLst>
            </p:cNvPr>
            <p:cNvSpPr/>
            <p:nvPr/>
          </p:nvSpPr>
          <p:spPr bwMode="auto">
            <a:xfrm>
              <a:off x="8036399" y="3714772"/>
              <a:ext cx="457200" cy="4572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361E8F40-D075-4C91-8D16-9EE8E13655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4449" y="3760492"/>
              <a:ext cx="365760" cy="365760"/>
            </a:xfrm>
            <a:prstGeom prst="rect">
              <a:avLst/>
            </a:prstGeom>
          </p:spPr>
        </p:pic>
      </p:grpSp>
      <p:grpSp>
        <p:nvGrpSpPr>
          <p:cNvPr id="12" name="Group 11">
            <a:extLst>
              <a:ext uri="{FF2B5EF4-FFF2-40B4-BE49-F238E27FC236}">
                <a16:creationId xmlns:a16="http://schemas.microsoft.com/office/drawing/2014/main" id="{C465B0CF-3D98-4C91-99CA-F64B0A34089C}"/>
              </a:ext>
            </a:extLst>
          </p:cNvPr>
          <p:cNvGrpSpPr/>
          <p:nvPr/>
        </p:nvGrpSpPr>
        <p:grpSpPr>
          <a:xfrm>
            <a:off x="8078729" y="1315561"/>
            <a:ext cx="3427920" cy="957441"/>
            <a:chOff x="8078729" y="1119860"/>
            <a:chExt cx="3427920" cy="957441"/>
          </a:xfrm>
        </p:grpSpPr>
        <p:sp>
          <p:nvSpPr>
            <p:cNvPr id="13" name="Rectangle: Rounded Corners 12">
              <a:extLst>
                <a:ext uri="{FF2B5EF4-FFF2-40B4-BE49-F238E27FC236}">
                  <a16:creationId xmlns:a16="http://schemas.microsoft.com/office/drawing/2014/main" id="{F197B730-559E-4204-BD50-CF710FDE7730}"/>
                </a:ext>
              </a:extLst>
            </p:cNvPr>
            <p:cNvSpPr/>
            <p:nvPr/>
          </p:nvSpPr>
          <p:spPr>
            <a:xfrm>
              <a:off x="8306249" y="1345781"/>
              <a:ext cx="3200400" cy="73152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100" spc="-30">
                  <a:solidFill>
                    <a:schemeClr val="accent1"/>
                  </a:solidFill>
                  <a:latin typeface="+mj-lt"/>
                </a:rPr>
                <a:t>Administrator configures questions</a:t>
              </a:r>
            </a:p>
            <a:p>
              <a:pPr>
                <a:tabLst>
                  <a:tab pos="687388" algn="l"/>
                </a:tabLst>
              </a:pPr>
              <a:r>
                <a:rPr lang="en-US" sz="1100" b="1">
                  <a:solidFill>
                    <a:schemeClr val="tx1"/>
                  </a:solidFill>
                </a:rPr>
                <a:t>Question</a:t>
              </a:r>
              <a:r>
                <a:rPr lang="en-US" sz="1100">
                  <a:solidFill>
                    <a:schemeClr val="tx1"/>
                  </a:solidFill>
                </a:rPr>
                <a:t>:	</a:t>
              </a:r>
              <a:r>
                <a:rPr lang="en-US" sz="1100" i="1">
                  <a:solidFill>
                    <a:schemeClr val="accent1"/>
                  </a:solidFill>
                </a:rPr>
                <a:t>Have you read the NDA?</a:t>
              </a:r>
              <a:endParaRPr lang="en-US" sz="1100">
                <a:solidFill>
                  <a:schemeClr val="accent1"/>
                </a:solidFill>
              </a:endParaRPr>
            </a:p>
            <a:p>
              <a:pPr>
                <a:tabLst>
                  <a:tab pos="687388" algn="l"/>
                </a:tabLst>
              </a:pPr>
              <a:r>
                <a:rPr lang="en-US" sz="1100" b="1">
                  <a:solidFill>
                    <a:schemeClr val="tx1"/>
                  </a:solidFill>
                </a:rPr>
                <a:t>Attribute</a:t>
              </a:r>
              <a:r>
                <a:rPr lang="en-US" sz="1100">
                  <a:solidFill>
                    <a:schemeClr val="tx1"/>
                  </a:solidFill>
                </a:rPr>
                <a:t>:	</a:t>
              </a:r>
              <a:r>
                <a:rPr lang="en-US" sz="1100" i="1">
                  <a:solidFill>
                    <a:schemeClr val="accent1"/>
                  </a:solidFill>
                </a:rPr>
                <a:t>What company are you from?</a:t>
              </a:r>
              <a:endParaRPr lang="en-US" sz="1100">
                <a:solidFill>
                  <a:schemeClr val="accent1"/>
                </a:solidFill>
              </a:endParaRPr>
            </a:p>
          </p:txBody>
        </p:sp>
        <p:sp>
          <p:nvSpPr>
            <p:cNvPr id="14" name="Oval 13">
              <a:extLst>
                <a:ext uri="{FF2B5EF4-FFF2-40B4-BE49-F238E27FC236}">
                  <a16:creationId xmlns:a16="http://schemas.microsoft.com/office/drawing/2014/main" id="{76773CDA-504E-4702-BF77-FD13B2FF6080}"/>
                </a:ext>
              </a:extLst>
            </p:cNvPr>
            <p:cNvSpPr/>
            <p:nvPr/>
          </p:nvSpPr>
          <p:spPr bwMode="auto">
            <a:xfrm>
              <a:off x="8078729" y="1119860"/>
              <a:ext cx="457200" cy="4572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037CB262-486C-453D-A867-076507019B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4449" y="1165580"/>
              <a:ext cx="365760" cy="365760"/>
            </a:xfrm>
            <a:prstGeom prst="rect">
              <a:avLst/>
            </a:prstGeom>
          </p:spPr>
        </p:pic>
      </p:grpSp>
      <p:grpSp>
        <p:nvGrpSpPr>
          <p:cNvPr id="16" name="Group 15">
            <a:extLst>
              <a:ext uri="{FF2B5EF4-FFF2-40B4-BE49-F238E27FC236}">
                <a16:creationId xmlns:a16="http://schemas.microsoft.com/office/drawing/2014/main" id="{AB8CFA88-C241-410C-9345-6BB540FE3AC1}"/>
              </a:ext>
            </a:extLst>
          </p:cNvPr>
          <p:cNvGrpSpPr/>
          <p:nvPr/>
        </p:nvGrpSpPr>
        <p:grpSpPr>
          <a:xfrm>
            <a:off x="8078729" y="5012227"/>
            <a:ext cx="3427920" cy="960120"/>
            <a:chOff x="8078729" y="5012227"/>
            <a:chExt cx="3427920" cy="960120"/>
          </a:xfrm>
        </p:grpSpPr>
        <p:sp>
          <p:nvSpPr>
            <p:cNvPr id="17" name="Rectangle: Rounded Corners 16">
              <a:extLst>
                <a:ext uri="{FF2B5EF4-FFF2-40B4-BE49-F238E27FC236}">
                  <a16:creationId xmlns:a16="http://schemas.microsoft.com/office/drawing/2014/main" id="{00F4BBD3-4462-40EC-895E-A371EB821CA1}"/>
                </a:ext>
              </a:extLst>
            </p:cNvPr>
            <p:cNvSpPr/>
            <p:nvPr/>
          </p:nvSpPr>
          <p:spPr>
            <a:xfrm>
              <a:off x="8306249" y="5240827"/>
              <a:ext cx="3200400" cy="73152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100" spc="-30">
                  <a:solidFill>
                    <a:schemeClr val="accent1"/>
                  </a:solidFill>
                  <a:latin typeface="+mj-lt"/>
                </a:rPr>
                <a:t>Write attribute values to User object</a:t>
              </a:r>
            </a:p>
            <a:p>
              <a:r>
                <a:rPr lang="en-US" sz="1100" b="1" err="1">
                  <a:solidFill>
                    <a:schemeClr val="tx1"/>
                  </a:solidFill>
                  <a:latin typeface="Consolas" panose="020B0609020204030204" pitchFamily="49" charset="0"/>
                </a:rPr>
                <a:t>User.Company</a:t>
              </a:r>
              <a:r>
                <a:rPr lang="en-US" sz="1100" b="1">
                  <a:solidFill>
                    <a:schemeClr val="tx1"/>
                  </a:solidFill>
                  <a:latin typeface="Consolas" panose="020B0609020204030204" pitchFamily="49" charset="0"/>
                </a:rPr>
                <a:t> = </a:t>
              </a:r>
              <a:r>
                <a:rPr lang="en-US" sz="1100" b="1" err="1">
                  <a:solidFill>
                    <a:schemeClr val="tx1"/>
                  </a:solidFill>
                  <a:latin typeface="Consolas" panose="020B0609020204030204" pitchFamily="49" charset="0"/>
                </a:rPr>
                <a:t>Fabrikam</a:t>
              </a:r>
              <a:br>
                <a:rPr lang="en-US" sz="1100">
                  <a:solidFill>
                    <a:schemeClr val="tx1"/>
                  </a:solidFill>
                  <a:latin typeface="Consolas" panose="020B0609020204030204" pitchFamily="49" charset="0"/>
                </a:rPr>
              </a:br>
              <a:endParaRPr lang="en-US" sz="1100">
                <a:solidFill>
                  <a:schemeClr val="tx1"/>
                </a:solidFill>
                <a:latin typeface="Consolas" panose="020B0609020204030204" pitchFamily="49" charset="0"/>
              </a:endParaRPr>
            </a:p>
          </p:txBody>
        </p:sp>
        <p:sp>
          <p:nvSpPr>
            <p:cNvPr id="18" name="Oval 17">
              <a:extLst>
                <a:ext uri="{FF2B5EF4-FFF2-40B4-BE49-F238E27FC236}">
                  <a16:creationId xmlns:a16="http://schemas.microsoft.com/office/drawing/2014/main" id="{023AD7A1-DF18-4A0B-BD7B-79F7764D1C72}"/>
                </a:ext>
              </a:extLst>
            </p:cNvPr>
            <p:cNvSpPr/>
            <p:nvPr/>
          </p:nvSpPr>
          <p:spPr bwMode="auto">
            <a:xfrm>
              <a:off x="8078729" y="5012227"/>
              <a:ext cx="457200" cy="4572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9" name="Graphic 18">
              <a:extLst>
                <a:ext uri="{FF2B5EF4-FFF2-40B4-BE49-F238E27FC236}">
                  <a16:creationId xmlns:a16="http://schemas.microsoft.com/office/drawing/2014/main" id="{8B146B25-704C-40CF-8602-0CF3B00BBC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4449" y="5057947"/>
              <a:ext cx="365760" cy="365760"/>
            </a:xfrm>
            <a:prstGeom prst="rect">
              <a:avLst/>
            </a:prstGeom>
          </p:spPr>
        </p:pic>
      </p:grpSp>
      <p:grpSp>
        <p:nvGrpSpPr>
          <p:cNvPr id="20" name="Group 19">
            <a:extLst>
              <a:ext uri="{FF2B5EF4-FFF2-40B4-BE49-F238E27FC236}">
                <a16:creationId xmlns:a16="http://schemas.microsoft.com/office/drawing/2014/main" id="{48B9900A-4BF4-467F-A322-A63E4F144781}"/>
              </a:ext>
            </a:extLst>
          </p:cNvPr>
          <p:cNvGrpSpPr/>
          <p:nvPr/>
        </p:nvGrpSpPr>
        <p:grpSpPr>
          <a:xfrm>
            <a:off x="8036399" y="2546892"/>
            <a:ext cx="3470250" cy="958333"/>
            <a:chOff x="8036399" y="2417316"/>
            <a:chExt cx="3470250" cy="958333"/>
          </a:xfrm>
        </p:grpSpPr>
        <p:sp>
          <p:nvSpPr>
            <p:cNvPr id="21" name="Rectangle: Rounded Corners 20">
              <a:extLst>
                <a:ext uri="{FF2B5EF4-FFF2-40B4-BE49-F238E27FC236}">
                  <a16:creationId xmlns:a16="http://schemas.microsoft.com/office/drawing/2014/main" id="{5BE6D8C8-AB87-48B8-9BA5-37107E9D0055}"/>
                </a:ext>
              </a:extLst>
            </p:cNvPr>
            <p:cNvSpPr/>
            <p:nvPr/>
          </p:nvSpPr>
          <p:spPr>
            <a:xfrm>
              <a:off x="8306249" y="2644129"/>
              <a:ext cx="3200400" cy="73152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100" spc="-30">
                  <a:solidFill>
                    <a:schemeClr val="accent1"/>
                  </a:solidFill>
                  <a:latin typeface="+mj-lt"/>
                </a:rPr>
                <a:t>Requestor provides answers</a:t>
              </a:r>
            </a:p>
            <a:p>
              <a:pPr>
                <a:tabLst>
                  <a:tab pos="2001838" algn="l"/>
                </a:tabLst>
              </a:pPr>
              <a:r>
                <a:rPr lang="en-US" sz="1100" b="1">
                  <a:solidFill>
                    <a:schemeClr val="tx1"/>
                  </a:solidFill>
                </a:rPr>
                <a:t>Have you read the NDA?	</a:t>
              </a:r>
              <a:r>
                <a:rPr lang="en-US" sz="1100" i="1">
                  <a:solidFill>
                    <a:schemeClr val="accent1"/>
                  </a:solidFill>
                </a:rPr>
                <a:t>Yes</a:t>
              </a:r>
            </a:p>
            <a:p>
              <a:pPr>
                <a:tabLst>
                  <a:tab pos="2001838" algn="l"/>
                </a:tabLst>
              </a:pPr>
              <a:r>
                <a:rPr lang="en-US" sz="1100" b="1">
                  <a:solidFill>
                    <a:schemeClr val="tx1"/>
                  </a:solidFill>
                </a:rPr>
                <a:t>What company are you from?	</a:t>
              </a:r>
              <a:r>
                <a:rPr lang="en-US" sz="1100" i="1" err="1">
                  <a:solidFill>
                    <a:schemeClr val="accent1"/>
                  </a:solidFill>
                </a:rPr>
                <a:t>Fabrikam</a:t>
              </a:r>
              <a:endParaRPr lang="en-US" sz="1100">
                <a:solidFill>
                  <a:schemeClr val="accent1"/>
                </a:solidFill>
              </a:endParaRPr>
            </a:p>
          </p:txBody>
        </p:sp>
        <p:sp>
          <p:nvSpPr>
            <p:cNvPr id="22" name="Oval 21">
              <a:extLst>
                <a:ext uri="{FF2B5EF4-FFF2-40B4-BE49-F238E27FC236}">
                  <a16:creationId xmlns:a16="http://schemas.microsoft.com/office/drawing/2014/main" id="{AF8BD535-920F-40B2-A90A-976268B60A5C}"/>
                </a:ext>
              </a:extLst>
            </p:cNvPr>
            <p:cNvSpPr/>
            <p:nvPr/>
          </p:nvSpPr>
          <p:spPr bwMode="auto">
            <a:xfrm>
              <a:off x="8036399" y="2417316"/>
              <a:ext cx="457200" cy="4572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16DAD269-9803-405B-BCD4-BD5B089C9BE6}"/>
                </a:ext>
              </a:extLst>
            </p:cNvPr>
            <p:cNvGrpSpPr>
              <a:grpSpLocks noChangeAspect="1"/>
            </p:cNvGrpSpPr>
            <p:nvPr/>
          </p:nvGrpSpPr>
          <p:grpSpPr>
            <a:xfrm>
              <a:off x="8141149" y="2463036"/>
              <a:ext cx="332360" cy="365760"/>
              <a:chOff x="8427220" y="2816640"/>
              <a:chExt cx="610686" cy="672055"/>
            </a:xfrm>
          </p:grpSpPr>
          <p:sp>
            <p:nvSpPr>
              <p:cNvPr id="24" name="Freeform: Shape 23">
                <a:extLst>
                  <a:ext uri="{FF2B5EF4-FFF2-40B4-BE49-F238E27FC236}">
                    <a16:creationId xmlns:a16="http://schemas.microsoft.com/office/drawing/2014/main" id="{C18E2FD0-A302-4DFB-8D14-D74B9F476CED}"/>
                  </a:ext>
                </a:extLst>
              </p:cNvPr>
              <p:cNvSpPr/>
              <p:nvPr/>
            </p:nvSpPr>
            <p:spPr>
              <a:xfrm>
                <a:off x="8427220" y="3118691"/>
                <a:ext cx="610686" cy="370004"/>
              </a:xfrm>
              <a:custGeom>
                <a:avLst/>
                <a:gdLst>
                  <a:gd name="connsiteX0" fmla="*/ 556260 w 610686"/>
                  <a:gd name="connsiteY0" fmla="*/ 370004 h 370004"/>
                  <a:gd name="connsiteX1" fmla="*/ 610398 w 610686"/>
                  <a:gd name="connsiteY1" fmla="*/ 315866 h 370004"/>
                  <a:gd name="connsiteX2" fmla="*/ 610398 w 610686"/>
                  <a:gd name="connsiteY2" fmla="*/ 309519 h 370004"/>
                  <a:gd name="connsiteX3" fmla="*/ 305359 w 610686"/>
                  <a:gd name="connsiteY3" fmla="*/ 0 h 370004"/>
                  <a:gd name="connsiteX4" fmla="*/ 320 w 610686"/>
                  <a:gd name="connsiteY4" fmla="*/ 309892 h 370004"/>
                  <a:gd name="connsiteX5" fmla="*/ 48659 w 610686"/>
                  <a:gd name="connsiteY5" fmla="*/ 369944 h 370004"/>
                  <a:gd name="connsiteX6" fmla="*/ 49231 w 610686"/>
                  <a:gd name="connsiteY6" fmla="*/ 370004 h 370004"/>
                  <a:gd name="connsiteX7" fmla="*/ 556260 w 610686"/>
                  <a:gd name="connsiteY7" fmla="*/ 370004 h 37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686" h="370004">
                    <a:moveTo>
                      <a:pt x="556260" y="370004"/>
                    </a:moveTo>
                    <a:cubicBezTo>
                      <a:pt x="586159" y="370004"/>
                      <a:pt x="610398" y="345765"/>
                      <a:pt x="610398" y="315866"/>
                    </a:cubicBezTo>
                    <a:cubicBezTo>
                      <a:pt x="610782" y="313768"/>
                      <a:pt x="610782" y="311617"/>
                      <a:pt x="610398" y="309519"/>
                    </a:cubicBezTo>
                    <a:cubicBezTo>
                      <a:pt x="588743" y="138892"/>
                      <a:pt x="492041" y="0"/>
                      <a:pt x="305359" y="0"/>
                    </a:cubicBezTo>
                    <a:cubicBezTo>
                      <a:pt x="118677" y="0"/>
                      <a:pt x="19362" y="117610"/>
                      <a:pt x="320" y="309892"/>
                    </a:cubicBezTo>
                    <a:cubicBezTo>
                      <a:pt x="-2915" y="339825"/>
                      <a:pt x="18727" y="366711"/>
                      <a:pt x="48659" y="369944"/>
                    </a:cubicBezTo>
                    <a:cubicBezTo>
                      <a:pt x="48849" y="369967"/>
                      <a:pt x="49040" y="369986"/>
                      <a:pt x="49231" y="370004"/>
                    </a:cubicBezTo>
                    <a:lnTo>
                      <a:pt x="556260" y="370004"/>
                    </a:lnTo>
                    <a:close/>
                  </a:path>
                </a:pathLst>
              </a:custGeom>
              <a:gradFill flip="none" rotWithShape="1">
                <a:gsLst>
                  <a:gs pos="0">
                    <a:schemeClr val="accent3">
                      <a:lumMod val="80000"/>
                      <a:lumOff val="20000"/>
                    </a:schemeClr>
                  </a:gs>
                  <a:gs pos="46000">
                    <a:schemeClr val="accent3">
                      <a:lumMod val="95000"/>
                      <a:lumOff val="5000"/>
                    </a:schemeClr>
                  </a:gs>
                  <a:gs pos="100000">
                    <a:schemeClr val="accent3">
                      <a:lumMod val="60000"/>
                    </a:schemeClr>
                  </a:gs>
                </a:gsLst>
                <a:lin ang="5400000" scaled="1"/>
                <a:tileRect/>
              </a:gradFill>
              <a:ln w="3704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776D75B-AD16-44DB-A484-2079CFC2CAFB}"/>
                  </a:ext>
                </a:extLst>
              </p:cNvPr>
              <p:cNvSpPr/>
              <p:nvPr/>
            </p:nvSpPr>
            <p:spPr>
              <a:xfrm>
                <a:off x="8639984" y="3131759"/>
                <a:ext cx="183695" cy="239699"/>
              </a:xfrm>
              <a:custGeom>
                <a:avLst/>
                <a:gdLst>
                  <a:gd name="connsiteX0" fmla="*/ 92594 w 183695"/>
                  <a:gd name="connsiteY0" fmla="*/ 27256 h 239699"/>
                  <a:gd name="connsiteX1" fmla="*/ 0 w 183695"/>
                  <a:gd name="connsiteY1" fmla="*/ 0 h 239699"/>
                  <a:gd name="connsiteX2" fmla="*/ 92594 w 183695"/>
                  <a:gd name="connsiteY2" fmla="*/ 239700 h 239699"/>
                  <a:gd name="connsiteX3" fmla="*/ 183695 w 183695"/>
                  <a:gd name="connsiteY3" fmla="*/ 1493 h 239699"/>
                  <a:gd name="connsiteX4" fmla="*/ 92594 w 183695"/>
                  <a:gd name="connsiteY4" fmla="*/ 27256 h 239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95" h="239699">
                    <a:moveTo>
                      <a:pt x="92594" y="27256"/>
                    </a:moveTo>
                    <a:cubicBezTo>
                      <a:pt x="59756" y="27229"/>
                      <a:pt x="27616" y="17769"/>
                      <a:pt x="0" y="0"/>
                    </a:cubicBezTo>
                    <a:lnTo>
                      <a:pt x="92594" y="239700"/>
                    </a:lnTo>
                    <a:lnTo>
                      <a:pt x="183695" y="1493"/>
                    </a:lnTo>
                    <a:cubicBezTo>
                      <a:pt x="156399" y="18578"/>
                      <a:pt x="124794" y="27515"/>
                      <a:pt x="92594" y="27256"/>
                    </a:cubicBezTo>
                    <a:close/>
                  </a:path>
                </a:pathLst>
              </a:custGeom>
              <a:solidFill>
                <a:srgbClr val="FFFFFF">
                  <a:alpha val="80000"/>
                </a:srgbClr>
              </a:solidFill>
              <a:ln w="3704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80C6BAA-E63E-493A-8874-45123F246C07}"/>
                  </a:ext>
                </a:extLst>
              </p:cNvPr>
              <p:cNvSpPr/>
              <p:nvPr/>
            </p:nvSpPr>
            <p:spPr>
              <a:xfrm>
                <a:off x="8561951" y="2816640"/>
                <a:ext cx="342001" cy="342001"/>
              </a:xfrm>
              <a:custGeom>
                <a:avLst/>
                <a:gdLst>
                  <a:gd name="connsiteX0" fmla="*/ 342002 w 342001"/>
                  <a:gd name="connsiteY0" fmla="*/ 171001 h 342001"/>
                  <a:gd name="connsiteX1" fmla="*/ 171001 w 342001"/>
                  <a:gd name="connsiteY1" fmla="*/ 342002 h 342001"/>
                  <a:gd name="connsiteX2" fmla="*/ 0 w 342001"/>
                  <a:gd name="connsiteY2" fmla="*/ 171001 h 342001"/>
                  <a:gd name="connsiteX3" fmla="*/ 171001 w 342001"/>
                  <a:gd name="connsiteY3" fmla="*/ 0 h 342001"/>
                  <a:gd name="connsiteX4" fmla="*/ 342002 w 342001"/>
                  <a:gd name="connsiteY4" fmla="*/ 171001 h 342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1" h="342001">
                    <a:moveTo>
                      <a:pt x="342002" y="171001"/>
                    </a:moveTo>
                    <a:cubicBezTo>
                      <a:pt x="342002" y="265442"/>
                      <a:pt x="265442" y="342002"/>
                      <a:pt x="171001" y="342002"/>
                    </a:cubicBezTo>
                    <a:cubicBezTo>
                      <a:pt x="76560" y="342002"/>
                      <a:pt x="0" y="265442"/>
                      <a:pt x="0" y="171001"/>
                    </a:cubicBezTo>
                    <a:cubicBezTo>
                      <a:pt x="0" y="76560"/>
                      <a:pt x="76560" y="0"/>
                      <a:pt x="171001" y="0"/>
                    </a:cubicBezTo>
                    <a:cubicBezTo>
                      <a:pt x="265442" y="0"/>
                      <a:pt x="342002" y="76560"/>
                      <a:pt x="342002" y="171001"/>
                    </a:cubicBezTo>
                    <a:close/>
                  </a:path>
                </a:pathLst>
              </a:custGeom>
              <a:gradFill flip="none" rotWithShape="1">
                <a:gsLst>
                  <a:gs pos="0">
                    <a:schemeClr val="accent3">
                      <a:lumMod val="80000"/>
                      <a:lumOff val="20000"/>
                    </a:schemeClr>
                  </a:gs>
                  <a:gs pos="46000">
                    <a:schemeClr val="accent3">
                      <a:lumMod val="95000"/>
                      <a:lumOff val="5000"/>
                    </a:schemeClr>
                  </a:gs>
                  <a:gs pos="100000">
                    <a:schemeClr val="accent3">
                      <a:lumMod val="60000"/>
                    </a:schemeClr>
                  </a:gs>
                </a:gsLst>
                <a:lin ang="5400000" scaled="1"/>
                <a:tileRect/>
              </a:gradFill>
              <a:ln w="37042"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72859853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A5827-5DBB-4AC6-BAAE-7398E0A7894B}"/>
              </a:ext>
            </a:extLst>
          </p:cNvPr>
          <p:cNvSpPr>
            <a:spLocks noGrp="1"/>
          </p:cNvSpPr>
          <p:nvPr>
            <p:ph type="title"/>
          </p:nvPr>
        </p:nvSpPr>
        <p:spPr/>
        <p:txBody>
          <a:bodyPr/>
          <a:lstStyle/>
          <a:p>
            <a:r>
              <a:rPr lang="en-US"/>
              <a:t>Multi-Geo SharePoint sites support</a:t>
            </a:r>
          </a:p>
        </p:txBody>
      </p:sp>
      <p:pic>
        <p:nvPicPr>
          <p:cNvPr id="6" name="Picture 2" descr="Graphical user interface, text, application, email&#10;&#10;Description automatically generated">
            <a:extLst>
              <a:ext uri="{FF2B5EF4-FFF2-40B4-BE49-F238E27FC236}">
                <a16:creationId xmlns:a16="http://schemas.microsoft.com/office/drawing/2014/main" id="{47DF5C0C-B656-4F68-A06D-06A374A8C3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8996" y="3145984"/>
            <a:ext cx="2004742" cy="3702643"/>
          </a:xfrm>
          <a:prstGeom prst="rect">
            <a:avLst/>
          </a:prstGeom>
          <a:noFill/>
        </p:spPr>
      </p:pic>
      <p:pic>
        <p:nvPicPr>
          <p:cNvPr id="4" name="Picture 3">
            <a:extLst>
              <a:ext uri="{FF2B5EF4-FFF2-40B4-BE49-F238E27FC236}">
                <a16:creationId xmlns:a16="http://schemas.microsoft.com/office/drawing/2014/main" id="{0C0CCED3-C27D-4063-AB7A-510E52EDC70D}"/>
              </a:ext>
            </a:extLst>
          </p:cNvPr>
          <p:cNvPicPr>
            <a:picLocks noChangeAspect="1"/>
          </p:cNvPicPr>
          <p:nvPr/>
        </p:nvPicPr>
        <p:blipFill>
          <a:blip r:embed="rId3"/>
          <a:stretch>
            <a:fillRect/>
          </a:stretch>
        </p:blipFill>
        <p:spPr>
          <a:xfrm>
            <a:off x="588262" y="1240717"/>
            <a:ext cx="3630679" cy="2528716"/>
          </a:xfrm>
          <a:prstGeom prst="rect">
            <a:avLst/>
          </a:prstGeom>
        </p:spPr>
      </p:pic>
      <p:sp>
        <p:nvSpPr>
          <p:cNvPr id="8" name="Text Placeholder 2">
            <a:extLst>
              <a:ext uri="{FF2B5EF4-FFF2-40B4-BE49-F238E27FC236}">
                <a16:creationId xmlns:a16="http://schemas.microsoft.com/office/drawing/2014/main" id="{B12DBBA5-2AF3-44F8-B8EC-4BB79364E913}"/>
              </a:ext>
            </a:extLst>
          </p:cNvPr>
          <p:cNvSpPr txBox="1">
            <a:spLocks/>
          </p:cNvSpPr>
          <p:nvPr/>
        </p:nvSpPr>
        <p:spPr>
          <a:xfrm>
            <a:off x="4370851" y="1674319"/>
            <a:ext cx="7384795"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a:t>Multi-Geo capabilities in OneDrive and SharePoint Online enables control of shared resources like SharePoint team sites and Microsoft 365 Group mailboxes stored at rest in a specified geo location</a:t>
            </a:r>
          </a:p>
        </p:txBody>
      </p:sp>
      <p:sp>
        <p:nvSpPr>
          <p:cNvPr id="10" name="TextBox 9">
            <a:extLst>
              <a:ext uri="{FF2B5EF4-FFF2-40B4-BE49-F238E27FC236}">
                <a16:creationId xmlns:a16="http://schemas.microsoft.com/office/drawing/2014/main" id="{FDB2D175-B0AC-490A-9C30-15B1341E0382}"/>
              </a:ext>
            </a:extLst>
          </p:cNvPr>
          <p:cNvSpPr txBox="1"/>
          <p:nvPr/>
        </p:nvSpPr>
        <p:spPr>
          <a:xfrm>
            <a:off x="2895592" y="3979532"/>
            <a:ext cx="6762612" cy="1200329"/>
          </a:xfrm>
          <a:prstGeom prst="rect">
            <a:avLst/>
          </a:prstGeom>
          <a:noFill/>
        </p:spPr>
        <p:txBody>
          <a:bodyPr wrap="square">
            <a:spAutoFit/>
          </a:bodyPr>
          <a:lstStyle/>
          <a:p>
            <a:pPr marL="0" indent="0">
              <a:buFont typeface="Wingdings" panose="05000000000000000000" pitchFamily="2" charset="2"/>
              <a:buNone/>
            </a:pPr>
            <a:endParaRPr lang="en-US" sz="2400"/>
          </a:p>
          <a:p>
            <a:pPr marL="0" indent="0">
              <a:buFont typeface="Wingdings" panose="05000000000000000000" pitchFamily="2" charset="2"/>
              <a:buNone/>
            </a:pPr>
            <a:r>
              <a:rPr lang="en-US" sz="2400"/>
              <a:t>Add a multi-geo SharePoint site to your catalog &amp; access packages</a:t>
            </a:r>
          </a:p>
        </p:txBody>
      </p:sp>
    </p:spTree>
    <p:extLst>
      <p:ext uri="{BB962C8B-B14F-4D97-AF65-F5344CB8AC3E}">
        <p14:creationId xmlns:p14="http://schemas.microsoft.com/office/powerpoint/2010/main" val="94743883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59131-42C5-42CE-845F-B4B558EE0F05}"/>
              </a:ext>
            </a:extLst>
          </p:cNvPr>
          <p:cNvSpPr>
            <a:spLocks noGrp="1"/>
          </p:cNvSpPr>
          <p:nvPr>
            <p:ph type="title"/>
          </p:nvPr>
        </p:nvSpPr>
        <p:spPr/>
        <p:txBody>
          <a:bodyPr/>
          <a:lstStyle/>
          <a:p>
            <a:r>
              <a:rPr lang="en-US"/>
              <a:t>Separation of Duties</a:t>
            </a:r>
          </a:p>
        </p:txBody>
      </p:sp>
      <p:pic>
        <p:nvPicPr>
          <p:cNvPr id="1026" name="Picture 2" descr="myaccess experience for attempting to request incompatible access">
            <a:extLst>
              <a:ext uri="{FF2B5EF4-FFF2-40B4-BE49-F238E27FC236}">
                <a16:creationId xmlns:a16="http://schemas.microsoft.com/office/drawing/2014/main" id="{39156EFC-EB32-49E4-8027-805EAA17B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3710" y="3429000"/>
            <a:ext cx="2981325" cy="34385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raphical user interface, text, application, email&#10;&#10;Description automatically generated">
            <a:extLst>
              <a:ext uri="{FF2B5EF4-FFF2-40B4-BE49-F238E27FC236}">
                <a16:creationId xmlns:a16="http://schemas.microsoft.com/office/drawing/2014/main" id="{0D5B9CE4-963D-4691-9FF6-B2264594D687}"/>
              </a:ext>
            </a:extLst>
          </p:cNvPr>
          <p:cNvPicPr>
            <a:picLocks noChangeAspect="1"/>
          </p:cNvPicPr>
          <p:nvPr/>
        </p:nvPicPr>
        <p:blipFill>
          <a:blip r:embed="rId4"/>
          <a:stretch>
            <a:fillRect/>
          </a:stretch>
        </p:blipFill>
        <p:spPr>
          <a:xfrm>
            <a:off x="4861964" y="1412471"/>
            <a:ext cx="6744819" cy="2316270"/>
          </a:xfrm>
          <a:prstGeom prst="rect">
            <a:avLst/>
          </a:prstGeom>
        </p:spPr>
      </p:pic>
      <p:sp>
        <p:nvSpPr>
          <p:cNvPr id="5" name="Text Placeholder 2">
            <a:extLst>
              <a:ext uri="{FF2B5EF4-FFF2-40B4-BE49-F238E27FC236}">
                <a16:creationId xmlns:a16="http://schemas.microsoft.com/office/drawing/2014/main" id="{35BB5350-C746-48A5-86CD-631D9A1E2521}"/>
              </a:ext>
            </a:extLst>
          </p:cNvPr>
          <p:cNvSpPr txBox="1">
            <a:spLocks/>
          </p:cNvSpPr>
          <p:nvPr/>
        </p:nvSpPr>
        <p:spPr>
          <a:xfrm>
            <a:off x="588262" y="1848052"/>
            <a:ext cx="4057480" cy="361945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a:t>Configure that a user cannot request an access package</a:t>
            </a:r>
          </a:p>
          <a:p>
            <a:pPr marL="457200" indent="-457200">
              <a:buFont typeface="Arial" panose="020B0604020202020204" pitchFamily="34" charset="0"/>
              <a:buChar char="•"/>
            </a:pPr>
            <a:r>
              <a:rPr lang="en-US" dirty="0"/>
              <a:t>If they already have an assignment to another access package</a:t>
            </a:r>
          </a:p>
          <a:p>
            <a:pPr marL="457200" indent="-457200">
              <a:buFont typeface="Arial" panose="020B0604020202020204" pitchFamily="34" charset="0"/>
              <a:buChar char="•"/>
            </a:pPr>
            <a:r>
              <a:rPr lang="en-US" dirty="0"/>
              <a:t>If they are a member of a group</a:t>
            </a:r>
          </a:p>
        </p:txBody>
      </p:sp>
    </p:spTree>
    <p:extLst>
      <p:ext uri="{BB962C8B-B14F-4D97-AF65-F5344CB8AC3E}">
        <p14:creationId xmlns:p14="http://schemas.microsoft.com/office/powerpoint/2010/main" val="413066676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FD95-699C-45EC-9872-153407DB81C6}"/>
              </a:ext>
            </a:extLst>
          </p:cNvPr>
          <p:cNvSpPr>
            <a:spLocks noGrp="1"/>
          </p:cNvSpPr>
          <p:nvPr>
            <p:ph type="title"/>
          </p:nvPr>
        </p:nvSpPr>
        <p:spPr/>
        <p:txBody>
          <a:bodyPr/>
          <a:lstStyle/>
          <a:p>
            <a:r>
              <a:rPr lang="en-US"/>
              <a:t>Contoso’s user journey</a:t>
            </a:r>
          </a:p>
        </p:txBody>
      </p:sp>
      <p:pic>
        <p:nvPicPr>
          <p:cNvPr id="100" name="Azure AD" title="pyramid representing Azure Active Directory">
            <a:extLst>
              <a:ext uri="{FF2B5EF4-FFF2-40B4-BE49-F238E27FC236}">
                <a16:creationId xmlns:a16="http://schemas.microsoft.com/office/drawing/2014/main" id="{0CFEEC6E-370B-4402-8FB5-D36F6705B6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19986" y="2902645"/>
            <a:ext cx="1099885" cy="1099898"/>
          </a:xfrm>
          <a:prstGeom prst="rect">
            <a:avLst/>
          </a:prstGeom>
        </p:spPr>
      </p:pic>
      <p:cxnSp>
        <p:nvCxnSpPr>
          <p:cNvPr id="182" name="Connector: Curved 181">
            <a:extLst>
              <a:ext uri="{FF2B5EF4-FFF2-40B4-BE49-F238E27FC236}">
                <a16:creationId xmlns:a16="http://schemas.microsoft.com/office/drawing/2014/main" id="{E7748689-91D0-4397-98FF-C5F289CF52FE}"/>
              </a:ext>
            </a:extLst>
          </p:cNvPr>
          <p:cNvCxnSpPr>
            <a:cxnSpLocks/>
            <a:endCxn id="100" idx="1"/>
          </p:cNvCxnSpPr>
          <p:nvPr/>
        </p:nvCxnSpPr>
        <p:spPr>
          <a:xfrm rot="16200000" flipH="1">
            <a:off x="790960" y="2723567"/>
            <a:ext cx="1070603" cy="387450"/>
          </a:xfrm>
          <a:prstGeom prst="curvedConnector2">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3" name="Connector: Curved 182">
            <a:extLst>
              <a:ext uri="{FF2B5EF4-FFF2-40B4-BE49-F238E27FC236}">
                <a16:creationId xmlns:a16="http://schemas.microsoft.com/office/drawing/2014/main" id="{AB084189-DB17-4DC3-9986-642867CC3AF1}"/>
              </a:ext>
            </a:extLst>
          </p:cNvPr>
          <p:cNvCxnSpPr>
            <a:stCxn id="100" idx="3"/>
            <a:endCxn id="130" idx="1"/>
          </p:cNvCxnSpPr>
          <p:nvPr/>
        </p:nvCxnSpPr>
        <p:spPr>
          <a:xfrm flipV="1">
            <a:off x="2619871" y="2382137"/>
            <a:ext cx="990619" cy="1070457"/>
          </a:xfrm>
          <a:prstGeom prst="curvedConnector3">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4" name="Connector: Curved 183">
            <a:extLst>
              <a:ext uri="{FF2B5EF4-FFF2-40B4-BE49-F238E27FC236}">
                <a16:creationId xmlns:a16="http://schemas.microsoft.com/office/drawing/2014/main" id="{68ECA26B-B631-4105-BBAE-E340D89A9CC6}"/>
              </a:ext>
            </a:extLst>
          </p:cNvPr>
          <p:cNvCxnSpPr>
            <a:cxnSpLocks/>
            <a:stCxn id="130" idx="2"/>
            <a:endCxn id="121" idx="0"/>
          </p:cNvCxnSpPr>
          <p:nvPr/>
        </p:nvCxnSpPr>
        <p:spPr>
          <a:xfrm rot="5400000">
            <a:off x="4376100" y="3916536"/>
            <a:ext cx="862034" cy="1030"/>
          </a:xfrm>
          <a:prstGeom prst="curvedConnector3">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5" name="Connector: Curved 184">
            <a:extLst>
              <a:ext uri="{FF2B5EF4-FFF2-40B4-BE49-F238E27FC236}">
                <a16:creationId xmlns:a16="http://schemas.microsoft.com/office/drawing/2014/main" id="{58AA2D6C-C5DF-4765-990E-FEDD3E66EC10}"/>
              </a:ext>
            </a:extLst>
          </p:cNvPr>
          <p:cNvCxnSpPr>
            <a:cxnSpLocks/>
            <a:stCxn id="121" idx="3"/>
            <a:endCxn id="164" idx="1"/>
          </p:cNvCxnSpPr>
          <p:nvPr/>
        </p:nvCxnSpPr>
        <p:spPr>
          <a:xfrm flipV="1">
            <a:off x="5878104" y="2172066"/>
            <a:ext cx="1255266" cy="2846336"/>
          </a:xfrm>
          <a:prstGeom prst="curvedConnector3">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 name="User Joining">
            <a:extLst>
              <a:ext uri="{FF2B5EF4-FFF2-40B4-BE49-F238E27FC236}">
                <a16:creationId xmlns:a16="http://schemas.microsoft.com/office/drawing/2014/main" id="{4EBAC772-995D-4DF3-87E6-2E71FC683B5A}"/>
              </a:ext>
            </a:extLst>
          </p:cNvPr>
          <p:cNvGrpSpPr/>
          <p:nvPr/>
        </p:nvGrpSpPr>
        <p:grpSpPr>
          <a:xfrm>
            <a:off x="193465" y="1482158"/>
            <a:ext cx="1357168" cy="2444944"/>
            <a:chOff x="193465" y="1482158"/>
            <a:chExt cx="1357168" cy="2444944"/>
          </a:xfrm>
        </p:grpSpPr>
        <p:grpSp>
          <p:nvGrpSpPr>
            <p:cNvPr id="111" name="User joining">
              <a:extLst>
                <a:ext uri="{FF2B5EF4-FFF2-40B4-BE49-F238E27FC236}">
                  <a16:creationId xmlns:a16="http://schemas.microsoft.com/office/drawing/2014/main" id="{F634682C-9821-44A6-A13E-49397F342A5E}"/>
                </a:ext>
              </a:extLst>
            </p:cNvPr>
            <p:cNvGrpSpPr/>
            <p:nvPr/>
          </p:nvGrpSpPr>
          <p:grpSpPr>
            <a:xfrm>
              <a:off x="618910" y="1482158"/>
              <a:ext cx="931723" cy="1008348"/>
              <a:chOff x="683544" y="4160256"/>
              <a:chExt cx="931723" cy="1008348"/>
            </a:xfrm>
          </p:grpSpPr>
          <p:pic>
            <p:nvPicPr>
              <p:cNvPr id="112" name="Picture 111">
                <a:extLst>
                  <a:ext uri="{FF2B5EF4-FFF2-40B4-BE49-F238E27FC236}">
                    <a16:creationId xmlns:a16="http://schemas.microsoft.com/office/drawing/2014/main" id="{E5F21E0F-8E10-4ACF-9F9B-9FCD2A7ADC80}"/>
                  </a:ext>
                </a:extLst>
              </p:cNvPr>
              <p:cNvPicPr>
                <a:picLocks noChangeAspect="1"/>
              </p:cNvPicPr>
              <p:nvPr/>
            </p:nvPicPr>
            <p:blipFill>
              <a:blip r:embed="rId5"/>
              <a:stretch>
                <a:fillRect/>
              </a:stretch>
            </p:blipFill>
            <p:spPr>
              <a:xfrm>
                <a:off x="683544" y="4160256"/>
                <a:ext cx="931723" cy="931723"/>
              </a:xfrm>
              <a:prstGeom prst="rect">
                <a:avLst/>
              </a:prstGeom>
            </p:spPr>
          </p:pic>
          <p:sp>
            <p:nvSpPr>
              <p:cNvPr id="113" name="Oval 112">
                <a:extLst>
                  <a:ext uri="{FF2B5EF4-FFF2-40B4-BE49-F238E27FC236}">
                    <a16:creationId xmlns:a16="http://schemas.microsoft.com/office/drawing/2014/main" id="{1149B8AA-5C4B-49E9-AC06-B8E977302D89}"/>
                  </a:ext>
                </a:extLst>
              </p:cNvPr>
              <p:cNvSpPr/>
              <p:nvPr/>
            </p:nvSpPr>
            <p:spPr bwMode="auto">
              <a:xfrm>
                <a:off x="700365" y="4805217"/>
                <a:ext cx="363387" cy="3633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14" name="Graphic 113" descr="Checkmark with solid fill">
                <a:extLst>
                  <a:ext uri="{FF2B5EF4-FFF2-40B4-BE49-F238E27FC236}">
                    <a16:creationId xmlns:a16="http://schemas.microsoft.com/office/drawing/2014/main" id="{54C5A00D-6799-4450-AE42-958FC3723C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8197" y="4842719"/>
                <a:ext cx="287721" cy="287721"/>
              </a:xfrm>
              <a:prstGeom prst="rect">
                <a:avLst/>
              </a:prstGeom>
            </p:spPr>
          </p:pic>
        </p:grpSp>
        <p:sp>
          <p:nvSpPr>
            <p:cNvPr id="186" name="TextBox 185">
              <a:extLst>
                <a:ext uri="{FF2B5EF4-FFF2-40B4-BE49-F238E27FC236}">
                  <a16:creationId xmlns:a16="http://schemas.microsoft.com/office/drawing/2014/main" id="{56103097-891C-4D4B-89AB-2C6CC9C19E6C}"/>
                </a:ext>
              </a:extLst>
            </p:cNvPr>
            <p:cNvSpPr txBox="1"/>
            <p:nvPr/>
          </p:nvSpPr>
          <p:spPr>
            <a:xfrm>
              <a:off x="193465" y="2634440"/>
              <a:ext cx="1073724" cy="1292662"/>
            </a:xfrm>
            <a:prstGeom prst="rect">
              <a:avLst/>
            </a:prstGeom>
            <a:noFill/>
          </p:spPr>
          <p:txBody>
            <a:bodyPr wrap="square" lIns="0" tIns="0" rIns="0" bIns="0" rtlCol="0">
              <a:spAutoFit/>
            </a:bodyPr>
            <a:lstStyle/>
            <a:p>
              <a:pPr algn="l"/>
              <a:r>
                <a:rPr lang="en-US" sz="1200" dirty="0">
                  <a:latin typeface="+mj-lt"/>
                </a:rPr>
                <a:t>Onboard the user into the directory when the user joins or start working with Contoso</a:t>
              </a:r>
            </a:p>
          </p:txBody>
        </p:sp>
      </p:grpSp>
      <p:grpSp>
        <p:nvGrpSpPr>
          <p:cNvPr id="8" name="Granting access">
            <a:extLst>
              <a:ext uri="{FF2B5EF4-FFF2-40B4-BE49-F238E27FC236}">
                <a16:creationId xmlns:a16="http://schemas.microsoft.com/office/drawing/2014/main" id="{BF1A8C5D-CF9E-42DC-94AF-2AABE07B696E}"/>
              </a:ext>
            </a:extLst>
          </p:cNvPr>
          <p:cNvGrpSpPr/>
          <p:nvPr/>
        </p:nvGrpSpPr>
        <p:grpSpPr>
          <a:xfrm>
            <a:off x="1869802" y="1278239"/>
            <a:ext cx="4134972" cy="2207795"/>
            <a:chOff x="1869802" y="1278239"/>
            <a:chExt cx="4134972" cy="2207795"/>
          </a:xfrm>
        </p:grpSpPr>
        <p:grpSp>
          <p:nvGrpSpPr>
            <p:cNvPr id="127" name="Group 126">
              <a:extLst>
                <a:ext uri="{FF2B5EF4-FFF2-40B4-BE49-F238E27FC236}">
                  <a16:creationId xmlns:a16="http://schemas.microsoft.com/office/drawing/2014/main" id="{D58470DA-30DA-4354-8894-2CCEE51278AA}"/>
                </a:ext>
              </a:extLst>
            </p:cNvPr>
            <p:cNvGrpSpPr/>
            <p:nvPr/>
          </p:nvGrpSpPr>
          <p:grpSpPr>
            <a:xfrm>
              <a:off x="3610490" y="1278239"/>
              <a:ext cx="2394284" cy="2207795"/>
              <a:chOff x="3753853" y="3272588"/>
              <a:chExt cx="2394284" cy="2207795"/>
            </a:xfrm>
          </p:grpSpPr>
          <p:grpSp>
            <p:nvGrpSpPr>
              <p:cNvPr id="128" name="Group 127">
                <a:extLst>
                  <a:ext uri="{FF2B5EF4-FFF2-40B4-BE49-F238E27FC236}">
                    <a16:creationId xmlns:a16="http://schemas.microsoft.com/office/drawing/2014/main" id="{FFEDCB2E-1FE7-436A-B45B-679D32569527}"/>
                  </a:ext>
                </a:extLst>
              </p:cNvPr>
              <p:cNvGrpSpPr/>
              <p:nvPr/>
            </p:nvGrpSpPr>
            <p:grpSpPr>
              <a:xfrm>
                <a:off x="3836101" y="4300798"/>
                <a:ext cx="2225842" cy="1008838"/>
                <a:chOff x="6827921" y="5454591"/>
                <a:chExt cx="2225842" cy="1008838"/>
              </a:xfrm>
            </p:grpSpPr>
            <p:sp>
              <p:nvSpPr>
                <p:cNvPr id="139" name="Text">
                  <a:extLst>
                    <a:ext uri="{FF2B5EF4-FFF2-40B4-BE49-F238E27FC236}">
                      <a16:creationId xmlns:a16="http://schemas.microsoft.com/office/drawing/2014/main" id="{AF2249FE-DD80-4C8F-AF1D-181C9F0042C7}"/>
                    </a:ext>
                  </a:extLst>
                </p:cNvPr>
                <p:cNvSpPr/>
                <p:nvPr/>
              </p:nvSpPr>
              <p:spPr bwMode="auto">
                <a:xfrm>
                  <a:off x="7032458" y="6196451"/>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p>
                  <a:pPr defTabSz="671862" fontAlgn="base">
                    <a:lnSpc>
                      <a:spcPct val="90000"/>
                    </a:lnSpc>
                    <a:spcBef>
                      <a:spcPct val="0"/>
                    </a:spcBef>
                    <a:spcAft>
                      <a:spcPct val="0"/>
                    </a:spcAft>
                  </a:pPr>
                  <a:r>
                    <a:rPr lang="en-US" sz="1200">
                      <a:latin typeface="Segoe UI Semibold"/>
                      <a:cs typeface="Segoe UI Semilight" panose="020B0402040204020203" pitchFamily="34" charset="0"/>
                    </a:rPr>
                    <a:t>On-premises apps</a:t>
                  </a:r>
                </a:p>
              </p:txBody>
            </p:sp>
            <p:pic>
              <p:nvPicPr>
                <p:cNvPr id="140" name="Picture 139">
                  <a:extLst>
                    <a:ext uri="{FF2B5EF4-FFF2-40B4-BE49-F238E27FC236}">
                      <a16:creationId xmlns:a16="http://schemas.microsoft.com/office/drawing/2014/main" id="{7A7072D7-6579-4822-96FB-54851211A799}"/>
                    </a:ext>
                  </a:extLst>
                </p:cNvPr>
                <p:cNvPicPr>
                  <a:picLocks noChangeAspect="1"/>
                </p:cNvPicPr>
                <p:nvPr/>
              </p:nvPicPr>
              <p:blipFill>
                <a:blip r:embed="rId8"/>
                <a:stretch>
                  <a:fillRect/>
                </a:stretch>
              </p:blipFill>
              <p:spPr>
                <a:xfrm>
                  <a:off x="7615648" y="5581637"/>
                  <a:ext cx="685031" cy="214630"/>
                </a:xfrm>
                <a:prstGeom prst="rect">
                  <a:avLst/>
                </a:prstGeom>
              </p:spPr>
            </p:pic>
            <p:pic>
              <p:nvPicPr>
                <p:cNvPr id="141" name="Picture 140">
                  <a:extLst>
                    <a:ext uri="{FF2B5EF4-FFF2-40B4-BE49-F238E27FC236}">
                      <a16:creationId xmlns:a16="http://schemas.microsoft.com/office/drawing/2014/main" id="{EC61154D-9B1B-4B39-A170-FCACA46F2706}"/>
                    </a:ext>
                  </a:extLst>
                </p:cNvPr>
                <p:cNvPicPr>
                  <a:picLocks noChangeAspect="1"/>
                </p:cNvPicPr>
                <p:nvPr/>
              </p:nvPicPr>
              <p:blipFill>
                <a:blip r:embed="rId9"/>
                <a:stretch>
                  <a:fillRect/>
                </a:stretch>
              </p:blipFill>
              <p:spPr>
                <a:xfrm>
                  <a:off x="8350227" y="5595574"/>
                  <a:ext cx="506984" cy="199133"/>
                </a:xfrm>
                <a:prstGeom prst="rect">
                  <a:avLst/>
                </a:prstGeom>
              </p:spPr>
            </p:pic>
            <p:pic>
              <p:nvPicPr>
                <p:cNvPr id="142" name="Picture 141">
                  <a:extLst>
                    <a:ext uri="{FF2B5EF4-FFF2-40B4-BE49-F238E27FC236}">
                      <a16:creationId xmlns:a16="http://schemas.microsoft.com/office/drawing/2014/main" id="{79C16F15-B58E-4170-8F9F-CC0141002FF0}"/>
                    </a:ext>
                  </a:extLst>
                </p:cNvPr>
                <p:cNvPicPr>
                  <a:picLocks noChangeAspect="1"/>
                </p:cNvPicPr>
                <p:nvPr/>
              </p:nvPicPr>
              <p:blipFill>
                <a:blip r:embed="rId10"/>
                <a:stretch>
                  <a:fillRect/>
                </a:stretch>
              </p:blipFill>
              <p:spPr>
                <a:xfrm>
                  <a:off x="8608639" y="5849804"/>
                  <a:ext cx="190234" cy="251448"/>
                </a:xfrm>
                <a:prstGeom prst="rect">
                  <a:avLst/>
                </a:prstGeom>
              </p:spPr>
            </p:pic>
            <p:grpSp>
              <p:nvGrpSpPr>
                <p:cNvPr id="143" name="Group 142">
                  <a:extLst>
                    <a:ext uri="{FF2B5EF4-FFF2-40B4-BE49-F238E27FC236}">
                      <a16:creationId xmlns:a16="http://schemas.microsoft.com/office/drawing/2014/main" id="{32832185-DD12-43BC-9A0B-97B3EF9A77F9}"/>
                    </a:ext>
                  </a:extLst>
                </p:cNvPr>
                <p:cNvGrpSpPr/>
                <p:nvPr/>
              </p:nvGrpSpPr>
              <p:grpSpPr>
                <a:xfrm>
                  <a:off x="6976335" y="5614696"/>
                  <a:ext cx="1575975" cy="571189"/>
                  <a:chOff x="8048636" y="5531519"/>
                  <a:chExt cx="2707409" cy="832751"/>
                </a:xfrm>
              </p:grpSpPr>
              <p:grpSp>
                <p:nvGrpSpPr>
                  <p:cNvPr id="145" name="Group 144">
                    <a:extLst>
                      <a:ext uri="{FF2B5EF4-FFF2-40B4-BE49-F238E27FC236}">
                        <a16:creationId xmlns:a16="http://schemas.microsoft.com/office/drawing/2014/main" id="{DAC5D1C0-04E3-496D-8B8B-756F3072E8B0}"/>
                      </a:ext>
                    </a:extLst>
                  </p:cNvPr>
                  <p:cNvGrpSpPr/>
                  <p:nvPr/>
                </p:nvGrpSpPr>
                <p:grpSpPr>
                  <a:xfrm>
                    <a:off x="9201553" y="5864162"/>
                    <a:ext cx="1554492" cy="460029"/>
                    <a:chOff x="8464217" y="5823421"/>
                    <a:chExt cx="1554492" cy="460029"/>
                  </a:xfrm>
                </p:grpSpPr>
                <p:pic>
                  <p:nvPicPr>
                    <p:cNvPr id="156" name="Picture 155">
                      <a:extLst>
                        <a:ext uri="{FF2B5EF4-FFF2-40B4-BE49-F238E27FC236}">
                          <a16:creationId xmlns:a16="http://schemas.microsoft.com/office/drawing/2014/main" id="{85275D68-78CE-4689-8938-B4F836146333}"/>
                        </a:ext>
                      </a:extLst>
                    </p:cNvPr>
                    <p:cNvPicPr>
                      <a:picLocks noChangeAspect="1"/>
                    </p:cNvPicPr>
                    <p:nvPr/>
                  </p:nvPicPr>
                  <p:blipFill>
                    <a:blip r:embed="rId11"/>
                    <a:stretch>
                      <a:fillRect/>
                    </a:stretch>
                  </p:blipFill>
                  <p:spPr>
                    <a:xfrm>
                      <a:off x="9059033" y="5863341"/>
                      <a:ext cx="380189" cy="380189"/>
                    </a:xfrm>
                    <a:prstGeom prst="rect">
                      <a:avLst/>
                    </a:prstGeom>
                  </p:spPr>
                </p:pic>
                <p:pic>
                  <p:nvPicPr>
                    <p:cNvPr id="157" name="Picture 156">
                      <a:extLst>
                        <a:ext uri="{FF2B5EF4-FFF2-40B4-BE49-F238E27FC236}">
                          <a16:creationId xmlns:a16="http://schemas.microsoft.com/office/drawing/2014/main" id="{23A48C19-6A4E-4D3C-BE87-69C55DB92CC7}"/>
                        </a:ext>
                      </a:extLst>
                    </p:cNvPr>
                    <p:cNvPicPr>
                      <a:picLocks noChangeAspect="1"/>
                    </p:cNvPicPr>
                    <p:nvPr/>
                  </p:nvPicPr>
                  <p:blipFill>
                    <a:blip r:embed="rId12"/>
                    <a:stretch>
                      <a:fillRect/>
                    </a:stretch>
                  </p:blipFill>
                  <p:spPr>
                    <a:xfrm>
                      <a:off x="9558680" y="5823421"/>
                      <a:ext cx="460029" cy="460029"/>
                    </a:xfrm>
                    <a:prstGeom prst="rect">
                      <a:avLst/>
                    </a:prstGeom>
                  </p:spPr>
                </p:pic>
                <p:pic>
                  <p:nvPicPr>
                    <p:cNvPr id="158" name="Picture 157">
                      <a:extLst>
                        <a:ext uri="{FF2B5EF4-FFF2-40B4-BE49-F238E27FC236}">
                          <a16:creationId xmlns:a16="http://schemas.microsoft.com/office/drawing/2014/main" id="{2067D5AB-505B-4CF5-AFD8-3D0BC7B0278C}"/>
                        </a:ext>
                      </a:extLst>
                    </p:cNvPr>
                    <p:cNvPicPr>
                      <a:picLocks noChangeAspect="1"/>
                    </p:cNvPicPr>
                    <p:nvPr/>
                  </p:nvPicPr>
                  <p:blipFill>
                    <a:blip r:embed="rId13"/>
                    <a:stretch>
                      <a:fillRect/>
                    </a:stretch>
                  </p:blipFill>
                  <p:spPr>
                    <a:xfrm>
                      <a:off x="8464217" y="5844331"/>
                      <a:ext cx="418208" cy="418208"/>
                    </a:xfrm>
                    <a:prstGeom prst="rect">
                      <a:avLst/>
                    </a:prstGeom>
                  </p:spPr>
                </p:pic>
              </p:grpSp>
              <p:grpSp>
                <p:nvGrpSpPr>
                  <p:cNvPr id="146" name="Group 145">
                    <a:extLst>
                      <a:ext uri="{FF2B5EF4-FFF2-40B4-BE49-F238E27FC236}">
                        <a16:creationId xmlns:a16="http://schemas.microsoft.com/office/drawing/2014/main" id="{14EA844A-03F1-4C5B-8F69-6B5FA4ABBBA8}"/>
                      </a:ext>
                    </a:extLst>
                  </p:cNvPr>
                  <p:cNvGrpSpPr/>
                  <p:nvPr/>
                </p:nvGrpSpPr>
                <p:grpSpPr>
                  <a:xfrm>
                    <a:off x="8482655" y="5531519"/>
                    <a:ext cx="460390" cy="792672"/>
                    <a:chOff x="3646687" y="3854979"/>
                    <a:chExt cx="1613270" cy="2525119"/>
                  </a:xfrm>
                </p:grpSpPr>
                <p:pic>
                  <p:nvPicPr>
                    <p:cNvPr id="148" name="Picture 88">
                      <a:extLst>
                        <a:ext uri="{FF2B5EF4-FFF2-40B4-BE49-F238E27FC236}">
                          <a16:creationId xmlns:a16="http://schemas.microsoft.com/office/drawing/2014/main" id="{E4C1A9E9-09CA-448A-80D3-2EC2B98C2ED6}"/>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646687" y="3854979"/>
                      <a:ext cx="1613270" cy="2525119"/>
                    </a:xfrm>
                    <a:prstGeom prst="rect">
                      <a:avLst/>
                    </a:prstGeom>
                  </p:spPr>
                </p:pic>
                <p:sp>
                  <p:nvSpPr>
                    <p:cNvPr id="149" name="Rectangle 148">
                      <a:extLst>
                        <a:ext uri="{FF2B5EF4-FFF2-40B4-BE49-F238E27FC236}">
                          <a16:creationId xmlns:a16="http://schemas.microsoft.com/office/drawing/2014/main" id="{95EF72C3-E67E-4971-A846-45223B8273F7}"/>
                        </a:ext>
                      </a:extLst>
                    </p:cNvPr>
                    <p:cNvSpPr/>
                    <p:nvPr/>
                  </p:nvSpPr>
                  <p:spPr bwMode="auto">
                    <a:xfrm>
                      <a:off x="4110863" y="4691012"/>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Rectangle 149">
                      <a:extLst>
                        <a:ext uri="{FF2B5EF4-FFF2-40B4-BE49-F238E27FC236}">
                          <a16:creationId xmlns:a16="http://schemas.microsoft.com/office/drawing/2014/main" id="{132A60C7-B024-443C-8CF9-CBCBD2F90B8B}"/>
                        </a:ext>
                      </a:extLst>
                    </p:cNvPr>
                    <p:cNvSpPr/>
                    <p:nvPr/>
                  </p:nvSpPr>
                  <p:spPr bwMode="auto">
                    <a:xfrm>
                      <a:off x="4110863" y="4878286"/>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11B578D1-9EA5-487F-BA8A-69A6A6855576}"/>
                        </a:ext>
                      </a:extLst>
                    </p:cNvPr>
                    <p:cNvSpPr/>
                    <p:nvPr/>
                  </p:nvSpPr>
                  <p:spPr bwMode="auto">
                    <a:xfrm>
                      <a:off x="4110863" y="5065553"/>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2" name="Rectangle 151">
                      <a:extLst>
                        <a:ext uri="{FF2B5EF4-FFF2-40B4-BE49-F238E27FC236}">
                          <a16:creationId xmlns:a16="http://schemas.microsoft.com/office/drawing/2014/main" id="{D3B73192-9BB9-4A7C-B223-A373261D3E11}"/>
                        </a:ext>
                      </a:extLst>
                    </p:cNvPr>
                    <p:cNvSpPr/>
                    <p:nvPr/>
                  </p:nvSpPr>
                  <p:spPr bwMode="auto">
                    <a:xfrm>
                      <a:off x="4110863" y="5252830"/>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3" name="Rectangle 152">
                      <a:extLst>
                        <a:ext uri="{FF2B5EF4-FFF2-40B4-BE49-F238E27FC236}">
                          <a16:creationId xmlns:a16="http://schemas.microsoft.com/office/drawing/2014/main" id="{05316ED9-1FFC-4105-AC56-4E7063B2095A}"/>
                        </a:ext>
                      </a:extLst>
                    </p:cNvPr>
                    <p:cNvSpPr/>
                    <p:nvPr/>
                  </p:nvSpPr>
                  <p:spPr bwMode="auto">
                    <a:xfrm>
                      <a:off x="4110866" y="5440094"/>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C869FA70-82F8-4BB6-8109-BDFD8DAEFDA0}"/>
                        </a:ext>
                      </a:extLst>
                    </p:cNvPr>
                    <p:cNvSpPr/>
                    <p:nvPr/>
                  </p:nvSpPr>
                  <p:spPr bwMode="auto">
                    <a:xfrm>
                      <a:off x="4110863" y="5627365"/>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E0881DA6-35C3-44EB-9702-89B90ABAAE68}"/>
                        </a:ext>
                      </a:extLst>
                    </p:cNvPr>
                    <p:cNvSpPr/>
                    <p:nvPr/>
                  </p:nvSpPr>
                  <p:spPr bwMode="auto">
                    <a:xfrm>
                      <a:off x="4110859" y="5814642"/>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47" name="Picture 146">
                    <a:extLst>
                      <a:ext uri="{FF2B5EF4-FFF2-40B4-BE49-F238E27FC236}">
                        <a16:creationId xmlns:a16="http://schemas.microsoft.com/office/drawing/2014/main" id="{2B8CD5F5-B239-4258-877A-68A9F55AE343}"/>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048636" y="6001288"/>
                    <a:ext cx="548334" cy="362982"/>
                  </a:xfrm>
                  <a:prstGeom prst="rect">
                    <a:avLst/>
                  </a:prstGeom>
                </p:spPr>
              </p:pic>
            </p:grpSp>
            <p:sp>
              <p:nvSpPr>
                <p:cNvPr id="144" name="Rectangle: Rounded Corners 143">
                  <a:extLst>
                    <a:ext uri="{FF2B5EF4-FFF2-40B4-BE49-F238E27FC236}">
                      <a16:creationId xmlns:a16="http://schemas.microsoft.com/office/drawing/2014/main" id="{1A09A01B-59AA-4A41-8530-5F2587C011A7}"/>
                    </a:ext>
                  </a:extLst>
                </p:cNvPr>
                <p:cNvSpPr/>
                <p:nvPr/>
              </p:nvSpPr>
              <p:spPr bwMode="auto">
                <a:xfrm>
                  <a:off x="6827921" y="5454591"/>
                  <a:ext cx="2225842" cy="1008838"/>
                </a:xfrm>
                <a:prstGeom prst="roundRect">
                  <a:avLst/>
                </a:prstGeom>
                <a:noFill/>
                <a:ln>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129" name="Group 128">
                <a:extLst>
                  <a:ext uri="{FF2B5EF4-FFF2-40B4-BE49-F238E27FC236}">
                    <a16:creationId xmlns:a16="http://schemas.microsoft.com/office/drawing/2014/main" id="{C97E91A4-8F90-4001-921F-609DB0B62EAD}"/>
                  </a:ext>
                </a:extLst>
              </p:cNvPr>
              <p:cNvGrpSpPr/>
              <p:nvPr/>
            </p:nvGrpSpPr>
            <p:grpSpPr>
              <a:xfrm>
                <a:off x="4036645" y="3384727"/>
                <a:ext cx="1824754" cy="870608"/>
                <a:chOff x="4036645" y="3384727"/>
                <a:chExt cx="1824754" cy="870608"/>
              </a:xfrm>
            </p:grpSpPr>
            <p:sp>
              <p:nvSpPr>
                <p:cNvPr id="131" name="Freeform 13" title="Icon of a cloud">
                  <a:extLst>
                    <a:ext uri="{FF2B5EF4-FFF2-40B4-BE49-F238E27FC236}">
                      <a16:creationId xmlns:a16="http://schemas.microsoft.com/office/drawing/2014/main" id="{A8D654F9-A718-4DFD-BA7A-0600F8760CBB}"/>
                    </a:ext>
                  </a:extLst>
                </p:cNvPr>
                <p:cNvSpPr>
                  <a:spLocks noChangeAspect="1"/>
                </p:cNvSpPr>
                <p:nvPr/>
              </p:nvSpPr>
              <p:spPr bwMode="auto">
                <a:xfrm flipH="1">
                  <a:off x="4057715" y="3384727"/>
                  <a:ext cx="1643545" cy="87060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bg1"/>
                </a:solidFill>
                <a:ln>
                  <a:solidFill>
                    <a:schemeClr val="tx2"/>
                  </a:solidFill>
                  <a:prstDash val="dash"/>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00848" tIns="100848" rIns="100848" bIns="34962" numCol="1" rtlCol="0" anchor="t" anchorCtr="0" compatLnSpc="1">
                  <a:prstTxWarp prst="textNoShape">
                    <a:avLst/>
                  </a:prstTxWarp>
                </a:bodyPr>
                <a:lstStyle>
                  <a:defPPr>
                    <a:defRPr lang="en-US"/>
                  </a:defPPr>
                  <a:lvl1pPr marL="0" algn="l" defTabSz="685712" rtl="0" eaLnBrk="1" latinLnBrk="0" hangingPunct="1">
                    <a:defRPr sz="1350" kern="1200">
                      <a:solidFill>
                        <a:schemeClr val="lt1"/>
                      </a:solidFill>
                      <a:latin typeface="+mn-lt"/>
                      <a:ea typeface="+mn-ea"/>
                      <a:cs typeface="+mn-cs"/>
                    </a:defRPr>
                  </a:lvl1pPr>
                  <a:lvl2pPr marL="342856" algn="l" defTabSz="685712" rtl="0" eaLnBrk="1" latinLnBrk="0" hangingPunct="1">
                    <a:defRPr sz="1350" kern="1200">
                      <a:solidFill>
                        <a:schemeClr val="lt1"/>
                      </a:solidFill>
                      <a:latin typeface="+mn-lt"/>
                      <a:ea typeface="+mn-ea"/>
                      <a:cs typeface="+mn-cs"/>
                    </a:defRPr>
                  </a:lvl2pPr>
                  <a:lvl3pPr marL="685712" algn="l" defTabSz="685712" rtl="0" eaLnBrk="1" latinLnBrk="0" hangingPunct="1">
                    <a:defRPr sz="1350" kern="1200">
                      <a:solidFill>
                        <a:schemeClr val="lt1"/>
                      </a:solidFill>
                      <a:latin typeface="+mn-lt"/>
                      <a:ea typeface="+mn-ea"/>
                      <a:cs typeface="+mn-cs"/>
                    </a:defRPr>
                  </a:lvl3pPr>
                  <a:lvl4pPr marL="1028568" algn="l" defTabSz="685712" rtl="0" eaLnBrk="1" latinLnBrk="0" hangingPunct="1">
                    <a:defRPr sz="1350" kern="1200">
                      <a:solidFill>
                        <a:schemeClr val="lt1"/>
                      </a:solidFill>
                      <a:latin typeface="+mn-lt"/>
                      <a:ea typeface="+mn-ea"/>
                      <a:cs typeface="+mn-cs"/>
                    </a:defRPr>
                  </a:lvl4pPr>
                  <a:lvl5pPr marL="1371424" algn="l" defTabSz="685712" rtl="0" eaLnBrk="1" latinLnBrk="0" hangingPunct="1">
                    <a:defRPr sz="1350" kern="1200">
                      <a:solidFill>
                        <a:schemeClr val="lt1"/>
                      </a:solidFill>
                      <a:latin typeface="+mn-lt"/>
                      <a:ea typeface="+mn-ea"/>
                      <a:cs typeface="+mn-cs"/>
                    </a:defRPr>
                  </a:lvl5pPr>
                  <a:lvl6pPr marL="1714281" algn="l" defTabSz="685712" rtl="0" eaLnBrk="1" latinLnBrk="0" hangingPunct="1">
                    <a:defRPr sz="1350" kern="1200">
                      <a:solidFill>
                        <a:schemeClr val="lt1"/>
                      </a:solidFill>
                      <a:latin typeface="+mn-lt"/>
                      <a:ea typeface="+mn-ea"/>
                      <a:cs typeface="+mn-cs"/>
                    </a:defRPr>
                  </a:lvl6pPr>
                  <a:lvl7pPr marL="2057137" algn="l" defTabSz="685712" rtl="0" eaLnBrk="1" latinLnBrk="0" hangingPunct="1">
                    <a:defRPr sz="1350" kern="1200">
                      <a:solidFill>
                        <a:schemeClr val="lt1"/>
                      </a:solidFill>
                      <a:latin typeface="+mn-lt"/>
                      <a:ea typeface="+mn-ea"/>
                      <a:cs typeface="+mn-cs"/>
                    </a:defRPr>
                  </a:lvl7pPr>
                  <a:lvl8pPr marL="2399993" algn="l" defTabSz="685712" rtl="0" eaLnBrk="1" latinLnBrk="0" hangingPunct="1">
                    <a:defRPr sz="1350" kern="1200">
                      <a:solidFill>
                        <a:schemeClr val="lt1"/>
                      </a:solidFill>
                      <a:latin typeface="+mn-lt"/>
                      <a:ea typeface="+mn-ea"/>
                      <a:cs typeface="+mn-cs"/>
                    </a:defRPr>
                  </a:lvl8pPr>
                  <a:lvl9pPr marL="2742849" algn="l" defTabSz="685712" rtl="0" eaLnBrk="1" latinLnBrk="0" hangingPunct="1">
                    <a:defRPr sz="1350" kern="1200">
                      <a:solidFill>
                        <a:schemeClr val="lt1"/>
                      </a:solidFill>
                      <a:latin typeface="+mn-lt"/>
                      <a:ea typeface="+mn-ea"/>
                      <a:cs typeface="+mn-cs"/>
                    </a:defRPr>
                  </a:lvl9pPr>
                </a:lstStyle>
                <a:p>
                  <a:pPr defTabSz="685689" fontAlgn="base">
                    <a:lnSpc>
                      <a:spcPct val="90000"/>
                    </a:lnSpc>
                    <a:spcBef>
                      <a:spcPct val="0"/>
                    </a:spcBef>
                    <a:spcAft>
                      <a:spcPct val="0"/>
                    </a:spcAft>
                    <a:defRPr/>
                  </a:pPr>
                  <a:endParaRPr lang="en-US" sz="1029">
                    <a:ln w="3175">
                      <a:noFill/>
                    </a:ln>
                    <a:gradFill>
                      <a:gsLst>
                        <a:gs pos="0">
                          <a:srgbClr val="282828"/>
                        </a:gs>
                        <a:gs pos="100000">
                          <a:srgbClr val="282828"/>
                        </a:gs>
                      </a:gsLst>
                      <a:lin ang="0" scaled="0"/>
                    </a:gradFill>
                    <a:latin typeface="Segoe UI Semibold"/>
                    <a:ea typeface="ＭＳ Ｐゴシック"/>
                    <a:cs typeface="Segoe UI"/>
                  </a:endParaRPr>
                </a:p>
              </p:txBody>
            </p:sp>
            <p:grpSp>
              <p:nvGrpSpPr>
                <p:cNvPr id="132" name="Group 131">
                  <a:extLst>
                    <a:ext uri="{FF2B5EF4-FFF2-40B4-BE49-F238E27FC236}">
                      <a16:creationId xmlns:a16="http://schemas.microsoft.com/office/drawing/2014/main" id="{854E7C67-A51D-403C-AB18-9A482FA1F55D}"/>
                    </a:ext>
                  </a:extLst>
                </p:cNvPr>
                <p:cNvGrpSpPr/>
                <p:nvPr/>
              </p:nvGrpSpPr>
              <p:grpSpPr>
                <a:xfrm>
                  <a:off x="4354339" y="3564685"/>
                  <a:ext cx="1050308" cy="492786"/>
                  <a:chOff x="10073570" y="2225595"/>
                  <a:chExt cx="1557441" cy="730724"/>
                </a:xfrm>
              </p:grpSpPr>
              <p:pic>
                <p:nvPicPr>
                  <p:cNvPr id="134" name="Graphic 7">
                    <a:extLst>
                      <a:ext uri="{FF2B5EF4-FFF2-40B4-BE49-F238E27FC236}">
                        <a16:creationId xmlns:a16="http://schemas.microsoft.com/office/drawing/2014/main" id="{DB9FA8ED-94B3-4C96-BD49-257A24F712C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73570" y="2588144"/>
                    <a:ext cx="335956" cy="335956"/>
                  </a:xfrm>
                  <a:prstGeom prst="rect">
                    <a:avLst/>
                  </a:prstGeom>
                </p:spPr>
              </p:pic>
              <p:pic>
                <p:nvPicPr>
                  <p:cNvPr id="135" name="Picture 134">
                    <a:extLst>
                      <a:ext uri="{FF2B5EF4-FFF2-40B4-BE49-F238E27FC236}">
                        <a16:creationId xmlns:a16="http://schemas.microsoft.com/office/drawing/2014/main" id="{58618EE5-2406-416E-8127-BE984C3D468F}"/>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332638" y="2256529"/>
                    <a:ext cx="415379" cy="290910"/>
                  </a:xfrm>
                  <a:prstGeom prst="rect">
                    <a:avLst/>
                  </a:prstGeom>
                </p:spPr>
              </p:pic>
              <p:pic>
                <p:nvPicPr>
                  <p:cNvPr id="136" name="Picture 135" descr="Tips: Working with Date and Time in servicenow REST API using PowerShell –  Chen V PowerShell Blog">
                    <a:extLst>
                      <a:ext uri="{FF2B5EF4-FFF2-40B4-BE49-F238E27FC236}">
                        <a16:creationId xmlns:a16="http://schemas.microsoft.com/office/drawing/2014/main" id="{5066F3A3-993C-4504-888D-50EF35EBA38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71129" y="2544566"/>
                    <a:ext cx="405845" cy="405845"/>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36" descr="Zoom Video Conferencing - Shining Waters">
                    <a:extLst>
                      <a:ext uri="{FF2B5EF4-FFF2-40B4-BE49-F238E27FC236}">
                        <a16:creationId xmlns:a16="http://schemas.microsoft.com/office/drawing/2014/main" id="{86240394-FC55-410B-9CA5-F557032F83F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235240" y="2560548"/>
                    <a:ext cx="395771" cy="395771"/>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137" descr="Icon request: facebook-workplace · Issue #10185 · FortAwesome/Font-Awesome  · GitHub">
                    <a:extLst>
                      <a:ext uri="{FF2B5EF4-FFF2-40B4-BE49-F238E27FC236}">
                        <a16:creationId xmlns:a16="http://schemas.microsoft.com/office/drawing/2014/main" id="{36839086-C27D-48FE-AE2A-935471E6DA8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000086" y="2225595"/>
                    <a:ext cx="312042" cy="332011"/>
                  </a:xfrm>
                  <a:prstGeom prst="rect">
                    <a:avLst/>
                  </a:prstGeom>
                  <a:noFill/>
                  <a:extLst>
                    <a:ext uri="{909E8E84-426E-40DD-AFC4-6F175D3DCCD1}">
                      <a14:hiddenFill xmlns:a14="http://schemas.microsoft.com/office/drawing/2010/main">
                        <a:solidFill>
                          <a:srgbClr val="FFFFFF"/>
                        </a:solidFill>
                      </a14:hiddenFill>
                    </a:ext>
                  </a:extLst>
                </p:spPr>
              </p:pic>
            </p:grpSp>
            <p:sp>
              <p:nvSpPr>
                <p:cNvPr id="133" name="Text">
                  <a:extLst>
                    <a:ext uri="{FF2B5EF4-FFF2-40B4-BE49-F238E27FC236}">
                      <a16:creationId xmlns:a16="http://schemas.microsoft.com/office/drawing/2014/main" id="{9C28AFDC-DA4F-4386-BCBC-03FC223FB862}"/>
                    </a:ext>
                  </a:extLst>
                </p:cNvPr>
                <p:cNvSpPr/>
                <p:nvPr/>
              </p:nvSpPr>
              <p:spPr bwMode="auto">
                <a:xfrm>
                  <a:off x="4036645" y="4061988"/>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p>
                  <a:pPr defTabSz="671862" fontAlgn="base">
                    <a:lnSpc>
                      <a:spcPct val="90000"/>
                    </a:lnSpc>
                    <a:spcBef>
                      <a:spcPct val="0"/>
                    </a:spcBef>
                    <a:spcAft>
                      <a:spcPct val="0"/>
                    </a:spcAft>
                  </a:pPr>
                  <a:r>
                    <a:rPr lang="en-US" sz="1200">
                      <a:latin typeface="Segoe UI Semibold"/>
                      <a:cs typeface="Segoe UI Semilight" panose="020B0402040204020203" pitchFamily="34" charset="0"/>
                    </a:rPr>
                    <a:t>SaaS apps</a:t>
                  </a:r>
                </a:p>
              </p:txBody>
            </p:sp>
          </p:grpSp>
          <p:sp>
            <p:nvSpPr>
              <p:cNvPr id="130" name="Rectangle: Rounded Corners 129">
                <a:extLst>
                  <a:ext uri="{FF2B5EF4-FFF2-40B4-BE49-F238E27FC236}">
                    <a16:creationId xmlns:a16="http://schemas.microsoft.com/office/drawing/2014/main" id="{B46F4D58-D82E-4517-BADD-E49D264C3A69}"/>
                  </a:ext>
                </a:extLst>
              </p:cNvPr>
              <p:cNvSpPr/>
              <p:nvPr/>
            </p:nvSpPr>
            <p:spPr bwMode="auto">
              <a:xfrm>
                <a:off x="3753853" y="3272588"/>
                <a:ext cx="2394284" cy="2207795"/>
              </a:xfrm>
              <a:prstGeom prst="round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187" name="TextBox 186">
              <a:extLst>
                <a:ext uri="{FF2B5EF4-FFF2-40B4-BE49-F238E27FC236}">
                  <a16:creationId xmlns:a16="http://schemas.microsoft.com/office/drawing/2014/main" id="{86B831E3-58A3-4886-9467-64C904CCC337}"/>
                </a:ext>
              </a:extLst>
            </p:cNvPr>
            <p:cNvSpPr txBox="1"/>
            <p:nvPr/>
          </p:nvSpPr>
          <p:spPr>
            <a:xfrm>
              <a:off x="1869802" y="1849075"/>
              <a:ext cx="1371210" cy="830997"/>
            </a:xfrm>
            <a:prstGeom prst="rect">
              <a:avLst/>
            </a:prstGeom>
            <a:noFill/>
          </p:spPr>
          <p:txBody>
            <a:bodyPr wrap="square">
              <a:spAutoFit/>
            </a:bodyPr>
            <a:lstStyle/>
            <a:p>
              <a:r>
                <a:rPr lang="en-US" sz="1200" kern="1200">
                  <a:solidFill>
                    <a:schemeClr val="tx1"/>
                  </a:solidFill>
                  <a:effectLst/>
                  <a:latin typeface="+mj-lt"/>
                </a:rPr>
                <a:t>Automate the granting of access rights to resources</a:t>
              </a:r>
              <a:endParaRPr lang="en-US" sz="1200">
                <a:latin typeface="+mj-lt"/>
              </a:endParaRPr>
            </a:p>
          </p:txBody>
        </p:sp>
      </p:grpSp>
      <p:grpSp>
        <p:nvGrpSpPr>
          <p:cNvPr id="7" name="Recertification">
            <a:extLst>
              <a:ext uri="{FF2B5EF4-FFF2-40B4-BE49-F238E27FC236}">
                <a16:creationId xmlns:a16="http://schemas.microsoft.com/office/drawing/2014/main" id="{BD50B932-86FE-42BC-86CB-03B2FEAE894A}"/>
              </a:ext>
            </a:extLst>
          </p:cNvPr>
          <p:cNvGrpSpPr/>
          <p:nvPr/>
        </p:nvGrpSpPr>
        <p:grpSpPr>
          <a:xfrm>
            <a:off x="6715664" y="1230325"/>
            <a:ext cx="1605171" cy="2300698"/>
            <a:chOff x="6715664" y="1230325"/>
            <a:chExt cx="1605171" cy="2300698"/>
          </a:xfrm>
        </p:grpSpPr>
        <p:grpSp>
          <p:nvGrpSpPr>
            <p:cNvPr id="159" name="Group 158" descr="Access lifecycle icons">
              <a:extLst>
                <a:ext uri="{FF2B5EF4-FFF2-40B4-BE49-F238E27FC236}">
                  <a16:creationId xmlns:a16="http://schemas.microsoft.com/office/drawing/2014/main" id="{AD0C0A50-1B12-4A34-8699-3ED71E34E907}"/>
                </a:ext>
              </a:extLst>
            </p:cNvPr>
            <p:cNvGrpSpPr>
              <a:grpSpLocks noChangeAspect="1"/>
            </p:cNvGrpSpPr>
            <p:nvPr/>
          </p:nvGrpSpPr>
          <p:grpSpPr>
            <a:xfrm>
              <a:off x="7073169" y="1230325"/>
              <a:ext cx="1247666" cy="1237311"/>
              <a:chOff x="3998269" y="2537458"/>
              <a:chExt cx="1441175" cy="1429213"/>
            </a:xfrm>
          </p:grpSpPr>
          <p:grpSp>
            <p:nvGrpSpPr>
              <p:cNvPr id="160" name="Group 159">
                <a:extLst>
                  <a:ext uri="{FF2B5EF4-FFF2-40B4-BE49-F238E27FC236}">
                    <a16:creationId xmlns:a16="http://schemas.microsoft.com/office/drawing/2014/main" id="{0010AACB-5A41-4C3C-88F4-1D6C0BFB2EB1}"/>
                  </a:ext>
                </a:extLst>
              </p:cNvPr>
              <p:cNvGrpSpPr/>
              <p:nvPr/>
            </p:nvGrpSpPr>
            <p:grpSpPr>
              <a:xfrm>
                <a:off x="4067807" y="2874309"/>
                <a:ext cx="1371637" cy="1092362"/>
                <a:chOff x="4067807" y="2874309"/>
                <a:chExt cx="1371637" cy="1092362"/>
              </a:xfrm>
            </p:grpSpPr>
            <p:grpSp>
              <p:nvGrpSpPr>
                <p:cNvPr id="162" name="Group 10">
                  <a:extLst>
                    <a:ext uri="{FF2B5EF4-FFF2-40B4-BE49-F238E27FC236}">
                      <a16:creationId xmlns:a16="http://schemas.microsoft.com/office/drawing/2014/main" id="{440BE57E-5E2F-4545-9E55-6B0D952997AD}"/>
                    </a:ext>
                  </a:extLst>
                </p:cNvPr>
                <p:cNvGrpSpPr>
                  <a:grpSpLocks noChangeAspect="1"/>
                </p:cNvGrpSpPr>
                <p:nvPr/>
              </p:nvGrpSpPr>
              <p:grpSpPr bwMode="auto">
                <a:xfrm>
                  <a:off x="4067807" y="3283847"/>
                  <a:ext cx="682824" cy="682824"/>
                  <a:chOff x="5004" y="797"/>
                  <a:chExt cx="256" cy="256"/>
                </a:xfrm>
              </p:grpSpPr>
              <p:sp>
                <p:nvSpPr>
                  <p:cNvPr id="164" name="AutoShape 9">
                    <a:extLst>
                      <a:ext uri="{FF2B5EF4-FFF2-40B4-BE49-F238E27FC236}">
                        <a16:creationId xmlns:a16="http://schemas.microsoft.com/office/drawing/2014/main" id="{6A82744E-AC75-4E2F-B38B-32F7CF865CD1}"/>
                      </a:ext>
                    </a:extLst>
                  </p:cNvPr>
                  <p:cNvSpPr>
                    <a:spLocks noChangeAspect="1" noChangeArrowheads="1" noTextEdit="1"/>
                  </p:cNvSpPr>
                  <p:nvPr/>
                </p:nvSpPr>
                <p:spPr bwMode="auto">
                  <a:xfrm>
                    <a:off x="5004" y="797"/>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sp>
                <p:nvSpPr>
                  <p:cNvPr id="165" name="Freeform 11">
                    <a:extLst>
                      <a:ext uri="{FF2B5EF4-FFF2-40B4-BE49-F238E27FC236}">
                        <a16:creationId xmlns:a16="http://schemas.microsoft.com/office/drawing/2014/main" id="{7B91F7BC-81FA-4D4B-BC26-950A639D262C}"/>
                      </a:ext>
                    </a:extLst>
                  </p:cNvPr>
                  <p:cNvSpPr>
                    <a:spLocks/>
                  </p:cNvSpPr>
                  <p:nvPr/>
                </p:nvSpPr>
                <p:spPr bwMode="auto">
                  <a:xfrm>
                    <a:off x="5087" y="795"/>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rgbClr val="2F2F2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sp>
                <p:nvSpPr>
                  <p:cNvPr id="166" name="Freeform 12">
                    <a:extLst>
                      <a:ext uri="{FF2B5EF4-FFF2-40B4-BE49-F238E27FC236}">
                        <a16:creationId xmlns:a16="http://schemas.microsoft.com/office/drawing/2014/main" id="{C1F0FBA0-09E2-4FFD-A955-D3D033C7E08E}"/>
                      </a:ext>
                    </a:extLst>
                  </p:cNvPr>
                  <p:cNvSpPr>
                    <a:spLocks/>
                  </p:cNvSpPr>
                  <p:nvPr/>
                </p:nvSpPr>
                <p:spPr bwMode="auto">
                  <a:xfrm>
                    <a:off x="5004" y="943"/>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rgbClr val="0078D4"/>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sp>
                <p:nvSpPr>
                  <p:cNvPr id="167" name="Freeform 13">
                    <a:extLst>
                      <a:ext uri="{FF2B5EF4-FFF2-40B4-BE49-F238E27FC236}">
                        <a16:creationId xmlns:a16="http://schemas.microsoft.com/office/drawing/2014/main" id="{71D75A37-0AF4-4963-80D7-A551631664AD}"/>
                      </a:ext>
                    </a:extLst>
                  </p:cNvPr>
                  <p:cNvSpPr>
                    <a:spLocks/>
                  </p:cNvSpPr>
                  <p:nvPr/>
                </p:nvSpPr>
                <p:spPr bwMode="auto">
                  <a:xfrm>
                    <a:off x="5103" y="811"/>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grpSp>
            <p:pic>
              <p:nvPicPr>
                <p:cNvPr id="163" name="Picture 162">
                  <a:extLst>
                    <a:ext uri="{FF2B5EF4-FFF2-40B4-BE49-F238E27FC236}">
                      <a16:creationId xmlns:a16="http://schemas.microsoft.com/office/drawing/2014/main" id="{4662469A-18AB-44AF-A00D-41FB1503E251}"/>
                    </a:ext>
                  </a:extLst>
                </p:cNvPr>
                <p:cNvPicPr>
                  <a:picLocks noChangeAspect="1"/>
                </p:cNvPicPr>
                <p:nvPr/>
              </p:nvPicPr>
              <p:blipFill>
                <a:blip r:embed="rId23"/>
                <a:stretch>
                  <a:fillRect/>
                </a:stretch>
              </p:blipFill>
              <p:spPr>
                <a:xfrm>
                  <a:off x="4832931" y="2874309"/>
                  <a:ext cx="606513" cy="606513"/>
                </a:xfrm>
                <a:prstGeom prst="rect">
                  <a:avLst/>
                </a:prstGeom>
              </p:spPr>
            </p:pic>
          </p:grpSp>
          <p:pic>
            <p:nvPicPr>
              <p:cNvPr id="161" name="Picture 160">
                <a:extLst>
                  <a:ext uri="{FF2B5EF4-FFF2-40B4-BE49-F238E27FC236}">
                    <a16:creationId xmlns:a16="http://schemas.microsoft.com/office/drawing/2014/main" id="{C5D0D93D-984C-4981-9B0E-5649947608EB}"/>
                  </a:ext>
                </a:extLst>
              </p:cNvPr>
              <p:cNvPicPr>
                <a:picLocks noChangeAspect="1"/>
              </p:cNvPicPr>
              <p:nvPr/>
            </p:nvPicPr>
            <p:blipFill>
              <a:blip r:embed="rId24"/>
              <a:stretch>
                <a:fillRect/>
              </a:stretch>
            </p:blipFill>
            <p:spPr>
              <a:xfrm>
                <a:off x="3998269" y="2537458"/>
                <a:ext cx="606513" cy="606513"/>
              </a:xfrm>
              <a:prstGeom prst="rect">
                <a:avLst/>
              </a:prstGeom>
            </p:spPr>
          </p:pic>
        </p:grpSp>
        <p:sp>
          <p:nvSpPr>
            <p:cNvPr id="189" name="TextBox 188">
              <a:extLst>
                <a:ext uri="{FF2B5EF4-FFF2-40B4-BE49-F238E27FC236}">
                  <a16:creationId xmlns:a16="http://schemas.microsoft.com/office/drawing/2014/main" id="{F7CA5FDF-39E6-4BE4-AB27-F84A5C80C40C}"/>
                </a:ext>
              </a:extLst>
            </p:cNvPr>
            <p:cNvSpPr txBox="1"/>
            <p:nvPr/>
          </p:nvSpPr>
          <p:spPr>
            <a:xfrm>
              <a:off x="6715664" y="2977025"/>
              <a:ext cx="1289724" cy="553998"/>
            </a:xfrm>
            <a:prstGeom prst="rect">
              <a:avLst/>
            </a:prstGeom>
            <a:noFill/>
          </p:spPr>
          <p:txBody>
            <a:bodyPr wrap="square" lIns="0" tIns="0" rIns="0" bIns="0" rtlCol="0">
              <a:spAutoFit/>
            </a:bodyPr>
            <a:lstStyle/>
            <a:p>
              <a:pPr marL="0" indent="0">
                <a:buNone/>
              </a:pPr>
              <a:r>
                <a:rPr lang="en-US" sz="1200">
                  <a:latin typeface="+mj-lt"/>
                  <a:cs typeface="Segoe UI"/>
                </a:rPr>
                <a:t>Access recertification to reduce risk</a:t>
              </a:r>
              <a:endParaRPr lang="en-US" sz="1200" b="1">
                <a:latin typeface="+mj-lt"/>
              </a:endParaRPr>
            </a:p>
          </p:txBody>
        </p:sp>
      </p:grpSp>
      <p:grpSp>
        <p:nvGrpSpPr>
          <p:cNvPr id="6" name="PIM">
            <a:extLst>
              <a:ext uri="{FF2B5EF4-FFF2-40B4-BE49-F238E27FC236}">
                <a16:creationId xmlns:a16="http://schemas.microsoft.com/office/drawing/2014/main" id="{AA25B485-9303-4D81-AB8F-F7FD9B05D018}"/>
              </a:ext>
            </a:extLst>
          </p:cNvPr>
          <p:cNvGrpSpPr/>
          <p:nvPr/>
        </p:nvGrpSpPr>
        <p:grpSpPr>
          <a:xfrm>
            <a:off x="9436809" y="1246477"/>
            <a:ext cx="2145084" cy="2675999"/>
            <a:chOff x="9436809" y="1246477"/>
            <a:chExt cx="2145084" cy="2675999"/>
          </a:xfrm>
        </p:grpSpPr>
        <p:grpSp>
          <p:nvGrpSpPr>
            <p:cNvPr id="168" name="Group 167" descr="Person with keys, a warning sign, a gear, and a hourglass">
              <a:extLst>
                <a:ext uri="{FF2B5EF4-FFF2-40B4-BE49-F238E27FC236}">
                  <a16:creationId xmlns:a16="http://schemas.microsoft.com/office/drawing/2014/main" id="{BCD6814B-DE1A-41B9-B7F9-A92F1A996CC2}"/>
                </a:ext>
              </a:extLst>
            </p:cNvPr>
            <p:cNvGrpSpPr>
              <a:grpSpLocks noChangeAspect="1"/>
            </p:cNvGrpSpPr>
            <p:nvPr/>
          </p:nvGrpSpPr>
          <p:grpSpPr>
            <a:xfrm>
              <a:off x="9436809" y="2654829"/>
              <a:ext cx="1587750" cy="1267647"/>
              <a:chOff x="6641807" y="2639231"/>
              <a:chExt cx="2060380" cy="1644991"/>
            </a:xfrm>
          </p:grpSpPr>
          <p:grpSp>
            <p:nvGrpSpPr>
              <p:cNvPr id="169" name="Group 168">
                <a:extLst>
                  <a:ext uri="{FF2B5EF4-FFF2-40B4-BE49-F238E27FC236}">
                    <a16:creationId xmlns:a16="http://schemas.microsoft.com/office/drawing/2014/main" id="{124C7F2E-41DE-4FC8-846E-FE9EF9DAE669}"/>
                  </a:ext>
                </a:extLst>
              </p:cNvPr>
              <p:cNvGrpSpPr/>
              <p:nvPr/>
            </p:nvGrpSpPr>
            <p:grpSpPr>
              <a:xfrm>
                <a:off x="6641807" y="2753120"/>
                <a:ext cx="1121956" cy="1187829"/>
                <a:chOff x="6824505" y="3098032"/>
                <a:chExt cx="888278" cy="940432"/>
              </a:xfrm>
            </p:grpSpPr>
            <p:pic>
              <p:nvPicPr>
                <p:cNvPr id="178" name="Picture 177">
                  <a:extLst>
                    <a:ext uri="{FF2B5EF4-FFF2-40B4-BE49-F238E27FC236}">
                      <a16:creationId xmlns:a16="http://schemas.microsoft.com/office/drawing/2014/main" id="{DD94EF64-35B6-46FC-9637-C55FFCDF8029}"/>
                    </a:ext>
                  </a:extLst>
                </p:cNvPr>
                <p:cNvPicPr>
                  <a:picLocks noChangeAspect="1"/>
                </p:cNvPicPr>
                <p:nvPr/>
              </p:nvPicPr>
              <p:blipFill>
                <a:blip r:embed="rId5"/>
                <a:stretch>
                  <a:fillRect/>
                </a:stretch>
              </p:blipFill>
              <p:spPr>
                <a:xfrm>
                  <a:off x="6824505" y="3098032"/>
                  <a:ext cx="752090" cy="752090"/>
                </a:xfrm>
                <a:prstGeom prst="rect">
                  <a:avLst/>
                </a:prstGeom>
              </p:spPr>
            </p:pic>
            <p:grpSp>
              <p:nvGrpSpPr>
                <p:cNvPr id="179" name="Group 178">
                  <a:extLst>
                    <a:ext uri="{FF2B5EF4-FFF2-40B4-BE49-F238E27FC236}">
                      <a16:creationId xmlns:a16="http://schemas.microsoft.com/office/drawing/2014/main" id="{080BA1BF-0A5F-446B-AAA7-77663E075A1D}"/>
                    </a:ext>
                  </a:extLst>
                </p:cNvPr>
                <p:cNvGrpSpPr/>
                <p:nvPr/>
              </p:nvGrpSpPr>
              <p:grpSpPr>
                <a:xfrm>
                  <a:off x="7246698" y="3563761"/>
                  <a:ext cx="466085" cy="474703"/>
                  <a:chOff x="7246698" y="3563761"/>
                  <a:chExt cx="466085" cy="474703"/>
                </a:xfrm>
              </p:grpSpPr>
              <p:sp>
                <p:nvSpPr>
                  <p:cNvPr id="180" name="Oval 179">
                    <a:extLst>
                      <a:ext uri="{FF2B5EF4-FFF2-40B4-BE49-F238E27FC236}">
                        <a16:creationId xmlns:a16="http://schemas.microsoft.com/office/drawing/2014/main" id="{7E5902AD-ABFB-4529-85EC-20EB36486DEB}"/>
                      </a:ext>
                    </a:extLst>
                  </p:cNvPr>
                  <p:cNvSpPr/>
                  <p:nvPr/>
                </p:nvSpPr>
                <p:spPr bwMode="auto">
                  <a:xfrm>
                    <a:off x="7246698" y="3563761"/>
                    <a:ext cx="454568" cy="45456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81" name="Picture 180">
                    <a:extLst>
                      <a:ext uri="{FF2B5EF4-FFF2-40B4-BE49-F238E27FC236}">
                        <a16:creationId xmlns:a16="http://schemas.microsoft.com/office/drawing/2014/main" id="{85DAFAB8-AEC8-4761-A3BD-A56E700E4B69}"/>
                      </a:ext>
                    </a:extLst>
                  </p:cNvPr>
                  <p:cNvPicPr>
                    <a:picLocks noChangeAspect="1"/>
                  </p:cNvPicPr>
                  <p:nvPr/>
                </p:nvPicPr>
                <p:blipFill>
                  <a:blip r:embed="rId25"/>
                  <a:stretch>
                    <a:fillRect/>
                  </a:stretch>
                </p:blipFill>
                <p:spPr>
                  <a:xfrm>
                    <a:off x="7306383" y="3632064"/>
                    <a:ext cx="406400" cy="406400"/>
                  </a:xfrm>
                  <a:prstGeom prst="rect">
                    <a:avLst/>
                  </a:prstGeom>
                </p:spPr>
              </p:pic>
            </p:grpSp>
          </p:grpSp>
          <p:pic>
            <p:nvPicPr>
              <p:cNvPr id="170" name="Picture 169">
                <a:extLst>
                  <a:ext uri="{FF2B5EF4-FFF2-40B4-BE49-F238E27FC236}">
                    <a16:creationId xmlns:a16="http://schemas.microsoft.com/office/drawing/2014/main" id="{F1177B3E-66CE-46DA-85AB-16158626AED2}"/>
                  </a:ext>
                </a:extLst>
              </p:cNvPr>
              <p:cNvPicPr>
                <a:picLocks noChangeAspect="1"/>
              </p:cNvPicPr>
              <p:nvPr/>
            </p:nvPicPr>
            <p:blipFill>
              <a:blip r:embed="rId26"/>
              <a:stretch>
                <a:fillRect/>
              </a:stretch>
            </p:blipFill>
            <p:spPr>
              <a:xfrm>
                <a:off x="7816227" y="2639231"/>
                <a:ext cx="529280" cy="529280"/>
              </a:xfrm>
              <a:prstGeom prst="rect">
                <a:avLst/>
              </a:prstGeom>
            </p:spPr>
          </p:pic>
          <p:grpSp>
            <p:nvGrpSpPr>
              <p:cNvPr id="171" name="Group 170">
                <a:extLst>
                  <a:ext uri="{FF2B5EF4-FFF2-40B4-BE49-F238E27FC236}">
                    <a16:creationId xmlns:a16="http://schemas.microsoft.com/office/drawing/2014/main" id="{C5A48FD4-AD98-4965-A0A6-513F84E2F645}"/>
                  </a:ext>
                </a:extLst>
              </p:cNvPr>
              <p:cNvGrpSpPr/>
              <p:nvPr/>
            </p:nvGrpSpPr>
            <p:grpSpPr>
              <a:xfrm>
                <a:off x="8150002" y="3215537"/>
                <a:ext cx="552185" cy="560707"/>
                <a:chOff x="7773069" y="3708057"/>
                <a:chExt cx="600840" cy="610113"/>
              </a:xfrm>
            </p:grpSpPr>
            <p:pic>
              <p:nvPicPr>
                <p:cNvPr id="175" name="Picture 174">
                  <a:extLst>
                    <a:ext uri="{FF2B5EF4-FFF2-40B4-BE49-F238E27FC236}">
                      <a16:creationId xmlns:a16="http://schemas.microsoft.com/office/drawing/2014/main" id="{CE6F12EA-CFE2-4D0E-A412-BF65E78341E3}"/>
                    </a:ext>
                  </a:extLst>
                </p:cNvPr>
                <p:cNvPicPr>
                  <a:picLocks noChangeAspect="1"/>
                </p:cNvPicPr>
                <p:nvPr/>
              </p:nvPicPr>
              <p:blipFill>
                <a:blip r:embed="rId27"/>
                <a:stretch>
                  <a:fillRect/>
                </a:stretch>
              </p:blipFill>
              <p:spPr>
                <a:xfrm>
                  <a:off x="7870611" y="3808665"/>
                  <a:ext cx="406400" cy="406400"/>
                </a:xfrm>
                <a:prstGeom prst="rect">
                  <a:avLst/>
                </a:prstGeom>
              </p:spPr>
            </p:pic>
            <p:sp>
              <p:nvSpPr>
                <p:cNvPr id="176" name="Arc 175">
                  <a:extLst>
                    <a:ext uri="{FF2B5EF4-FFF2-40B4-BE49-F238E27FC236}">
                      <a16:creationId xmlns:a16="http://schemas.microsoft.com/office/drawing/2014/main" id="{D2607D4A-610A-4AEC-9F5E-ED8B91748C83}"/>
                    </a:ext>
                  </a:extLst>
                </p:cNvPr>
                <p:cNvSpPr/>
                <p:nvPr/>
              </p:nvSpPr>
              <p:spPr>
                <a:xfrm>
                  <a:off x="7773069" y="3708057"/>
                  <a:ext cx="591761" cy="591761"/>
                </a:xfrm>
                <a:prstGeom prst="arc">
                  <a:avLst>
                    <a:gd name="adj1" fmla="val 11233956"/>
                    <a:gd name="adj2" fmla="val 0"/>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sz="1765">
                    <a:solidFill>
                      <a:srgbClr val="282828"/>
                    </a:solidFill>
                    <a:latin typeface="Segoe UI"/>
                  </a:endParaRPr>
                </a:p>
              </p:txBody>
            </p:sp>
            <p:sp>
              <p:nvSpPr>
                <p:cNvPr id="177" name="Arc 176">
                  <a:extLst>
                    <a:ext uri="{FF2B5EF4-FFF2-40B4-BE49-F238E27FC236}">
                      <a16:creationId xmlns:a16="http://schemas.microsoft.com/office/drawing/2014/main" id="{FACC9114-8BD2-4DA5-8052-6DE76BFA546E}"/>
                    </a:ext>
                  </a:extLst>
                </p:cNvPr>
                <p:cNvSpPr/>
                <p:nvPr/>
              </p:nvSpPr>
              <p:spPr>
                <a:xfrm flipH="1" flipV="1">
                  <a:off x="7782148" y="3726409"/>
                  <a:ext cx="591761" cy="591761"/>
                </a:xfrm>
                <a:prstGeom prst="arc">
                  <a:avLst>
                    <a:gd name="adj1" fmla="val 11233956"/>
                    <a:gd name="adj2" fmla="val 0"/>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4192">
                    <a:defRPr/>
                  </a:pPr>
                  <a:endParaRPr lang="en-US" sz="1765">
                    <a:solidFill>
                      <a:srgbClr val="282828"/>
                    </a:solidFill>
                    <a:latin typeface="Segoe UI"/>
                  </a:endParaRPr>
                </a:p>
              </p:txBody>
            </p:sp>
          </p:grpSp>
          <p:grpSp>
            <p:nvGrpSpPr>
              <p:cNvPr id="172" name="Group 171">
                <a:extLst>
                  <a:ext uri="{FF2B5EF4-FFF2-40B4-BE49-F238E27FC236}">
                    <a16:creationId xmlns:a16="http://schemas.microsoft.com/office/drawing/2014/main" id="{336E1E7A-14E3-4653-B72F-CB63AE03994C}"/>
                  </a:ext>
                </a:extLst>
              </p:cNvPr>
              <p:cNvGrpSpPr/>
              <p:nvPr/>
            </p:nvGrpSpPr>
            <p:grpSpPr>
              <a:xfrm>
                <a:off x="7795072" y="3808717"/>
                <a:ext cx="475505" cy="475505"/>
                <a:chOff x="9742856" y="4986491"/>
                <a:chExt cx="265538" cy="265538"/>
              </a:xfrm>
            </p:grpSpPr>
            <p:sp>
              <p:nvSpPr>
                <p:cNvPr id="173" name="Oval 172">
                  <a:extLst>
                    <a:ext uri="{FF2B5EF4-FFF2-40B4-BE49-F238E27FC236}">
                      <a16:creationId xmlns:a16="http://schemas.microsoft.com/office/drawing/2014/main" id="{DD6ADF29-6835-41CF-A956-118C16FE3864}"/>
                    </a:ext>
                  </a:extLst>
                </p:cNvPr>
                <p:cNvSpPr/>
                <p:nvPr/>
              </p:nvSpPr>
              <p:spPr bwMode="auto">
                <a:xfrm>
                  <a:off x="9742856" y="4986491"/>
                  <a:ext cx="265538" cy="26553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74" name="Warning_E7BA" title="Icon of a triangle with an exclaimation point inside">
                  <a:extLst>
                    <a:ext uri="{FF2B5EF4-FFF2-40B4-BE49-F238E27FC236}">
                      <a16:creationId xmlns:a16="http://schemas.microsoft.com/office/drawing/2014/main" id="{8CBFC374-4258-43D8-9188-729573D92A5C}"/>
                    </a:ext>
                  </a:extLst>
                </p:cNvPr>
                <p:cNvSpPr>
                  <a:spLocks noChangeAspect="1" noEditPoints="1"/>
                </p:cNvSpPr>
                <p:nvPr/>
              </p:nvSpPr>
              <p:spPr bwMode="auto">
                <a:xfrm>
                  <a:off x="9803176" y="5046774"/>
                  <a:ext cx="144898" cy="144972"/>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lin ang="5400000" scaled="1"/>
                    </a:gradFill>
                  </a:endParaRPr>
                </a:p>
              </p:txBody>
            </p:sp>
          </p:grpSp>
        </p:grpSp>
        <p:sp>
          <p:nvSpPr>
            <p:cNvPr id="190" name="TextBox 189">
              <a:extLst>
                <a:ext uri="{FF2B5EF4-FFF2-40B4-BE49-F238E27FC236}">
                  <a16:creationId xmlns:a16="http://schemas.microsoft.com/office/drawing/2014/main" id="{FDA6E721-C412-4C1F-8097-9F8287CCCBF4}"/>
                </a:ext>
              </a:extLst>
            </p:cNvPr>
            <p:cNvSpPr txBox="1"/>
            <p:nvPr/>
          </p:nvSpPr>
          <p:spPr>
            <a:xfrm>
              <a:off x="9701029" y="1246477"/>
              <a:ext cx="1880864" cy="738664"/>
            </a:xfrm>
            <a:prstGeom prst="rect">
              <a:avLst/>
            </a:prstGeom>
            <a:noFill/>
          </p:spPr>
          <p:txBody>
            <a:bodyPr wrap="square" lIns="0" tIns="0" rIns="0" bIns="0" rtlCol="0">
              <a:spAutoFit/>
            </a:bodyPr>
            <a:lstStyle/>
            <a:p>
              <a:pPr marL="0" indent="0">
                <a:buNone/>
              </a:pPr>
              <a:r>
                <a:rPr lang="en-US" sz="1200">
                  <a:latin typeface="+mj-lt"/>
                  <a:cs typeface="Segoe UI"/>
                </a:rPr>
                <a:t>Just-in-time access, alerts, and approval workflows to protect access to critical resources</a:t>
              </a:r>
              <a:endParaRPr lang="en-US" sz="1200" b="1">
                <a:latin typeface="+mj-lt"/>
              </a:endParaRPr>
            </a:p>
          </p:txBody>
        </p:sp>
      </p:grpSp>
      <p:cxnSp>
        <p:nvCxnSpPr>
          <p:cNvPr id="192" name="Connector: Curved 191">
            <a:extLst>
              <a:ext uri="{FF2B5EF4-FFF2-40B4-BE49-F238E27FC236}">
                <a16:creationId xmlns:a16="http://schemas.microsoft.com/office/drawing/2014/main" id="{399D8638-C29D-4E68-830F-0F8FD4E162C7}"/>
              </a:ext>
            </a:extLst>
          </p:cNvPr>
          <p:cNvCxnSpPr>
            <a:endCxn id="170" idx="0"/>
          </p:cNvCxnSpPr>
          <p:nvPr/>
        </p:nvCxnSpPr>
        <p:spPr>
          <a:xfrm>
            <a:off x="8435050" y="1803063"/>
            <a:ext cx="2110714" cy="851766"/>
          </a:xfrm>
          <a:prstGeom prst="curvedConnector2">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 name="Auditing &amp; Reporting">
            <a:extLst>
              <a:ext uri="{FF2B5EF4-FFF2-40B4-BE49-F238E27FC236}">
                <a16:creationId xmlns:a16="http://schemas.microsoft.com/office/drawing/2014/main" id="{DD2E02F9-4BDB-419F-8520-B29F52383FDE}"/>
              </a:ext>
            </a:extLst>
          </p:cNvPr>
          <p:cNvGrpSpPr/>
          <p:nvPr/>
        </p:nvGrpSpPr>
        <p:grpSpPr>
          <a:xfrm>
            <a:off x="435077" y="5757263"/>
            <a:ext cx="11297265" cy="1115591"/>
            <a:chOff x="435077" y="5757263"/>
            <a:chExt cx="11297265" cy="1115591"/>
          </a:xfrm>
        </p:grpSpPr>
        <p:grpSp>
          <p:nvGrpSpPr>
            <p:cNvPr id="97" name="Group 96">
              <a:extLst>
                <a:ext uri="{FF2B5EF4-FFF2-40B4-BE49-F238E27FC236}">
                  <a16:creationId xmlns:a16="http://schemas.microsoft.com/office/drawing/2014/main" id="{292B173F-A5C2-4519-83B6-426672F90A58}"/>
                </a:ext>
              </a:extLst>
            </p:cNvPr>
            <p:cNvGrpSpPr/>
            <p:nvPr/>
          </p:nvGrpSpPr>
          <p:grpSpPr>
            <a:xfrm>
              <a:off x="435077" y="5968751"/>
              <a:ext cx="11297265" cy="590957"/>
              <a:chOff x="435077" y="6145727"/>
              <a:chExt cx="11297265" cy="590957"/>
            </a:xfrm>
          </p:grpSpPr>
          <p:sp>
            <p:nvSpPr>
              <p:cNvPr id="98" name="Rectangle: Rounded Corners 97">
                <a:extLst>
                  <a:ext uri="{FF2B5EF4-FFF2-40B4-BE49-F238E27FC236}">
                    <a16:creationId xmlns:a16="http://schemas.microsoft.com/office/drawing/2014/main" id="{1DBF2291-F497-42E7-AA79-42AB94ED12C7}"/>
                  </a:ext>
                </a:extLst>
              </p:cNvPr>
              <p:cNvSpPr/>
              <p:nvPr/>
            </p:nvSpPr>
            <p:spPr bwMode="auto">
              <a:xfrm>
                <a:off x="585217" y="6164807"/>
                <a:ext cx="11021566" cy="571877"/>
              </a:xfrm>
              <a:prstGeom prst="roundRect">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9F46A690-B1EA-49C8-A9E1-F85C6DAE3E35}"/>
                  </a:ext>
                </a:extLst>
              </p:cNvPr>
              <p:cNvSpPr/>
              <p:nvPr/>
            </p:nvSpPr>
            <p:spPr bwMode="auto">
              <a:xfrm>
                <a:off x="435077" y="6145727"/>
                <a:ext cx="11297265" cy="230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94" name="Oval 193">
              <a:extLst>
                <a:ext uri="{FF2B5EF4-FFF2-40B4-BE49-F238E27FC236}">
                  <a16:creationId xmlns:a16="http://schemas.microsoft.com/office/drawing/2014/main" id="{BF497ED6-EBBB-4E99-B88B-241FAECE630E}"/>
                </a:ext>
              </a:extLst>
            </p:cNvPr>
            <p:cNvSpPr/>
            <p:nvPr/>
          </p:nvSpPr>
          <p:spPr bwMode="auto">
            <a:xfrm>
              <a:off x="5091682" y="6228381"/>
              <a:ext cx="2021326" cy="644473"/>
            </a:xfrm>
            <a:prstGeom prst="ellipse">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a:ea typeface="+mn-ea"/>
                  <a:cs typeface="+mn-cs"/>
                </a:rPr>
                <a:t>Ongoing auditing </a:t>
              </a:r>
              <a:br>
                <a:rPr kumimoji="0" lang="en-US" sz="1400" b="0" i="0" u="none" strike="noStrike" kern="1200" cap="none" spc="0" normalizeH="0" baseline="0" noProof="0">
                  <a:ln>
                    <a:noFill/>
                  </a:ln>
                  <a:solidFill>
                    <a:schemeClr val="tx2"/>
                  </a:solidFill>
                  <a:effectLst/>
                  <a:uLnTx/>
                  <a:uFillTx/>
                  <a:latin typeface="Segoe UI"/>
                  <a:ea typeface="+mn-ea"/>
                  <a:cs typeface="+mn-cs"/>
                </a:rPr>
              </a:br>
              <a:r>
                <a:rPr kumimoji="0" lang="en-US" sz="1400" b="0" i="0" u="none" strike="noStrike" kern="1200" cap="none" spc="0" normalizeH="0" baseline="0" noProof="0">
                  <a:ln>
                    <a:noFill/>
                  </a:ln>
                  <a:solidFill>
                    <a:schemeClr val="tx2"/>
                  </a:solidFill>
                  <a:effectLst/>
                  <a:uLnTx/>
                  <a:uFillTx/>
                  <a:latin typeface="Segoe UI"/>
                  <a:ea typeface="+mn-ea"/>
                  <a:cs typeface="+mn-cs"/>
                </a:rPr>
                <a:t>&amp; reporting</a:t>
              </a:r>
            </a:p>
          </p:txBody>
        </p:sp>
        <p:pic>
          <p:nvPicPr>
            <p:cNvPr id="195" name="Picture 194">
              <a:extLst>
                <a:ext uri="{FF2B5EF4-FFF2-40B4-BE49-F238E27FC236}">
                  <a16:creationId xmlns:a16="http://schemas.microsoft.com/office/drawing/2014/main" id="{E49F62BB-B75B-4BE3-870F-36A04A1EC6F6}"/>
                </a:ext>
              </a:extLst>
            </p:cNvPr>
            <p:cNvPicPr>
              <a:picLocks noChangeAspect="1"/>
            </p:cNvPicPr>
            <p:nvPr/>
          </p:nvPicPr>
          <p:blipFill>
            <a:blip r:embed="rId28"/>
            <a:stretch>
              <a:fillRect/>
            </a:stretch>
          </p:blipFill>
          <p:spPr>
            <a:xfrm>
              <a:off x="5846062" y="5757263"/>
              <a:ext cx="571877" cy="571877"/>
            </a:xfrm>
            <a:prstGeom prst="rect">
              <a:avLst/>
            </a:prstGeom>
          </p:spPr>
        </p:pic>
      </p:grpSp>
      <p:grpSp>
        <p:nvGrpSpPr>
          <p:cNvPr id="5" name="User leaving">
            <a:extLst>
              <a:ext uri="{FF2B5EF4-FFF2-40B4-BE49-F238E27FC236}">
                <a16:creationId xmlns:a16="http://schemas.microsoft.com/office/drawing/2014/main" id="{B333B805-58AD-48E9-8CA7-ECDE19461BA1}"/>
              </a:ext>
            </a:extLst>
          </p:cNvPr>
          <p:cNvGrpSpPr/>
          <p:nvPr/>
        </p:nvGrpSpPr>
        <p:grpSpPr>
          <a:xfrm>
            <a:off x="8975505" y="4294272"/>
            <a:ext cx="2160378" cy="2007436"/>
            <a:chOff x="8975505" y="4294272"/>
            <a:chExt cx="2160378" cy="2007436"/>
          </a:xfrm>
        </p:grpSpPr>
        <p:grpSp>
          <p:nvGrpSpPr>
            <p:cNvPr id="101" name="User leaving" descr="Person with no access">
              <a:extLst>
                <a:ext uri="{FF2B5EF4-FFF2-40B4-BE49-F238E27FC236}">
                  <a16:creationId xmlns:a16="http://schemas.microsoft.com/office/drawing/2014/main" id="{6696B058-4BA7-4651-AFEC-85D6D3043350}"/>
                </a:ext>
              </a:extLst>
            </p:cNvPr>
            <p:cNvGrpSpPr/>
            <p:nvPr/>
          </p:nvGrpSpPr>
          <p:grpSpPr>
            <a:xfrm>
              <a:off x="9681649" y="4955505"/>
              <a:ext cx="1454234" cy="1346203"/>
              <a:chOff x="9820058" y="2773356"/>
              <a:chExt cx="1483394" cy="1373197"/>
            </a:xfrm>
          </p:grpSpPr>
          <p:pic>
            <p:nvPicPr>
              <p:cNvPr id="102" name="Picture 101">
                <a:extLst>
                  <a:ext uri="{FF2B5EF4-FFF2-40B4-BE49-F238E27FC236}">
                    <a16:creationId xmlns:a16="http://schemas.microsoft.com/office/drawing/2014/main" id="{0EC981EF-A5D0-48A2-A1F1-F019E51F03B2}"/>
                  </a:ext>
                </a:extLst>
              </p:cNvPr>
              <p:cNvPicPr>
                <a:picLocks noChangeAspect="1"/>
              </p:cNvPicPr>
              <p:nvPr/>
            </p:nvPicPr>
            <p:blipFill>
              <a:blip r:embed="rId5"/>
              <a:stretch>
                <a:fillRect/>
              </a:stretch>
            </p:blipFill>
            <p:spPr>
              <a:xfrm>
                <a:off x="9820058" y="2773356"/>
                <a:ext cx="950406" cy="950406"/>
              </a:xfrm>
              <a:prstGeom prst="rect">
                <a:avLst/>
              </a:prstGeom>
            </p:spPr>
          </p:pic>
          <p:grpSp>
            <p:nvGrpSpPr>
              <p:cNvPr id="103" name="Group 102">
                <a:extLst>
                  <a:ext uri="{FF2B5EF4-FFF2-40B4-BE49-F238E27FC236}">
                    <a16:creationId xmlns:a16="http://schemas.microsoft.com/office/drawing/2014/main" id="{5C77ED75-629E-4228-B119-469FCBADB83B}"/>
                  </a:ext>
                </a:extLst>
              </p:cNvPr>
              <p:cNvGrpSpPr/>
              <p:nvPr/>
            </p:nvGrpSpPr>
            <p:grpSpPr>
              <a:xfrm>
                <a:off x="10622404" y="3592568"/>
                <a:ext cx="681048" cy="553985"/>
                <a:chOff x="10594215" y="3750982"/>
                <a:chExt cx="538937" cy="438388"/>
              </a:xfrm>
            </p:grpSpPr>
            <p:pic>
              <p:nvPicPr>
                <p:cNvPr id="107" name="Picture 106">
                  <a:extLst>
                    <a:ext uri="{FF2B5EF4-FFF2-40B4-BE49-F238E27FC236}">
                      <a16:creationId xmlns:a16="http://schemas.microsoft.com/office/drawing/2014/main" id="{AD8F4FFF-20D0-47F2-8932-3CA278E73689}"/>
                    </a:ext>
                  </a:extLst>
                </p:cNvPr>
                <p:cNvPicPr>
                  <a:picLocks noChangeAspect="1"/>
                </p:cNvPicPr>
                <p:nvPr/>
              </p:nvPicPr>
              <p:blipFill>
                <a:blip r:embed="rId29"/>
                <a:stretch>
                  <a:fillRect/>
                </a:stretch>
              </p:blipFill>
              <p:spPr>
                <a:xfrm>
                  <a:off x="10694764" y="3750982"/>
                  <a:ext cx="438388" cy="438388"/>
                </a:xfrm>
                <a:prstGeom prst="rect">
                  <a:avLst/>
                </a:prstGeom>
              </p:spPr>
            </p:pic>
            <p:grpSp>
              <p:nvGrpSpPr>
                <p:cNvPr id="108" name="Group 107">
                  <a:extLst>
                    <a:ext uri="{FF2B5EF4-FFF2-40B4-BE49-F238E27FC236}">
                      <a16:creationId xmlns:a16="http://schemas.microsoft.com/office/drawing/2014/main" id="{C84BF6C9-540C-4B66-B746-C9AA209F9BD1}"/>
                    </a:ext>
                  </a:extLst>
                </p:cNvPr>
                <p:cNvGrpSpPr/>
                <p:nvPr/>
              </p:nvGrpSpPr>
              <p:grpSpPr>
                <a:xfrm>
                  <a:off x="10594215" y="3825978"/>
                  <a:ext cx="298111" cy="275582"/>
                  <a:chOff x="10621397" y="3825978"/>
                  <a:chExt cx="298111" cy="275582"/>
                </a:xfrm>
              </p:grpSpPr>
              <p:sp>
                <p:nvSpPr>
                  <p:cNvPr id="109" name="Isosceles Triangle 108">
                    <a:extLst>
                      <a:ext uri="{FF2B5EF4-FFF2-40B4-BE49-F238E27FC236}">
                        <a16:creationId xmlns:a16="http://schemas.microsoft.com/office/drawing/2014/main" id="{E20C01E6-3AB8-4CE7-A15B-164D4C1329EF}"/>
                      </a:ext>
                    </a:extLst>
                  </p:cNvPr>
                  <p:cNvSpPr/>
                  <p:nvPr/>
                </p:nvSpPr>
                <p:spPr bwMode="auto">
                  <a:xfrm rot="5400000" flipH="1">
                    <a:off x="10725359" y="3907411"/>
                    <a:ext cx="275582" cy="112716"/>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Freeform 6">
                    <a:extLst>
                      <a:ext uri="{FF2B5EF4-FFF2-40B4-BE49-F238E27FC236}">
                        <a16:creationId xmlns:a16="http://schemas.microsoft.com/office/drawing/2014/main" id="{A65B0832-21CF-4F2D-A6BE-BB0C6754C10A}"/>
                      </a:ext>
                    </a:extLst>
                  </p:cNvPr>
                  <p:cNvSpPr>
                    <a:spLocks/>
                  </p:cNvSpPr>
                  <p:nvPr/>
                </p:nvSpPr>
                <p:spPr bwMode="auto">
                  <a:xfrm>
                    <a:off x="10621397" y="3848675"/>
                    <a:ext cx="258763" cy="230188"/>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chemeClr val="tx2"/>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grpSp>
          </p:grpSp>
          <p:grpSp>
            <p:nvGrpSpPr>
              <p:cNvPr id="104" name="Group 103">
                <a:extLst>
                  <a:ext uri="{FF2B5EF4-FFF2-40B4-BE49-F238E27FC236}">
                    <a16:creationId xmlns:a16="http://schemas.microsoft.com/office/drawing/2014/main" id="{8CFD542A-C59E-4DA1-B2F7-D2FE27D16234}"/>
                  </a:ext>
                </a:extLst>
              </p:cNvPr>
              <p:cNvGrpSpPr/>
              <p:nvPr/>
            </p:nvGrpSpPr>
            <p:grpSpPr>
              <a:xfrm>
                <a:off x="9837216" y="3431250"/>
                <a:ext cx="370674" cy="370674"/>
                <a:chOff x="10401065" y="1376930"/>
                <a:chExt cx="370674" cy="370674"/>
              </a:xfrm>
            </p:grpSpPr>
            <p:sp>
              <p:nvSpPr>
                <p:cNvPr id="105" name="Oval 104">
                  <a:extLst>
                    <a:ext uri="{FF2B5EF4-FFF2-40B4-BE49-F238E27FC236}">
                      <a16:creationId xmlns:a16="http://schemas.microsoft.com/office/drawing/2014/main" id="{D14CED7C-2884-47E3-A236-04FA0EDE796B}"/>
                    </a:ext>
                  </a:extLst>
                </p:cNvPr>
                <p:cNvSpPr/>
                <p:nvPr/>
              </p:nvSpPr>
              <p:spPr bwMode="auto">
                <a:xfrm>
                  <a:off x="10401065" y="1376930"/>
                  <a:ext cx="370674" cy="37067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6" name="illegal" title="Icon of a circle with a diagonal line through it">
                  <a:extLst>
                    <a:ext uri="{FF2B5EF4-FFF2-40B4-BE49-F238E27FC236}">
                      <a16:creationId xmlns:a16="http://schemas.microsoft.com/office/drawing/2014/main" id="{227C47FB-42E5-4533-868C-89194463A0E3}"/>
                    </a:ext>
                  </a:extLst>
                </p:cNvPr>
                <p:cNvSpPr>
                  <a:spLocks noChangeAspect="1" noEditPoints="1"/>
                </p:cNvSpPr>
                <p:nvPr/>
              </p:nvSpPr>
              <p:spPr bwMode="auto">
                <a:xfrm>
                  <a:off x="10473775" y="1449948"/>
                  <a:ext cx="225252" cy="224636"/>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sp>
          <p:nvSpPr>
            <p:cNvPr id="191" name="TextBox 190">
              <a:extLst>
                <a:ext uri="{FF2B5EF4-FFF2-40B4-BE49-F238E27FC236}">
                  <a16:creationId xmlns:a16="http://schemas.microsoft.com/office/drawing/2014/main" id="{10C17633-8FB3-40BA-9485-84F7696FD984}"/>
                </a:ext>
              </a:extLst>
            </p:cNvPr>
            <p:cNvSpPr txBox="1"/>
            <p:nvPr/>
          </p:nvSpPr>
          <p:spPr>
            <a:xfrm>
              <a:off x="8975505" y="4294272"/>
              <a:ext cx="1289724" cy="1107996"/>
            </a:xfrm>
            <a:prstGeom prst="rect">
              <a:avLst/>
            </a:prstGeom>
            <a:noFill/>
          </p:spPr>
          <p:txBody>
            <a:bodyPr wrap="square" lIns="0" tIns="0" rIns="0" bIns="0" rtlCol="0">
              <a:spAutoFit/>
            </a:bodyPr>
            <a:lstStyle/>
            <a:p>
              <a:pPr marL="0" indent="0">
                <a:buNone/>
              </a:pPr>
              <a:r>
                <a:rPr lang="en-US" sz="1200" dirty="0">
                  <a:latin typeface="+mj-lt"/>
                  <a:cs typeface="Segoe UI"/>
                </a:rPr>
                <a:t>Make sure access rights are removed when user leaves or stops working with Contoso</a:t>
              </a:r>
              <a:endParaRPr lang="en-US" sz="1200" b="1" dirty="0">
                <a:latin typeface="+mj-lt"/>
              </a:endParaRPr>
            </a:p>
          </p:txBody>
        </p:sp>
      </p:grpSp>
      <p:cxnSp>
        <p:nvCxnSpPr>
          <p:cNvPr id="193" name="Connector: Curved 192">
            <a:extLst>
              <a:ext uri="{FF2B5EF4-FFF2-40B4-BE49-F238E27FC236}">
                <a16:creationId xmlns:a16="http://schemas.microsoft.com/office/drawing/2014/main" id="{AC1A21DB-72C5-4549-A370-9EB5D006C105}"/>
              </a:ext>
            </a:extLst>
          </p:cNvPr>
          <p:cNvCxnSpPr>
            <a:cxnSpLocks/>
            <a:endCxn id="102" idx="0"/>
          </p:cNvCxnSpPr>
          <p:nvPr/>
        </p:nvCxnSpPr>
        <p:spPr>
          <a:xfrm rot="5400000">
            <a:off x="9909976" y="4319717"/>
            <a:ext cx="873323" cy="398252"/>
          </a:xfrm>
          <a:prstGeom prst="curvedConnector3">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8" name="Request access">
            <a:extLst>
              <a:ext uri="{FF2B5EF4-FFF2-40B4-BE49-F238E27FC236}">
                <a16:creationId xmlns:a16="http://schemas.microsoft.com/office/drawing/2014/main" id="{4C40EB30-99F9-48DC-B836-A6E7630A0877}"/>
              </a:ext>
            </a:extLst>
          </p:cNvPr>
          <p:cNvGrpSpPr/>
          <p:nvPr/>
        </p:nvGrpSpPr>
        <p:grpSpPr>
          <a:xfrm>
            <a:off x="2746245" y="3742809"/>
            <a:ext cx="3131859" cy="1945927"/>
            <a:chOff x="2746245" y="3742809"/>
            <a:chExt cx="3131859" cy="1945927"/>
          </a:xfrm>
        </p:grpSpPr>
        <p:sp>
          <p:nvSpPr>
            <p:cNvPr id="188" name="TextBox 187">
              <a:extLst>
                <a:ext uri="{FF2B5EF4-FFF2-40B4-BE49-F238E27FC236}">
                  <a16:creationId xmlns:a16="http://schemas.microsoft.com/office/drawing/2014/main" id="{49C8AD39-7AEE-4245-A1A8-A1B3BD7F0A2B}"/>
                </a:ext>
              </a:extLst>
            </p:cNvPr>
            <p:cNvSpPr txBox="1"/>
            <p:nvPr/>
          </p:nvSpPr>
          <p:spPr>
            <a:xfrm>
              <a:off x="2746245" y="3742809"/>
              <a:ext cx="1960570" cy="553998"/>
            </a:xfrm>
            <a:prstGeom prst="rect">
              <a:avLst/>
            </a:prstGeom>
            <a:noFill/>
          </p:spPr>
          <p:txBody>
            <a:bodyPr wrap="square" lIns="0" tIns="0" rIns="0" bIns="0" rtlCol="0">
              <a:spAutoFit/>
            </a:bodyPr>
            <a:lstStyle/>
            <a:p>
              <a:pPr algn="l"/>
              <a:r>
                <a:rPr lang="en-US" sz="1200" dirty="0">
                  <a:latin typeface="+mj-lt"/>
                </a:rPr>
                <a:t>Self-Service access request when additional access is needed</a:t>
              </a:r>
            </a:p>
          </p:txBody>
        </p:sp>
        <p:grpSp>
          <p:nvGrpSpPr>
            <p:cNvPr id="17" name="Group 16">
              <a:extLst>
                <a:ext uri="{FF2B5EF4-FFF2-40B4-BE49-F238E27FC236}">
                  <a16:creationId xmlns:a16="http://schemas.microsoft.com/office/drawing/2014/main" id="{DAC82AFC-E367-496A-97ED-52B80105F25B}"/>
                </a:ext>
              </a:extLst>
            </p:cNvPr>
            <p:cNvGrpSpPr/>
            <p:nvPr/>
          </p:nvGrpSpPr>
          <p:grpSpPr>
            <a:xfrm>
              <a:off x="3735099" y="4348068"/>
              <a:ext cx="2143005" cy="1340668"/>
              <a:chOff x="3520685" y="4114800"/>
              <a:chExt cx="2143005" cy="1340668"/>
            </a:xfrm>
          </p:grpSpPr>
          <p:pic>
            <p:nvPicPr>
              <p:cNvPr id="116" name="Picture 115">
                <a:extLst>
                  <a:ext uri="{FF2B5EF4-FFF2-40B4-BE49-F238E27FC236}">
                    <a16:creationId xmlns:a16="http://schemas.microsoft.com/office/drawing/2014/main" id="{92CD809A-7585-4AC0-B83E-56983CB9C701}"/>
                  </a:ext>
                </a:extLst>
              </p:cNvPr>
              <p:cNvPicPr>
                <a:picLocks noChangeAspect="1"/>
              </p:cNvPicPr>
              <p:nvPr/>
            </p:nvPicPr>
            <p:blipFill>
              <a:blip r:embed="rId30" cstate="hqprint">
                <a:extLst>
                  <a:ext uri="{28A0092B-C50C-407E-A947-70E740481C1C}">
                    <a14:useLocalDpi xmlns:a14="http://schemas.microsoft.com/office/drawing/2010/main" val="0"/>
                  </a:ext>
                </a:extLst>
              </a:blip>
              <a:stretch>
                <a:fillRect/>
              </a:stretch>
            </p:blipFill>
            <p:spPr>
              <a:xfrm>
                <a:off x="4814326" y="4244529"/>
                <a:ext cx="770800" cy="256004"/>
              </a:xfrm>
              <a:prstGeom prst="rect">
                <a:avLst/>
              </a:prstGeom>
            </p:spPr>
          </p:pic>
          <p:grpSp>
            <p:nvGrpSpPr>
              <p:cNvPr id="117" name="Group 116">
                <a:extLst>
                  <a:ext uri="{FF2B5EF4-FFF2-40B4-BE49-F238E27FC236}">
                    <a16:creationId xmlns:a16="http://schemas.microsoft.com/office/drawing/2014/main" id="{3243F8E0-A73B-48AC-8EF7-E0F89B199B2C}"/>
                  </a:ext>
                </a:extLst>
              </p:cNvPr>
              <p:cNvGrpSpPr/>
              <p:nvPr/>
            </p:nvGrpSpPr>
            <p:grpSpPr>
              <a:xfrm>
                <a:off x="4831819" y="4635676"/>
                <a:ext cx="461120" cy="236554"/>
                <a:chOff x="10788478" y="2276711"/>
                <a:chExt cx="452150" cy="227837"/>
              </a:xfrm>
            </p:grpSpPr>
            <p:sp>
              <p:nvSpPr>
                <p:cNvPr id="125" name="Freeform 299">
                  <a:extLst>
                    <a:ext uri="{FF2B5EF4-FFF2-40B4-BE49-F238E27FC236}">
                      <a16:creationId xmlns:a16="http://schemas.microsoft.com/office/drawing/2014/main" id="{E592ACB0-9D8C-4A78-9798-B113349980A6}"/>
                    </a:ext>
                  </a:extLst>
                </p:cNvPr>
                <p:cNvSpPr/>
                <p:nvPr/>
              </p:nvSpPr>
              <p:spPr bwMode="auto">
                <a:xfrm>
                  <a:off x="10788478" y="2289155"/>
                  <a:ext cx="374248" cy="197582"/>
                </a:xfrm>
                <a:custGeom>
                  <a:avLst/>
                  <a:gdLst>
                    <a:gd name="connsiteX0" fmla="*/ 0 w 374248"/>
                    <a:gd name="connsiteY0" fmla="*/ 0 h 197582"/>
                    <a:gd name="connsiteX1" fmla="*/ 374248 w 374248"/>
                    <a:gd name="connsiteY1" fmla="*/ 0 h 197582"/>
                    <a:gd name="connsiteX2" fmla="*/ 374248 w 374248"/>
                    <a:gd name="connsiteY2" fmla="*/ 56976 h 197582"/>
                    <a:gd name="connsiteX3" fmla="*/ 233820 w 374248"/>
                    <a:gd name="connsiteY3" fmla="*/ 197582 h 197582"/>
                    <a:gd name="connsiteX4" fmla="*/ 0 w 374248"/>
                    <a:gd name="connsiteY4" fmla="*/ 197582 h 197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248" h="197582">
                      <a:moveTo>
                        <a:pt x="0" y="0"/>
                      </a:moveTo>
                      <a:lnTo>
                        <a:pt x="374248" y="0"/>
                      </a:lnTo>
                      <a:lnTo>
                        <a:pt x="374248" y="56976"/>
                      </a:lnTo>
                      <a:lnTo>
                        <a:pt x="233820" y="197582"/>
                      </a:lnTo>
                      <a:lnTo>
                        <a:pt x="0" y="197582"/>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6" name="Picture 125">
                  <a:extLst>
                    <a:ext uri="{FF2B5EF4-FFF2-40B4-BE49-F238E27FC236}">
                      <a16:creationId xmlns:a16="http://schemas.microsoft.com/office/drawing/2014/main" id="{5C4048D2-67F4-4363-A0FA-E7E2ACB882A4}"/>
                    </a:ext>
                  </a:extLst>
                </p:cNvPr>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88739" y="2276711"/>
                  <a:ext cx="451889" cy="227837"/>
                </a:xfrm>
                <a:prstGeom prst="rect">
                  <a:avLst/>
                </a:prstGeom>
              </p:spPr>
            </p:pic>
          </p:grpSp>
          <p:pic>
            <p:nvPicPr>
              <p:cNvPr id="118" name="Picture 117">
                <a:extLst>
                  <a:ext uri="{FF2B5EF4-FFF2-40B4-BE49-F238E27FC236}">
                    <a16:creationId xmlns:a16="http://schemas.microsoft.com/office/drawing/2014/main" id="{27CC0ADA-A968-4B53-B8B0-FBC59A50C485}"/>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653187" y="5113529"/>
                <a:ext cx="709677" cy="193469"/>
              </a:xfrm>
              <a:prstGeom prst="rect">
                <a:avLst/>
              </a:prstGeom>
            </p:spPr>
          </p:pic>
          <p:pic>
            <p:nvPicPr>
              <p:cNvPr id="119" name="Picture 118">
                <a:extLst>
                  <a:ext uri="{FF2B5EF4-FFF2-40B4-BE49-F238E27FC236}">
                    <a16:creationId xmlns:a16="http://schemas.microsoft.com/office/drawing/2014/main" id="{10372AD8-39D0-4D25-8E33-633B0DB1E94A}"/>
                  </a:ext>
                </a:extLst>
              </p:cNvPr>
              <p:cNvPicPr>
                <a:picLocks noChangeAspect="1"/>
              </p:cNvPicPr>
              <p:nvPr/>
            </p:nvPicPr>
            <p:blipFill>
              <a:blip r:embed="rId33" cstate="hqprint">
                <a:extLst>
                  <a:ext uri="{28A0092B-C50C-407E-A947-70E740481C1C}">
                    <a14:useLocalDpi xmlns:a14="http://schemas.microsoft.com/office/drawing/2010/main" val="0"/>
                  </a:ext>
                </a:extLst>
              </a:blip>
              <a:stretch>
                <a:fillRect/>
              </a:stretch>
            </p:blipFill>
            <p:spPr>
              <a:xfrm>
                <a:off x="4769937" y="4992824"/>
                <a:ext cx="611752" cy="142101"/>
              </a:xfrm>
              <a:prstGeom prst="rect">
                <a:avLst/>
              </a:prstGeom>
              <a:noFill/>
            </p:spPr>
          </p:pic>
          <p:sp>
            <p:nvSpPr>
              <p:cNvPr id="121" name="Rectangle: Rounded Corners 120">
                <a:extLst>
                  <a:ext uri="{FF2B5EF4-FFF2-40B4-BE49-F238E27FC236}">
                    <a16:creationId xmlns:a16="http://schemas.microsoft.com/office/drawing/2014/main" id="{DCE4C307-32CB-4A67-9724-A58535A353D1}"/>
                  </a:ext>
                </a:extLst>
              </p:cNvPr>
              <p:cNvSpPr/>
              <p:nvPr/>
            </p:nvSpPr>
            <p:spPr bwMode="auto">
              <a:xfrm>
                <a:off x="3520685" y="4114800"/>
                <a:ext cx="2143005" cy="1340668"/>
              </a:xfrm>
              <a:prstGeom prst="round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122" name="Picture 4" descr="Zoom Video Conferencing - Shining Waters">
                <a:extLst>
                  <a:ext uri="{FF2B5EF4-FFF2-40B4-BE49-F238E27FC236}">
                    <a16:creationId xmlns:a16="http://schemas.microsoft.com/office/drawing/2014/main" id="{F4BBACEB-6879-46B1-A49B-239DD8F4CE6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38893" y="5092114"/>
                <a:ext cx="355866" cy="355867"/>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6" descr="Icon request: facebook-workplace · Issue #10185 · FortAwesome/Font-Awesome  · GitHub">
                <a:extLst>
                  <a:ext uri="{FF2B5EF4-FFF2-40B4-BE49-F238E27FC236}">
                    <a16:creationId xmlns:a16="http://schemas.microsoft.com/office/drawing/2014/main" id="{793B4EEB-D0D9-4065-9C2A-FBC985E4A46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13013" y="4571017"/>
                <a:ext cx="280579" cy="298536"/>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a:extLst>
                  <a:ext uri="{FF2B5EF4-FFF2-40B4-BE49-F238E27FC236}">
                    <a16:creationId xmlns:a16="http://schemas.microsoft.com/office/drawing/2014/main" id="{1AAC2782-3B4F-46F5-ADC8-D1D1CB050B36}"/>
                  </a:ext>
                  <a:ext uri="{C183D7F6-B498-43B3-948B-1728B52AA6E4}">
                    <adec:decorative xmlns:adec="http://schemas.microsoft.com/office/drawing/2017/decorative" val="1"/>
                  </a:ext>
                </a:extLst>
              </p:cNvPr>
              <p:cNvPicPr>
                <a:picLocks noChangeAspect="1"/>
              </p:cNvPicPr>
              <p:nvPr/>
            </p:nvPicPr>
            <p:blipFill rotWithShape="1">
              <a:blip r:embed="rId34"/>
              <a:srcRect l="17702" t="36300" r="14211" b="39506"/>
              <a:stretch/>
            </p:blipFill>
            <p:spPr>
              <a:xfrm>
                <a:off x="4507293" y="5213671"/>
                <a:ext cx="525288" cy="186653"/>
              </a:xfrm>
              <a:prstGeom prst="rect">
                <a:avLst/>
              </a:prstGeom>
            </p:spPr>
          </p:pic>
          <p:grpSp>
            <p:nvGrpSpPr>
              <p:cNvPr id="196" name="Group 195">
                <a:extLst>
                  <a:ext uri="{FF2B5EF4-FFF2-40B4-BE49-F238E27FC236}">
                    <a16:creationId xmlns:a16="http://schemas.microsoft.com/office/drawing/2014/main" id="{DAB2ADDC-0EEC-4667-9D6B-C056C390A62D}"/>
                  </a:ext>
                </a:extLst>
              </p:cNvPr>
              <p:cNvGrpSpPr/>
              <p:nvPr/>
            </p:nvGrpSpPr>
            <p:grpSpPr>
              <a:xfrm>
                <a:off x="3559543" y="4192019"/>
                <a:ext cx="1261695" cy="836746"/>
                <a:chOff x="4756640" y="4241601"/>
                <a:chExt cx="1475932" cy="1017698"/>
              </a:xfrm>
            </p:grpSpPr>
            <p:sp>
              <p:nvSpPr>
                <p:cNvPr id="197" name="Freeform 5">
                  <a:extLst>
                    <a:ext uri="{FF2B5EF4-FFF2-40B4-BE49-F238E27FC236}">
                      <a16:creationId xmlns:a16="http://schemas.microsoft.com/office/drawing/2014/main" id="{69D1ECE4-3577-4B0F-85B8-678EEA655810}"/>
                    </a:ext>
                  </a:extLst>
                </p:cNvPr>
                <p:cNvSpPr>
                  <a:spLocks noChangeAspect="1" noEditPoints="1"/>
                </p:cNvSpPr>
                <p:nvPr/>
              </p:nvSpPr>
              <p:spPr bwMode="black">
                <a:xfrm>
                  <a:off x="4932926" y="4300181"/>
                  <a:ext cx="1034259" cy="232824"/>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83B01"/>
                </a:solidFill>
                <a:ln>
                  <a:no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a:ln>
                      <a:noFill/>
                    </a:ln>
                    <a:solidFill>
                      <a:srgbClr val="505050"/>
                    </a:solidFill>
                    <a:effectLst/>
                    <a:uLnTx/>
                    <a:uFillTx/>
                    <a:latin typeface="Segoe UI"/>
                    <a:ea typeface="+mn-ea"/>
                    <a:cs typeface="+mn-cs"/>
                  </a:endParaRPr>
                </a:p>
              </p:txBody>
            </p:sp>
            <p:grpSp>
              <p:nvGrpSpPr>
                <p:cNvPr id="198" name="Group 197">
                  <a:extLst>
                    <a:ext uri="{FF2B5EF4-FFF2-40B4-BE49-F238E27FC236}">
                      <a16:creationId xmlns:a16="http://schemas.microsoft.com/office/drawing/2014/main" id="{B00F1F84-802C-465C-96A2-DC2C20C8A16C}"/>
                    </a:ext>
                  </a:extLst>
                </p:cNvPr>
                <p:cNvGrpSpPr/>
                <p:nvPr/>
              </p:nvGrpSpPr>
              <p:grpSpPr>
                <a:xfrm>
                  <a:off x="4756640" y="4458537"/>
                  <a:ext cx="817685" cy="696416"/>
                  <a:chOff x="3037743" y="598714"/>
                  <a:chExt cx="817685" cy="696416"/>
                </a:xfrm>
              </p:grpSpPr>
              <p:pic>
                <p:nvPicPr>
                  <p:cNvPr id="203" name="Picture 202" descr="Icon&#10;&#10;Description automatically generated">
                    <a:extLst>
                      <a:ext uri="{FF2B5EF4-FFF2-40B4-BE49-F238E27FC236}">
                        <a16:creationId xmlns:a16="http://schemas.microsoft.com/office/drawing/2014/main" id="{BCCEB84B-EEA7-463E-B30D-C103CE141BCD}"/>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071676" y="598714"/>
                    <a:ext cx="609600" cy="609600"/>
                  </a:xfrm>
                  <a:prstGeom prst="rect">
                    <a:avLst/>
                  </a:prstGeom>
                </p:spPr>
              </p:pic>
              <p:sp>
                <p:nvSpPr>
                  <p:cNvPr id="204" name="TextBox 203">
                    <a:extLst>
                      <a:ext uri="{FF2B5EF4-FFF2-40B4-BE49-F238E27FC236}">
                        <a16:creationId xmlns:a16="http://schemas.microsoft.com/office/drawing/2014/main" id="{8B72D9A5-AFFC-4731-93E6-5CF675EE078F}"/>
                      </a:ext>
                    </a:extLst>
                  </p:cNvPr>
                  <p:cNvSpPr txBox="1"/>
                  <p:nvPr/>
                </p:nvSpPr>
                <p:spPr>
                  <a:xfrm>
                    <a:off x="3037743" y="1033095"/>
                    <a:ext cx="817685" cy="262035"/>
                  </a:xfrm>
                  <a:prstGeom prst="rect">
                    <a:avLst/>
                  </a:prstGeom>
                  <a:noFill/>
                </p:spPr>
                <p:txBody>
                  <a:bodyPr wrap="square" rtlCol="0">
                    <a:spAutoFit/>
                  </a:bodyPr>
                  <a:lstStyle/>
                  <a:p>
                    <a:r>
                      <a:rPr lang="en-US" sz="800" dirty="0"/>
                      <a:t>Teams sites</a:t>
                    </a:r>
                    <a:endParaRPr lang="en-NL" sz="800" dirty="0"/>
                  </a:p>
                </p:txBody>
              </p:sp>
            </p:grpSp>
            <p:grpSp>
              <p:nvGrpSpPr>
                <p:cNvPr id="199" name="Group 198">
                  <a:extLst>
                    <a:ext uri="{FF2B5EF4-FFF2-40B4-BE49-F238E27FC236}">
                      <a16:creationId xmlns:a16="http://schemas.microsoft.com/office/drawing/2014/main" id="{64EEA8E5-4B0B-4CBE-99DC-B7017F774351}"/>
                    </a:ext>
                  </a:extLst>
                </p:cNvPr>
                <p:cNvGrpSpPr/>
                <p:nvPr/>
              </p:nvGrpSpPr>
              <p:grpSpPr>
                <a:xfrm>
                  <a:off x="5414887" y="4458537"/>
                  <a:ext cx="817685" cy="800762"/>
                  <a:chOff x="5985153" y="2209800"/>
                  <a:chExt cx="817685" cy="800762"/>
                </a:xfrm>
              </p:grpSpPr>
              <p:pic>
                <p:nvPicPr>
                  <p:cNvPr id="201" name="Picture 200" descr="Logo&#10;&#10;Description automatically generated">
                    <a:extLst>
                      <a:ext uri="{FF2B5EF4-FFF2-40B4-BE49-F238E27FC236}">
                        <a16:creationId xmlns:a16="http://schemas.microsoft.com/office/drawing/2014/main" id="{AE49CFD3-40BE-47C9-8DB3-9E7DE25A66B5}"/>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089196" y="2209800"/>
                    <a:ext cx="609600" cy="609600"/>
                  </a:xfrm>
                  <a:prstGeom prst="rect">
                    <a:avLst/>
                  </a:prstGeom>
                </p:spPr>
              </p:pic>
              <p:sp>
                <p:nvSpPr>
                  <p:cNvPr id="202" name="TextBox 201">
                    <a:extLst>
                      <a:ext uri="{FF2B5EF4-FFF2-40B4-BE49-F238E27FC236}">
                        <a16:creationId xmlns:a16="http://schemas.microsoft.com/office/drawing/2014/main" id="{90854480-E370-4534-9EFE-B8D73832A966}"/>
                      </a:ext>
                    </a:extLst>
                  </p:cNvPr>
                  <p:cNvSpPr txBox="1"/>
                  <p:nvPr/>
                </p:nvSpPr>
                <p:spPr>
                  <a:xfrm>
                    <a:off x="5985153" y="2636226"/>
                    <a:ext cx="817685" cy="374336"/>
                  </a:xfrm>
                  <a:prstGeom prst="rect">
                    <a:avLst/>
                  </a:prstGeom>
                  <a:noFill/>
                </p:spPr>
                <p:txBody>
                  <a:bodyPr wrap="square" rtlCol="0">
                    <a:spAutoFit/>
                  </a:bodyPr>
                  <a:lstStyle/>
                  <a:p>
                    <a:pPr algn="ctr"/>
                    <a:r>
                      <a:rPr lang="en-US" sz="700" dirty="0"/>
                      <a:t>SharePoint Libraries</a:t>
                    </a:r>
                    <a:endParaRPr lang="en-NL" sz="700" dirty="0"/>
                  </a:p>
                </p:txBody>
              </p:sp>
            </p:grpSp>
            <p:sp>
              <p:nvSpPr>
                <p:cNvPr id="200" name="Rectangle: Rounded Corners 199">
                  <a:extLst>
                    <a:ext uri="{FF2B5EF4-FFF2-40B4-BE49-F238E27FC236}">
                      <a16:creationId xmlns:a16="http://schemas.microsoft.com/office/drawing/2014/main" id="{40E29278-AB21-42FD-8412-2EFF17E6A0A5}"/>
                    </a:ext>
                  </a:extLst>
                </p:cNvPr>
                <p:cNvSpPr/>
                <p:nvPr/>
              </p:nvSpPr>
              <p:spPr>
                <a:xfrm>
                  <a:off x="4790573" y="4241601"/>
                  <a:ext cx="1337957" cy="1011803"/>
                </a:xfrm>
                <a:prstGeom prst="round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grpSp>
      <p:sp>
        <p:nvSpPr>
          <p:cNvPr id="3" name="Rectangle 2">
            <a:extLst>
              <a:ext uri="{FF2B5EF4-FFF2-40B4-BE49-F238E27FC236}">
                <a16:creationId xmlns:a16="http://schemas.microsoft.com/office/drawing/2014/main" id="{8E33979B-47E3-425A-8E7B-7E9F7DCF5D95}"/>
              </a:ext>
            </a:extLst>
          </p:cNvPr>
          <p:cNvSpPr/>
          <p:nvPr/>
        </p:nvSpPr>
        <p:spPr bwMode="auto">
          <a:xfrm>
            <a:off x="154785" y="1214791"/>
            <a:ext cx="5745956" cy="440052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BA1C83BA-4118-4C9C-8288-319FDE74F223}"/>
              </a:ext>
            </a:extLst>
          </p:cNvPr>
          <p:cNvSpPr/>
          <p:nvPr/>
        </p:nvSpPr>
        <p:spPr bwMode="auto">
          <a:xfrm>
            <a:off x="8413168" y="1211996"/>
            <a:ext cx="3754043" cy="5660858"/>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F090C668-112C-43FD-A838-EFDDC90F606B}"/>
              </a:ext>
            </a:extLst>
          </p:cNvPr>
          <p:cNvSpPr/>
          <p:nvPr/>
        </p:nvSpPr>
        <p:spPr bwMode="auto">
          <a:xfrm>
            <a:off x="12997" y="5590286"/>
            <a:ext cx="8395693" cy="1252807"/>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2304B0A-961B-4A94-A70B-86D724EF3ADE}"/>
              </a:ext>
            </a:extLst>
          </p:cNvPr>
          <p:cNvSpPr/>
          <p:nvPr/>
        </p:nvSpPr>
        <p:spPr bwMode="auto">
          <a:xfrm>
            <a:off x="5902215" y="1189008"/>
            <a:ext cx="458298" cy="2271157"/>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5211229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934D5-A7A1-4680-AEA5-75F76EEEFAE4}"/>
              </a:ext>
            </a:extLst>
          </p:cNvPr>
          <p:cNvSpPr>
            <a:spLocks noGrp="1"/>
          </p:cNvSpPr>
          <p:nvPr>
            <p:ph type="title"/>
          </p:nvPr>
        </p:nvSpPr>
        <p:spPr>
          <a:xfrm>
            <a:off x="588263" y="175334"/>
            <a:ext cx="11018520" cy="923330"/>
          </a:xfrm>
        </p:spPr>
        <p:txBody>
          <a:bodyPr/>
          <a:lstStyle/>
          <a:p>
            <a:r>
              <a:rPr lang="en-US" dirty="0">
                <a:cs typeface="Segoe UI"/>
              </a:rPr>
              <a:t>Access recertification to reduce risk</a:t>
            </a:r>
            <a:br>
              <a:rPr lang="en-US" dirty="0">
                <a:cs typeface="Segoe UI"/>
              </a:rPr>
            </a:br>
            <a:r>
              <a:rPr lang="en-US" sz="2400" dirty="0">
                <a:solidFill>
                  <a:schemeClr val="tx2"/>
                </a:solidFill>
                <a:cs typeface="Segoe UI"/>
              </a:rPr>
              <a:t>Access Reviews</a:t>
            </a:r>
            <a:endParaRPr lang="en-NL" dirty="0"/>
          </a:p>
        </p:txBody>
      </p:sp>
      <p:grpSp>
        <p:nvGrpSpPr>
          <p:cNvPr id="3" name="Natively built-in">
            <a:extLst>
              <a:ext uri="{FF2B5EF4-FFF2-40B4-BE49-F238E27FC236}">
                <a16:creationId xmlns:a16="http://schemas.microsoft.com/office/drawing/2014/main" id="{57C5A088-2B34-4D3B-B529-80B93E4E4F58}"/>
              </a:ext>
            </a:extLst>
          </p:cNvPr>
          <p:cNvGrpSpPr/>
          <p:nvPr/>
        </p:nvGrpSpPr>
        <p:grpSpPr>
          <a:xfrm>
            <a:off x="595425" y="2112492"/>
            <a:ext cx="3194803" cy="3380064"/>
            <a:chOff x="1072722" y="2112492"/>
            <a:chExt cx="3194803" cy="3380064"/>
          </a:xfrm>
        </p:grpSpPr>
        <p:grpSp>
          <p:nvGrpSpPr>
            <p:cNvPr id="4" name="Group 3">
              <a:extLst>
                <a:ext uri="{FF2B5EF4-FFF2-40B4-BE49-F238E27FC236}">
                  <a16:creationId xmlns:a16="http://schemas.microsoft.com/office/drawing/2014/main" id="{5B8D180D-0A5C-4392-9C8F-E4206841DE5F}"/>
                </a:ext>
              </a:extLst>
            </p:cNvPr>
            <p:cNvGrpSpPr/>
            <p:nvPr/>
          </p:nvGrpSpPr>
          <p:grpSpPr>
            <a:xfrm>
              <a:off x="1072722" y="2112492"/>
              <a:ext cx="3194803" cy="3380064"/>
              <a:chOff x="1072722" y="2112492"/>
              <a:chExt cx="3194803" cy="3380064"/>
            </a:xfrm>
          </p:grpSpPr>
          <p:sp>
            <p:nvSpPr>
              <p:cNvPr id="6" name="Rounded Rectangle">
                <a:extLst>
                  <a:ext uri="{FF2B5EF4-FFF2-40B4-BE49-F238E27FC236}">
                    <a16:creationId xmlns:a16="http://schemas.microsoft.com/office/drawing/2014/main" id="{AF926B19-2CFA-493F-9DF3-6104D89578FB}"/>
                  </a:ext>
                </a:extLst>
              </p:cNvPr>
              <p:cNvSpPr/>
              <p:nvPr/>
            </p:nvSpPr>
            <p:spPr>
              <a:xfrm>
                <a:off x="1072722" y="2112492"/>
                <a:ext cx="3194803" cy="3380064"/>
              </a:xfrm>
              <a:prstGeom prst="roundRect">
                <a:avLst>
                  <a:gd name="adj" fmla="val 4221"/>
                </a:avLst>
              </a:prstGeom>
              <a:solidFill>
                <a:srgbClr val="EEEEEE">
                  <a:alpha val="75000"/>
                </a:srgbClr>
              </a:solidFill>
              <a:ln w="12700" cap="flat">
                <a:solidFill>
                  <a:schemeClr val="bg1">
                    <a:lumMod val="85000"/>
                  </a:schemeClr>
                </a:solidFill>
                <a:miter lim="400000"/>
              </a:ln>
              <a:effectLst>
                <a:outerShdw blurRad="114300" dist="25400" dir="5400000" rotWithShape="0">
                  <a:srgbClr val="000000">
                    <a:alpha val="15000"/>
                  </a:srgbClr>
                </a:outerShdw>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EF8CAA67-7EE9-441F-9761-640BC3C35A33}"/>
                  </a:ext>
                </a:extLst>
              </p:cNvPr>
              <p:cNvCxnSpPr>
                <a:cxnSpLocks/>
              </p:cNvCxnSpPr>
              <p:nvPr/>
            </p:nvCxnSpPr>
            <p:spPr>
              <a:xfrm>
                <a:off x="1314418" y="3576058"/>
                <a:ext cx="2700000" cy="0"/>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C04406B-453C-46DB-9519-28CF8F8682F2}"/>
                  </a:ext>
                </a:extLst>
              </p:cNvPr>
              <p:cNvCxnSpPr>
                <a:cxnSpLocks/>
              </p:cNvCxnSpPr>
              <p:nvPr/>
            </p:nvCxnSpPr>
            <p:spPr>
              <a:xfrm>
                <a:off x="1314000" y="5029761"/>
                <a:ext cx="2700000" cy="0"/>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3FDB0B5-4768-424B-BDC9-17ED934E3183}"/>
                  </a:ext>
                </a:extLst>
              </p:cNvPr>
              <p:cNvSpPr txBox="1"/>
              <p:nvPr/>
            </p:nvSpPr>
            <p:spPr>
              <a:xfrm>
                <a:off x="1313999" y="3707843"/>
                <a:ext cx="2700000" cy="1225897"/>
              </a:xfrm>
              <a:prstGeom prst="rect">
                <a:avLst/>
              </a:prstGeom>
              <a:noFill/>
            </p:spPr>
            <p:txBody>
              <a:bodyPr wrap="square" lIns="0" tIns="0" rIns="0" bIns="0" rtlCol="0" anchor="ctr" anchorCtr="1">
                <a:noAutofit/>
              </a:bodyPr>
              <a:lstStyle/>
              <a:p>
                <a:pPr algn="ctr"/>
                <a:r>
                  <a:rPr lang="en-US" sz="2000" b="1" dirty="0">
                    <a:gradFill>
                      <a:gsLst>
                        <a:gs pos="2917">
                          <a:schemeClr val="tx1"/>
                        </a:gs>
                        <a:gs pos="30000">
                          <a:schemeClr val="tx1"/>
                        </a:gs>
                      </a:gsLst>
                      <a:lin ang="5400000" scaled="0"/>
                    </a:gradFill>
                    <a:latin typeface="Segoe UI Historic" panose="020B0502040204020203" pitchFamily="34" charset="0"/>
                  </a:rPr>
                  <a:t>Natively built-in to Azure AD </a:t>
                </a:r>
              </a:p>
            </p:txBody>
          </p:sp>
        </p:grpSp>
        <p:pic>
          <p:nvPicPr>
            <p:cNvPr id="5" name="Graphic 4">
              <a:extLst>
                <a:ext uri="{FF2B5EF4-FFF2-40B4-BE49-F238E27FC236}">
                  <a16:creationId xmlns:a16="http://schemas.microsoft.com/office/drawing/2014/main" id="{9B07BD3A-B01D-4667-8208-EB53C4586A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36604" y="2304275"/>
              <a:ext cx="1054792" cy="1080000"/>
            </a:xfrm>
            <a:prstGeom prst="rect">
              <a:avLst/>
            </a:prstGeom>
          </p:spPr>
        </p:pic>
      </p:grpSp>
      <p:grpSp>
        <p:nvGrpSpPr>
          <p:cNvPr id="10" name="Manage Risk">
            <a:extLst>
              <a:ext uri="{FF2B5EF4-FFF2-40B4-BE49-F238E27FC236}">
                <a16:creationId xmlns:a16="http://schemas.microsoft.com/office/drawing/2014/main" id="{03157FDC-AC4B-4683-93AA-7DE0333D8D1B}"/>
              </a:ext>
            </a:extLst>
          </p:cNvPr>
          <p:cNvGrpSpPr/>
          <p:nvPr/>
        </p:nvGrpSpPr>
        <p:grpSpPr>
          <a:xfrm>
            <a:off x="4498598" y="2112492"/>
            <a:ext cx="3194803" cy="3380064"/>
            <a:chOff x="5184173" y="2112492"/>
            <a:chExt cx="3194803" cy="3380064"/>
          </a:xfrm>
        </p:grpSpPr>
        <p:grpSp>
          <p:nvGrpSpPr>
            <p:cNvPr id="11" name="Group 10">
              <a:extLst>
                <a:ext uri="{FF2B5EF4-FFF2-40B4-BE49-F238E27FC236}">
                  <a16:creationId xmlns:a16="http://schemas.microsoft.com/office/drawing/2014/main" id="{70439CFD-4A2C-4E83-A7CC-B5C020ACDC01}"/>
                </a:ext>
              </a:extLst>
            </p:cNvPr>
            <p:cNvGrpSpPr/>
            <p:nvPr/>
          </p:nvGrpSpPr>
          <p:grpSpPr>
            <a:xfrm>
              <a:off x="5184173" y="2112492"/>
              <a:ext cx="3194803" cy="3380064"/>
              <a:chOff x="1072722" y="2112492"/>
              <a:chExt cx="3194803" cy="3380064"/>
            </a:xfrm>
          </p:grpSpPr>
          <p:sp>
            <p:nvSpPr>
              <p:cNvPr id="13" name="Rounded Rectangle">
                <a:extLst>
                  <a:ext uri="{FF2B5EF4-FFF2-40B4-BE49-F238E27FC236}">
                    <a16:creationId xmlns:a16="http://schemas.microsoft.com/office/drawing/2014/main" id="{C252359F-ECF2-49E6-8CA2-15AD1D64C6C6}"/>
                  </a:ext>
                </a:extLst>
              </p:cNvPr>
              <p:cNvSpPr/>
              <p:nvPr/>
            </p:nvSpPr>
            <p:spPr>
              <a:xfrm>
                <a:off x="1072722" y="2112492"/>
                <a:ext cx="3194803" cy="3380064"/>
              </a:xfrm>
              <a:prstGeom prst="roundRect">
                <a:avLst>
                  <a:gd name="adj" fmla="val 4221"/>
                </a:avLst>
              </a:prstGeom>
              <a:solidFill>
                <a:srgbClr val="EEEEEE">
                  <a:alpha val="75000"/>
                </a:srgbClr>
              </a:solidFill>
              <a:ln w="12700" cap="flat">
                <a:solidFill>
                  <a:schemeClr val="bg1">
                    <a:lumMod val="85000"/>
                  </a:schemeClr>
                </a:solidFill>
                <a:miter lim="400000"/>
              </a:ln>
              <a:effectLst>
                <a:outerShdw blurRad="114300" dist="25400" dir="5400000" rotWithShape="0">
                  <a:srgbClr val="000000">
                    <a:alpha val="15000"/>
                  </a:srgbClr>
                </a:outerShdw>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ndParaRPr>
              </a:p>
            </p:txBody>
          </p:sp>
          <p:cxnSp>
            <p:nvCxnSpPr>
              <p:cNvPr id="14" name="Straight Connector 13">
                <a:extLst>
                  <a:ext uri="{FF2B5EF4-FFF2-40B4-BE49-F238E27FC236}">
                    <a16:creationId xmlns:a16="http://schemas.microsoft.com/office/drawing/2014/main" id="{2CC49E8C-1F7C-41F6-9017-A942C48B517B}"/>
                  </a:ext>
                </a:extLst>
              </p:cNvPr>
              <p:cNvCxnSpPr>
                <a:cxnSpLocks/>
              </p:cNvCxnSpPr>
              <p:nvPr/>
            </p:nvCxnSpPr>
            <p:spPr>
              <a:xfrm>
                <a:off x="1314418" y="3576058"/>
                <a:ext cx="2700000" cy="0"/>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3625FD6-B236-46EF-9BA4-D54DE4AF4FA4}"/>
                  </a:ext>
                </a:extLst>
              </p:cNvPr>
              <p:cNvCxnSpPr>
                <a:cxnSpLocks/>
              </p:cNvCxnSpPr>
              <p:nvPr/>
            </p:nvCxnSpPr>
            <p:spPr>
              <a:xfrm>
                <a:off x="1314000" y="5029761"/>
                <a:ext cx="2700000" cy="0"/>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D306777-17F9-40EE-BBDE-0449AF9DC0F9}"/>
                  </a:ext>
                </a:extLst>
              </p:cNvPr>
              <p:cNvSpPr txBox="1"/>
              <p:nvPr/>
            </p:nvSpPr>
            <p:spPr>
              <a:xfrm>
                <a:off x="1313999" y="3707843"/>
                <a:ext cx="2700000" cy="1225897"/>
              </a:xfrm>
              <a:prstGeom prst="rect">
                <a:avLst/>
              </a:prstGeom>
              <a:noFill/>
            </p:spPr>
            <p:txBody>
              <a:bodyPr wrap="square" lIns="0" tIns="0" rIns="0" bIns="0" rtlCol="0" anchor="ctr" anchorCtr="1">
                <a:noAutofit/>
              </a:bodyPr>
              <a:lstStyle/>
              <a:p>
                <a:pPr algn="ctr"/>
                <a:r>
                  <a:rPr lang="en-US" sz="2000" b="1" dirty="0">
                    <a:gradFill>
                      <a:gsLst>
                        <a:gs pos="2917">
                          <a:schemeClr val="tx1"/>
                        </a:gs>
                        <a:gs pos="30000">
                          <a:schemeClr val="tx1"/>
                        </a:gs>
                      </a:gsLst>
                      <a:lin ang="5400000" scaled="0"/>
                    </a:gradFill>
                    <a:latin typeface="Segoe UI Historic" panose="020B0502040204020203" pitchFamily="34" charset="0"/>
                  </a:rPr>
                  <a:t>Manage risk and meet compliance for users, guests and workload identities</a:t>
                </a:r>
              </a:p>
            </p:txBody>
          </p:sp>
        </p:grpSp>
        <p:pic>
          <p:nvPicPr>
            <p:cNvPr id="12" name="Picture 11">
              <a:extLst>
                <a:ext uri="{FF2B5EF4-FFF2-40B4-BE49-F238E27FC236}">
                  <a16:creationId xmlns:a16="http://schemas.microsoft.com/office/drawing/2014/main" id="{F8B53BE5-ED1F-4286-B893-A41CCA49B573}"/>
                </a:ext>
              </a:extLst>
            </p:cNvPr>
            <p:cNvPicPr>
              <a:picLocks noChangeAspect="1"/>
            </p:cNvPicPr>
            <p:nvPr/>
          </p:nvPicPr>
          <p:blipFill rotWithShape="1">
            <a:blip r:embed="rId5"/>
            <a:srcRect l="22598" t="9866" r="29065"/>
            <a:stretch/>
          </p:blipFill>
          <p:spPr>
            <a:xfrm>
              <a:off x="6450351" y="2304275"/>
              <a:ext cx="579178" cy="1080000"/>
            </a:xfrm>
            <a:prstGeom prst="rect">
              <a:avLst/>
            </a:prstGeom>
          </p:spPr>
        </p:pic>
      </p:grpSp>
      <p:grpSp>
        <p:nvGrpSpPr>
          <p:cNvPr id="17" name="Ensure access">
            <a:extLst>
              <a:ext uri="{FF2B5EF4-FFF2-40B4-BE49-F238E27FC236}">
                <a16:creationId xmlns:a16="http://schemas.microsoft.com/office/drawing/2014/main" id="{FC18DFDA-D01A-423A-B057-295D85342565}"/>
              </a:ext>
            </a:extLst>
          </p:cNvPr>
          <p:cNvGrpSpPr/>
          <p:nvPr/>
        </p:nvGrpSpPr>
        <p:grpSpPr>
          <a:xfrm>
            <a:off x="8401772" y="2112492"/>
            <a:ext cx="3194803" cy="3380064"/>
            <a:chOff x="8607857" y="2112492"/>
            <a:chExt cx="3194803" cy="3380064"/>
          </a:xfrm>
        </p:grpSpPr>
        <p:grpSp>
          <p:nvGrpSpPr>
            <p:cNvPr id="18" name="Group 17">
              <a:extLst>
                <a:ext uri="{FF2B5EF4-FFF2-40B4-BE49-F238E27FC236}">
                  <a16:creationId xmlns:a16="http://schemas.microsoft.com/office/drawing/2014/main" id="{CE64C6C4-9AC2-4C61-BE9E-A5CF2C2C147F}"/>
                </a:ext>
              </a:extLst>
            </p:cNvPr>
            <p:cNvGrpSpPr/>
            <p:nvPr/>
          </p:nvGrpSpPr>
          <p:grpSpPr>
            <a:xfrm>
              <a:off x="8607857" y="2112492"/>
              <a:ext cx="3194803" cy="3380064"/>
              <a:chOff x="1072722" y="2112492"/>
              <a:chExt cx="3194803" cy="3380064"/>
            </a:xfrm>
          </p:grpSpPr>
          <p:sp>
            <p:nvSpPr>
              <p:cNvPr id="27" name="Rounded Rectangle">
                <a:extLst>
                  <a:ext uri="{FF2B5EF4-FFF2-40B4-BE49-F238E27FC236}">
                    <a16:creationId xmlns:a16="http://schemas.microsoft.com/office/drawing/2014/main" id="{D4E67EFF-9009-471A-8BA2-838807C2C357}"/>
                  </a:ext>
                </a:extLst>
              </p:cNvPr>
              <p:cNvSpPr/>
              <p:nvPr/>
            </p:nvSpPr>
            <p:spPr>
              <a:xfrm>
                <a:off x="1072722" y="2112492"/>
                <a:ext cx="3194803" cy="3380064"/>
              </a:xfrm>
              <a:prstGeom prst="roundRect">
                <a:avLst>
                  <a:gd name="adj" fmla="val 4221"/>
                </a:avLst>
              </a:prstGeom>
              <a:solidFill>
                <a:srgbClr val="EEEEEE">
                  <a:alpha val="75000"/>
                </a:srgbClr>
              </a:solidFill>
              <a:ln w="12700" cap="flat">
                <a:solidFill>
                  <a:schemeClr val="bg1">
                    <a:lumMod val="85000"/>
                  </a:schemeClr>
                </a:solidFill>
                <a:miter lim="400000"/>
              </a:ln>
              <a:effectLst>
                <a:outerShdw blurRad="114300" dist="25400" dir="5400000" rotWithShape="0">
                  <a:srgbClr val="000000">
                    <a:alpha val="15000"/>
                  </a:srgbClr>
                </a:outerShdw>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ndParaRPr>
              </a:p>
            </p:txBody>
          </p:sp>
          <p:cxnSp>
            <p:nvCxnSpPr>
              <p:cNvPr id="28" name="Straight Connector 27">
                <a:extLst>
                  <a:ext uri="{FF2B5EF4-FFF2-40B4-BE49-F238E27FC236}">
                    <a16:creationId xmlns:a16="http://schemas.microsoft.com/office/drawing/2014/main" id="{0D01E577-C682-4D69-87BF-1F86F880BD94}"/>
                  </a:ext>
                </a:extLst>
              </p:cNvPr>
              <p:cNvCxnSpPr>
                <a:cxnSpLocks/>
              </p:cNvCxnSpPr>
              <p:nvPr/>
            </p:nvCxnSpPr>
            <p:spPr>
              <a:xfrm>
                <a:off x="1314418" y="3576058"/>
                <a:ext cx="2700000" cy="0"/>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C468DFA-9ED0-4DE0-94F3-AFA230725FC2}"/>
                  </a:ext>
                </a:extLst>
              </p:cNvPr>
              <p:cNvCxnSpPr>
                <a:cxnSpLocks/>
              </p:cNvCxnSpPr>
              <p:nvPr/>
            </p:nvCxnSpPr>
            <p:spPr>
              <a:xfrm>
                <a:off x="1314000" y="5029761"/>
                <a:ext cx="2700000" cy="0"/>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7411F4A-7703-4F7F-8D06-101C374D6BEC}"/>
                  </a:ext>
                </a:extLst>
              </p:cNvPr>
              <p:cNvSpPr txBox="1"/>
              <p:nvPr/>
            </p:nvSpPr>
            <p:spPr>
              <a:xfrm>
                <a:off x="1313999" y="3707843"/>
                <a:ext cx="2700000" cy="1225897"/>
              </a:xfrm>
              <a:prstGeom prst="rect">
                <a:avLst/>
              </a:prstGeom>
              <a:noFill/>
            </p:spPr>
            <p:txBody>
              <a:bodyPr wrap="square" lIns="0" tIns="0" rIns="0" bIns="0" rtlCol="0" anchor="ctr" anchorCtr="1">
                <a:noAutofit/>
              </a:bodyPr>
              <a:lstStyle/>
              <a:p>
                <a:pPr algn="ctr"/>
                <a:r>
                  <a:rPr lang="en-US" sz="2000" b="1" dirty="0">
                    <a:gradFill>
                      <a:gsLst>
                        <a:gs pos="2917">
                          <a:schemeClr val="tx1"/>
                        </a:gs>
                        <a:gs pos="30000">
                          <a:schemeClr val="tx1"/>
                        </a:gs>
                      </a:gsLst>
                      <a:lin ang="5400000" scaled="0"/>
                    </a:gradFill>
                    <a:latin typeface="Segoe UI Historic" panose="020B0502040204020203" pitchFamily="34" charset="0"/>
                  </a:rPr>
                  <a:t>Ensure access to sensitive Teams, Groups, Apps, Roles is reviewed periodically</a:t>
                </a:r>
              </a:p>
            </p:txBody>
          </p:sp>
        </p:grpSp>
        <p:grpSp>
          <p:nvGrpSpPr>
            <p:cNvPr id="19" name="Group 18">
              <a:extLst>
                <a:ext uri="{FF2B5EF4-FFF2-40B4-BE49-F238E27FC236}">
                  <a16:creationId xmlns:a16="http://schemas.microsoft.com/office/drawing/2014/main" id="{8F2C0C17-31BD-43B4-B3A4-3E4A9472C286}"/>
                </a:ext>
              </a:extLst>
            </p:cNvPr>
            <p:cNvGrpSpPr/>
            <p:nvPr/>
          </p:nvGrpSpPr>
          <p:grpSpPr>
            <a:xfrm>
              <a:off x="9636015" y="2425142"/>
              <a:ext cx="1126237" cy="921543"/>
              <a:chOff x="9802434" y="2625745"/>
              <a:chExt cx="1126237" cy="921543"/>
            </a:xfrm>
          </p:grpSpPr>
          <p:grpSp>
            <p:nvGrpSpPr>
              <p:cNvPr id="20" name="Group 19">
                <a:extLst>
                  <a:ext uri="{FF2B5EF4-FFF2-40B4-BE49-F238E27FC236}">
                    <a16:creationId xmlns:a16="http://schemas.microsoft.com/office/drawing/2014/main" id="{E4353202-F88D-4673-A800-ABC21F4205DA}"/>
                  </a:ext>
                </a:extLst>
              </p:cNvPr>
              <p:cNvGrpSpPr/>
              <p:nvPr/>
            </p:nvGrpSpPr>
            <p:grpSpPr>
              <a:xfrm>
                <a:off x="9802434" y="2625745"/>
                <a:ext cx="674980" cy="794344"/>
                <a:chOff x="8437453" y="2735147"/>
                <a:chExt cx="387178" cy="455648"/>
              </a:xfrm>
            </p:grpSpPr>
            <p:sp>
              <p:nvSpPr>
                <p:cNvPr id="24" name="Parallelogram 23">
                  <a:extLst>
                    <a:ext uri="{FF2B5EF4-FFF2-40B4-BE49-F238E27FC236}">
                      <a16:creationId xmlns:a16="http://schemas.microsoft.com/office/drawing/2014/main" id="{792B6FBC-EB59-453F-8E12-7AC26B51D5CF}"/>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5" name="Parallelogram 24">
                  <a:extLst>
                    <a:ext uri="{FF2B5EF4-FFF2-40B4-BE49-F238E27FC236}">
                      <a16:creationId xmlns:a16="http://schemas.microsoft.com/office/drawing/2014/main" id="{EC7E8DF0-1722-4369-80C7-20FADCE349F4}"/>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6" name="Parallelogram 25">
                  <a:extLst>
                    <a:ext uri="{FF2B5EF4-FFF2-40B4-BE49-F238E27FC236}">
                      <a16:creationId xmlns:a16="http://schemas.microsoft.com/office/drawing/2014/main" id="{CF3A0896-62D6-4A2E-B932-01246030F3DF}"/>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grpSp>
          <p:grpSp>
            <p:nvGrpSpPr>
              <p:cNvPr id="21" name="Group 20">
                <a:extLst>
                  <a:ext uri="{FF2B5EF4-FFF2-40B4-BE49-F238E27FC236}">
                    <a16:creationId xmlns:a16="http://schemas.microsoft.com/office/drawing/2014/main" id="{03C53AEF-E2A9-41FD-81B7-9FED9F1FC289}"/>
                  </a:ext>
                </a:extLst>
              </p:cNvPr>
              <p:cNvGrpSpPr/>
              <p:nvPr/>
            </p:nvGrpSpPr>
            <p:grpSpPr>
              <a:xfrm>
                <a:off x="10438470" y="3057087"/>
                <a:ext cx="490201" cy="490201"/>
                <a:chOff x="9567757" y="596788"/>
                <a:chExt cx="887289" cy="887289"/>
              </a:xfrm>
            </p:grpSpPr>
            <p:sp useBgFill="1">
              <p:nvSpPr>
                <p:cNvPr id="22" name="Oval 21">
                  <a:extLst>
                    <a:ext uri="{FF2B5EF4-FFF2-40B4-BE49-F238E27FC236}">
                      <a16:creationId xmlns:a16="http://schemas.microsoft.com/office/drawing/2014/main" id="{8042F444-50B1-4478-970F-BFCD735245AD}"/>
                    </a:ext>
                  </a:extLst>
                </p:cNvPr>
                <p:cNvSpPr/>
                <p:nvPr/>
              </p:nvSpPr>
              <p:spPr bwMode="auto">
                <a:xfrm>
                  <a:off x="9567757" y="596788"/>
                  <a:ext cx="887289" cy="887289"/>
                </a:xfrm>
                <a:prstGeom prst="ellipse">
                  <a:avLst/>
                </a:prstGeom>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p:nvSpPr>
                <p:cNvPr id="23" name="list_4" title="Icon of a checklist">
                  <a:extLst>
                    <a:ext uri="{FF2B5EF4-FFF2-40B4-BE49-F238E27FC236}">
                      <a16:creationId xmlns:a16="http://schemas.microsoft.com/office/drawing/2014/main" id="{967EB86A-20A6-45E5-A7AD-1FF80A6EBCC7}"/>
                    </a:ext>
                  </a:extLst>
                </p:cNvPr>
                <p:cNvSpPr>
                  <a:spLocks noChangeAspect="1" noEditPoints="1"/>
                </p:cNvSpPr>
                <p:nvPr/>
              </p:nvSpPr>
              <p:spPr bwMode="auto">
                <a:xfrm>
                  <a:off x="9746144" y="861147"/>
                  <a:ext cx="530515" cy="35857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828"/>
                    </a:solidFill>
                    <a:effectLst/>
                    <a:uLnTx/>
                    <a:uFillTx/>
                    <a:latin typeface="Segoe UI"/>
                    <a:ea typeface="+mn-ea"/>
                    <a:cs typeface="+mn-cs"/>
                  </a:endParaRPr>
                </a:p>
              </p:txBody>
            </p:sp>
          </p:grpSp>
        </p:grpSp>
      </p:grpSp>
    </p:spTree>
    <p:extLst>
      <p:ext uri="{BB962C8B-B14F-4D97-AF65-F5344CB8AC3E}">
        <p14:creationId xmlns:p14="http://schemas.microsoft.com/office/powerpoint/2010/main" val="247015184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7155E-F7BD-49B3-94E8-A7D1E097AE14}"/>
              </a:ext>
            </a:extLst>
          </p:cNvPr>
          <p:cNvSpPr>
            <a:spLocks noGrp="1"/>
          </p:cNvSpPr>
          <p:nvPr>
            <p:ph type="title"/>
          </p:nvPr>
        </p:nvSpPr>
        <p:spPr>
          <a:xfrm>
            <a:off x="588263" y="175334"/>
            <a:ext cx="11018520" cy="923330"/>
          </a:xfrm>
        </p:spPr>
        <p:txBody>
          <a:bodyPr/>
          <a:lstStyle/>
          <a:p>
            <a:r>
              <a:rPr lang="en-US" dirty="0">
                <a:cs typeface="Segoe UI"/>
              </a:rPr>
              <a:t>Access recertification to reduce risk</a:t>
            </a:r>
            <a:br>
              <a:rPr lang="en-US" dirty="0">
                <a:cs typeface="Segoe UI"/>
              </a:rPr>
            </a:br>
            <a:r>
              <a:rPr lang="en-US" sz="2400" dirty="0">
                <a:solidFill>
                  <a:schemeClr val="tx2"/>
                </a:solidFill>
                <a:cs typeface="Segoe UI"/>
              </a:rPr>
              <a:t>Access Reviews</a:t>
            </a:r>
            <a:endParaRPr lang="en-NL" dirty="0"/>
          </a:p>
        </p:txBody>
      </p:sp>
      <p:grpSp>
        <p:nvGrpSpPr>
          <p:cNvPr id="47" name="Group 46">
            <a:extLst>
              <a:ext uri="{FF2B5EF4-FFF2-40B4-BE49-F238E27FC236}">
                <a16:creationId xmlns:a16="http://schemas.microsoft.com/office/drawing/2014/main" id="{8AFA6634-A801-4FD3-9AA3-A6552F0EB767}"/>
              </a:ext>
            </a:extLst>
          </p:cNvPr>
          <p:cNvGrpSpPr/>
          <p:nvPr/>
        </p:nvGrpSpPr>
        <p:grpSpPr>
          <a:xfrm>
            <a:off x="588263" y="2279364"/>
            <a:ext cx="7984629" cy="3086057"/>
            <a:chOff x="802672" y="2168833"/>
            <a:chExt cx="7984629" cy="3086057"/>
          </a:xfrm>
        </p:grpSpPr>
        <p:grpSp>
          <p:nvGrpSpPr>
            <p:cNvPr id="6" name="Group 5">
              <a:extLst>
                <a:ext uri="{FF2B5EF4-FFF2-40B4-BE49-F238E27FC236}">
                  <a16:creationId xmlns:a16="http://schemas.microsoft.com/office/drawing/2014/main" id="{1BFFDC63-CCDA-4635-9A72-754B89C26766}"/>
                </a:ext>
              </a:extLst>
            </p:cNvPr>
            <p:cNvGrpSpPr/>
            <p:nvPr/>
          </p:nvGrpSpPr>
          <p:grpSpPr>
            <a:xfrm>
              <a:off x="805511" y="3782280"/>
              <a:ext cx="3898189" cy="659472"/>
              <a:chOff x="584448" y="4515810"/>
              <a:chExt cx="3898189" cy="659472"/>
            </a:xfrm>
          </p:grpSpPr>
          <p:sp>
            <p:nvSpPr>
              <p:cNvPr id="43" name="Text Placeholder 3">
                <a:extLst>
                  <a:ext uri="{FF2B5EF4-FFF2-40B4-BE49-F238E27FC236}">
                    <a16:creationId xmlns:a16="http://schemas.microsoft.com/office/drawing/2014/main" id="{8978F97B-614B-4535-872F-CB76F242E165}"/>
                  </a:ext>
                </a:extLst>
              </p:cNvPr>
              <p:cNvSpPr txBox="1">
                <a:spLocks/>
              </p:cNvSpPr>
              <p:nvPr/>
            </p:nvSpPr>
            <p:spPr>
              <a:xfrm>
                <a:off x="1494637" y="4516482"/>
                <a:ext cx="2988000" cy="658800"/>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Multi-stage</a:t>
                </a: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reviews</a:t>
                </a:r>
              </a:p>
            </p:txBody>
          </p:sp>
          <p:grpSp>
            <p:nvGrpSpPr>
              <p:cNvPr id="44" name="Group 43">
                <a:extLst>
                  <a:ext uri="{FF2B5EF4-FFF2-40B4-BE49-F238E27FC236}">
                    <a16:creationId xmlns:a16="http://schemas.microsoft.com/office/drawing/2014/main" id="{9E7B6E4B-007B-4098-934C-33872E918EAB}"/>
                  </a:ext>
                </a:extLst>
              </p:cNvPr>
              <p:cNvGrpSpPr/>
              <p:nvPr/>
            </p:nvGrpSpPr>
            <p:grpSpPr>
              <a:xfrm>
                <a:off x="584448" y="4515810"/>
                <a:ext cx="658800" cy="658800"/>
                <a:chOff x="439282" y="4774665"/>
                <a:chExt cx="658800" cy="658800"/>
              </a:xfrm>
            </p:grpSpPr>
            <p:sp>
              <p:nvSpPr>
                <p:cNvPr id="45" name="Oval 44">
                  <a:extLst>
                    <a:ext uri="{FF2B5EF4-FFF2-40B4-BE49-F238E27FC236}">
                      <a16:creationId xmlns:a16="http://schemas.microsoft.com/office/drawing/2014/main" id="{C1047E39-73DA-44FD-844F-C68C7E706B76}"/>
                    </a:ext>
                  </a:extLst>
                </p:cNvPr>
                <p:cNvSpPr/>
                <p:nvPr/>
              </p:nvSpPr>
              <p:spPr bwMode="auto">
                <a:xfrm>
                  <a:off x="439282" y="4774665"/>
                  <a:ext cx="658800" cy="65880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6" name="Relationship_F003" title="Icon of three boxes connected by lines">
                  <a:extLst>
                    <a:ext uri="{FF2B5EF4-FFF2-40B4-BE49-F238E27FC236}">
                      <a16:creationId xmlns:a16="http://schemas.microsoft.com/office/drawing/2014/main" id="{03CE1521-CEF4-4CF4-8780-F924D8F44EB9}"/>
                    </a:ext>
                  </a:extLst>
                </p:cNvPr>
                <p:cNvSpPr>
                  <a:spLocks noChangeAspect="1" noEditPoints="1"/>
                </p:cNvSpPr>
                <p:nvPr/>
              </p:nvSpPr>
              <p:spPr bwMode="auto">
                <a:xfrm>
                  <a:off x="605471" y="4952648"/>
                  <a:ext cx="320745" cy="29999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FA7644B1-9F7B-4357-8978-D24F6E0EFB4E}"/>
                </a:ext>
              </a:extLst>
            </p:cNvPr>
            <p:cNvGrpSpPr/>
            <p:nvPr/>
          </p:nvGrpSpPr>
          <p:grpSpPr>
            <a:xfrm>
              <a:off x="819552" y="2975569"/>
              <a:ext cx="3884148" cy="665150"/>
              <a:chOff x="598489" y="3709099"/>
              <a:chExt cx="3884148" cy="665150"/>
            </a:xfrm>
          </p:grpSpPr>
          <p:sp>
            <p:nvSpPr>
              <p:cNvPr id="39" name="Text Placeholder 3">
                <a:extLst>
                  <a:ext uri="{FF2B5EF4-FFF2-40B4-BE49-F238E27FC236}">
                    <a16:creationId xmlns:a16="http://schemas.microsoft.com/office/drawing/2014/main" id="{1CFC4AA3-9940-423F-8895-DF114F386325}"/>
                  </a:ext>
                </a:extLst>
              </p:cNvPr>
              <p:cNvSpPr txBox="1">
                <a:spLocks/>
              </p:cNvSpPr>
              <p:nvPr/>
            </p:nvSpPr>
            <p:spPr>
              <a:xfrm>
                <a:off x="1495983" y="3709099"/>
                <a:ext cx="2986654" cy="658800"/>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Intelligent recommendations </a:t>
                </a: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based on sign-in history</a:t>
                </a:r>
              </a:p>
            </p:txBody>
          </p:sp>
          <p:grpSp>
            <p:nvGrpSpPr>
              <p:cNvPr id="40" name="Group 39">
                <a:extLst>
                  <a:ext uri="{FF2B5EF4-FFF2-40B4-BE49-F238E27FC236}">
                    <a16:creationId xmlns:a16="http://schemas.microsoft.com/office/drawing/2014/main" id="{D55901DB-1D82-40BE-90DB-26F148825C4C}"/>
                  </a:ext>
                </a:extLst>
              </p:cNvPr>
              <p:cNvGrpSpPr/>
              <p:nvPr/>
            </p:nvGrpSpPr>
            <p:grpSpPr>
              <a:xfrm>
                <a:off x="598489" y="3715449"/>
                <a:ext cx="658800" cy="658800"/>
                <a:chOff x="439282" y="3662993"/>
                <a:chExt cx="658800" cy="658800"/>
              </a:xfrm>
            </p:grpSpPr>
            <p:sp>
              <p:nvSpPr>
                <p:cNvPr id="41" name="Oval 40">
                  <a:extLst>
                    <a:ext uri="{FF2B5EF4-FFF2-40B4-BE49-F238E27FC236}">
                      <a16:creationId xmlns:a16="http://schemas.microsoft.com/office/drawing/2014/main" id="{CB1D15CF-3502-4E1F-8A9C-0B0E5A4BF256}"/>
                    </a:ext>
                  </a:extLst>
                </p:cNvPr>
                <p:cNvSpPr/>
                <p:nvPr/>
              </p:nvSpPr>
              <p:spPr bwMode="auto">
                <a:xfrm>
                  <a:off x="439282" y="3662993"/>
                  <a:ext cx="658800" cy="65880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2" name="Brain_3" title="Icon of a brain">
                  <a:extLst>
                    <a:ext uri="{FF2B5EF4-FFF2-40B4-BE49-F238E27FC236}">
                      <a16:creationId xmlns:a16="http://schemas.microsoft.com/office/drawing/2014/main" id="{30FD4E2F-B4C8-4432-A192-FB9B8AD19627}"/>
                    </a:ext>
                  </a:extLst>
                </p:cNvPr>
                <p:cNvSpPr>
                  <a:spLocks noChangeAspect="1" noEditPoints="1"/>
                </p:cNvSpPr>
                <p:nvPr/>
              </p:nvSpPr>
              <p:spPr bwMode="auto">
                <a:xfrm>
                  <a:off x="596165" y="3803461"/>
                  <a:ext cx="339603" cy="365164"/>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FB6F264B-7CC4-42BC-88F9-1BD028B8DF8F}"/>
                </a:ext>
              </a:extLst>
            </p:cNvPr>
            <p:cNvGrpSpPr/>
            <p:nvPr/>
          </p:nvGrpSpPr>
          <p:grpSpPr>
            <a:xfrm>
              <a:off x="827431" y="2168833"/>
              <a:ext cx="3877615" cy="668132"/>
              <a:chOff x="606368" y="2902363"/>
              <a:chExt cx="3877615" cy="668132"/>
            </a:xfrm>
          </p:grpSpPr>
          <p:grpSp>
            <p:nvGrpSpPr>
              <p:cNvPr id="35" name="Group 34">
                <a:extLst>
                  <a:ext uri="{FF2B5EF4-FFF2-40B4-BE49-F238E27FC236}">
                    <a16:creationId xmlns:a16="http://schemas.microsoft.com/office/drawing/2014/main" id="{B23D8724-93CB-471D-9098-D34685281F3A}"/>
                  </a:ext>
                </a:extLst>
              </p:cNvPr>
              <p:cNvGrpSpPr/>
              <p:nvPr/>
            </p:nvGrpSpPr>
            <p:grpSpPr>
              <a:xfrm>
                <a:off x="606368" y="2911695"/>
                <a:ext cx="658800" cy="658800"/>
                <a:chOff x="473268" y="2424744"/>
                <a:chExt cx="658800" cy="658800"/>
              </a:xfrm>
            </p:grpSpPr>
            <p:sp>
              <p:nvSpPr>
                <p:cNvPr id="37" name="Oval 36">
                  <a:extLst>
                    <a:ext uri="{FF2B5EF4-FFF2-40B4-BE49-F238E27FC236}">
                      <a16:creationId xmlns:a16="http://schemas.microsoft.com/office/drawing/2014/main" id="{9F5ADED3-304A-473B-9553-D50848160441}"/>
                    </a:ext>
                  </a:extLst>
                </p:cNvPr>
                <p:cNvSpPr/>
                <p:nvPr/>
              </p:nvSpPr>
              <p:spPr bwMode="auto">
                <a:xfrm>
                  <a:off x="473268" y="2424744"/>
                  <a:ext cx="658800" cy="65880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8" name="Quest_ED40" title="Icon of a map with a dotted line leading to an ex">
                  <a:extLst>
                    <a:ext uri="{FF2B5EF4-FFF2-40B4-BE49-F238E27FC236}">
                      <a16:creationId xmlns:a16="http://schemas.microsoft.com/office/drawing/2014/main" id="{1E497532-447F-4AC8-B1F4-F53ACC8F4A3F}"/>
                    </a:ext>
                  </a:extLst>
                </p:cNvPr>
                <p:cNvSpPr>
                  <a:spLocks noChangeAspect="1" noEditPoints="1"/>
                </p:cNvSpPr>
                <p:nvPr/>
              </p:nvSpPr>
              <p:spPr bwMode="auto">
                <a:xfrm>
                  <a:off x="625774" y="2561932"/>
                  <a:ext cx="365671" cy="36576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6" name="Text Placeholder 3">
                <a:extLst>
                  <a:ext uri="{FF2B5EF4-FFF2-40B4-BE49-F238E27FC236}">
                    <a16:creationId xmlns:a16="http://schemas.microsoft.com/office/drawing/2014/main" id="{EDBDCA6C-927A-4D54-9AD9-5184A13FA974}"/>
                  </a:ext>
                </a:extLst>
              </p:cNvPr>
              <p:cNvSpPr txBox="1">
                <a:spLocks/>
              </p:cNvSpPr>
              <p:nvPr/>
            </p:nvSpPr>
            <p:spPr>
              <a:xfrm>
                <a:off x="1495983" y="2902363"/>
                <a:ext cx="2988000" cy="658800"/>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Policy-based</a:t>
                </a:r>
                <a:r>
                  <a:rPr kumimoji="0" lang="en-US" sz="1600" b="1"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 </a:t>
                </a: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access certification for automation</a:t>
                </a:r>
              </a:p>
            </p:txBody>
          </p:sp>
        </p:grpSp>
        <p:grpSp>
          <p:nvGrpSpPr>
            <p:cNvPr id="9" name="Group 8">
              <a:extLst>
                <a:ext uri="{FF2B5EF4-FFF2-40B4-BE49-F238E27FC236}">
                  <a16:creationId xmlns:a16="http://schemas.microsoft.com/office/drawing/2014/main" id="{14DDB111-7C22-4D81-A402-31CAD23C970F}"/>
                </a:ext>
              </a:extLst>
            </p:cNvPr>
            <p:cNvGrpSpPr/>
            <p:nvPr/>
          </p:nvGrpSpPr>
          <p:grpSpPr>
            <a:xfrm>
              <a:off x="4911948" y="2178165"/>
              <a:ext cx="3875353" cy="658800"/>
              <a:chOff x="5067685" y="2911695"/>
              <a:chExt cx="3875353" cy="658800"/>
            </a:xfrm>
          </p:grpSpPr>
          <p:grpSp>
            <p:nvGrpSpPr>
              <p:cNvPr id="31" name="Group 30">
                <a:extLst>
                  <a:ext uri="{FF2B5EF4-FFF2-40B4-BE49-F238E27FC236}">
                    <a16:creationId xmlns:a16="http://schemas.microsoft.com/office/drawing/2014/main" id="{FE02BFBD-62F7-403C-A383-5F7C75457FB9}"/>
                  </a:ext>
                </a:extLst>
              </p:cNvPr>
              <p:cNvGrpSpPr/>
              <p:nvPr/>
            </p:nvGrpSpPr>
            <p:grpSpPr>
              <a:xfrm>
                <a:off x="5067685" y="2911695"/>
                <a:ext cx="658800" cy="658800"/>
                <a:chOff x="7027114" y="2484130"/>
                <a:chExt cx="658800" cy="658800"/>
              </a:xfrm>
            </p:grpSpPr>
            <p:sp>
              <p:nvSpPr>
                <p:cNvPr id="33" name="Oval 32">
                  <a:extLst>
                    <a:ext uri="{FF2B5EF4-FFF2-40B4-BE49-F238E27FC236}">
                      <a16:creationId xmlns:a16="http://schemas.microsoft.com/office/drawing/2014/main" id="{5C25314C-7355-4D07-ACCB-562B97F72E1E}"/>
                    </a:ext>
                  </a:extLst>
                </p:cNvPr>
                <p:cNvSpPr/>
                <p:nvPr/>
              </p:nvSpPr>
              <p:spPr bwMode="auto">
                <a:xfrm>
                  <a:off x="7027114" y="2484130"/>
                  <a:ext cx="658800" cy="65880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4" name="people_11" title="Icon of two people with a chat bubble">
                  <a:extLst>
                    <a:ext uri="{FF2B5EF4-FFF2-40B4-BE49-F238E27FC236}">
                      <a16:creationId xmlns:a16="http://schemas.microsoft.com/office/drawing/2014/main" id="{6A822AFF-B1CA-4182-8ECF-54B6A77399C3}"/>
                    </a:ext>
                  </a:extLst>
                </p:cNvPr>
                <p:cNvSpPr>
                  <a:spLocks noChangeAspect="1" noEditPoints="1"/>
                </p:cNvSpPr>
                <p:nvPr/>
              </p:nvSpPr>
              <p:spPr bwMode="auto">
                <a:xfrm>
                  <a:off x="7190478" y="2649516"/>
                  <a:ext cx="347959" cy="334151"/>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2" name="Text Placeholder 3">
                <a:extLst>
                  <a:ext uri="{FF2B5EF4-FFF2-40B4-BE49-F238E27FC236}">
                    <a16:creationId xmlns:a16="http://schemas.microsoft.com/office/drawing/2014/main" id="{BDCCC5A7-E16C-4EFC-9E1B-5CEAD492AD79}"/>
                  </a:ext>
                </a:extLst>
              </p:cNvPr>
              <p:cNvSpPr txBox="1">
                <a:spLocks/>
              </p:cNvSpPr>
              <p:nvPr/>
            </p:nvSpPr>
            <p:spPr>
              <a:xfrm>
                <a:off x="5955038" y="2911695"/>
                <a:ext cx="2988000" cy="658800"/>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Native support for </a:t>
                </a:r>
                <a:r>
                  <a:rPr kumimoji="0" lang="en-US" sz="1600" b="1"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B2B guest </a:t>
                </a: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users, privileged roles, non-human workload identities </a:t>
                </a:r>
              </a:p>
            </p:txBody>
          </p:sp>
        </p:grpSp>
        <p:grpSp>
          <p:nvGrpSpPr>
            <p:cNvPr id="10" name="Group 9">
              <a:extLst>
                <a:ext uri="{FF2B5EF4-FFF2-40B4-BE49-F238E27FC236}">
                  <a16:creationId xmlns:a16="http://schemas.microsoft.com/office/drawing/2014/main" id="{722EAE72-32F8-4FC6-A651-AF75997C0ACF}"/>
                </a:ext>
              </a:extLst>
            </p:cNvPr>
            <p:cNvGrpSpPr/>
            <p:nvPr/>
          </p:nvGrpSpPr>
          <p:grpSpPr>
            <a:xfrm>
              <a:off x="802672" y="4582641"/>
              <a:ext cx="3901028" cy="658800"/>
              <a:chOff x="581609" y="5316171"/>
              <a:chExt cx="3901028" cy="658800"/>
            </a:xfrm>
          </p:grpSpPr>
          <p:sp>
            <p:nvSpPr>
              <p:cNvPr id="27" name="Text Placeholder 3">
                <a:extLst>
                  <a:ext uri="{FF2B5EF4-FFF2-40B4-BE49-F238E27FC236}">
                    <a16:creationId xmlns:a16="http://schemas.microsoft.com/office/drawing/2014/main" id="{235842A2-A688-4A41-9AE4-F515743332B5}"/>
                  </a:ext>
                </a:extLst>
              </p:cNvPr>
              <p:cNvSpPr txBox="1">
                <a:spLocks/>
              </p:cNvSpPr>
              <p:nvPr/>
            </p:nvSpPr>
            <p:spPr>
              <a:xfrm>
                <a:off x="1494637" y="5316171"/>
                <a:ext cx="2988000" cy="658800"/>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Audit history </a:t>
                </a:r>
                <a:r>
                  <a:rPr kumimoji="0" lang="en-US" sz="1600" i="0" u="none" strike="noStrike" kern="1200" cap="none" spc="0" normalizeH="0" baseline="0" noProof="0" dirty="0">
                    <a:ln>
                      <a:noFill/>
                    </a:ln>
                    <a:effectLst/>
                    <a:uLnTx/>
                    <a:uFillTx/>
                    <a:latin typeface="Segoe UI"/>
                    <a:ea typeface="+mn-ea"/>
                    <a:cs typeface="Segoe UI" panose="020B0502040204020203" pitchFamily="34" charset="0"/>
                  </a:rPr>
                  <a:t>for compliance reviews</a:t>
                </a:r>
              </a:p>
            </p:txBody>
          </p:sp>
          <p:grpSp>
            <p:nvGrpSpPr>
              <p:cNvPr id="28" name="Group 27">
                <a:extLst>
                  <a:ext uri="{FF2B5EF4-FFF2-40B4-BE49-F238E27FC236}">
                    <a16:creationId xmlns:a16="http://schemas.microsoft.com/office/drawing/2014/main" id="{43453C99-90FC-4F45-AF2F-60DC59B15779}"/>
                  </a:ext>
                </a:extLst>
              </p:cNvPr>
              <p:cNvGrpSpPr/>
              <p:nvPr/>
            </p:nvGrpSpPr>
            <p:grpSpPr>
              <a:xfrm>
                <a:off x="581609" y="5316171"/>
                <a:ext cx="658800" cy="658800"/>
                <a:chOff x="416347" y="5660541"/>
                <a:chExt cx="658800" cy="658800"/>
              </a:xfrm>
            </p:grpSpPr>
            <p:sp>
              <p:nvSpPr>
                <p:cNvPr id="29" name="Oval 28">
                  <a:extLst>
                    <a:ext uri="{FF2B5EF4-FFF2-40B4-BE49-F238E27FC236}">
                      <a16:creationId xmlns:a16="http://schemas.microsoft.com/office/drawing/2014/main" id="{D7BA9547-752F-4C8C-A208-6E2272C356E9}"/>
                    </a:ext>
                  </a:extLst>
                </p:cNvPr>
                <p:cNvSpPr/>
                <p:nvPr/>
              </p:nvSpPr>
              <p:spPr bwMode="auto">
                <a:xfrm>
                  <a:off x="416347" y="5660541"/>
                  <a:ext cx="658800" cy="65880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0" name="Book_2" title="Icon of a book and a pencil">
                  <a:extLst>
                    <a:ext uri="{FF2B5EF4-FFF2-40B4-BE49-F238E27FC236}">
                      <a16:creationId xmlns:a16="http://schemas.microsoft.com/office/drawing/2014/main" id="{F716C226-9DB3-4959-B40B-64E379D81C31}"/>
                    </a:ext>
                  </a:extLst>
                </p:cNvPr>
                <p:cNvSpPr>
                  <a:spLocks noChangeAspect="1" noEditPoints="1"/>
                </p:cNvSpPr>
                <p:nvPr/>
              </p:nvSpPr>
              <p:spPr bwMode="auto">
                <a:xfrm>
                  <a:off x="585375" y="5839942"/>
                  <a:ext cx="328649" cy="299997"/>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grpSp>
          <p:nvGrpSpPr>
            <p:cNvPr id="11" name="Group 10">
              <a:extLst>
                <a:ext uri="{FF2B5EF4-FFF2-40B4-BE49-F238E27FC236}">
                  <a16:creationId xmlns:a16="http://schemas.microsoft.com/office/drawing/2014/main" id="{F8CC7735-F5E5-435B-A1E1-7ECC3D468DD0}"/>
                </a:ext>
              </a:extLst>
            </p:cNvPr>
            <p:cNvGrpSpPr/>
            <p:nvPr/>
          </p:nvGrpSpPr>
          <p:grpSpPr>
            <a:xfrm>
              <a:off x="4919891" y="4582640"/>
              <a:ext cx="3867410" cy="672250"/>
              <a:chOff x="5075628" y="5316170"/>
              <a:chExt cx="3867410" cy="672250"/>
            </a:xfrm>
          </p:grpSpPr>
          <p:sp>
            <p:nvSpPr>
              <p:cNvPr id="23" name="Text Placeholder 3">
                <a:extLst>
                  <a:ext uri="{FF2B5EF4-FFF2-40B4-BE49-F238E27FC236}">
                    <a16:creationId xmlns:a16="http://schemas.microsoft.com/office/drawing/2014/main" id="{2B05F2F2-E5FF-4F11-A704-89FF00675DE3}"/>
                  </a:ext>
                </a:extLst>
              </p:cNvPr>
              <p:cNvSpPr txBox="1">
                <a:spLocks/>
              </p:cNvSpPr>
              <p:nvPr/>
            </p:nvSpPr>
            <p:spPr>
              <a:xfrm>
                <a:off x="5955038" y="5316170"/>
                <a:ext cx="2988000" cy="658800"/>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Out-of-the-box integration </a:t>
                </a:r>
                <a:r>
                  <a:rPr kumimoji="0" lang="en-US" sz="1600" i="0" u="none" strike="noStrike" kern="1200" cap="none" spc="0" normalizeH="0" baseline="0" noProof="0" dirty="0">
                    <a:ln>
                      <a:noFill/>
                    </a:ln>
                    <a:effectLst/>
                    <a:uLnTx/>
                    <a:uFillTx/>
                    <a:latin typeface="Segoe UI"/>
                    <a:ea typeface="+mn-ea"/>
                    <a:cs typeface="Segoe UI" panose="020B0502040204020203" pitchFamily="34" charset="0"/>
                  </a:rPr>
                  <a:t>with Microsoft Teams</a:t>
                </a:r>
              </a:p>
            </p:txBody>
          </p:sp>
          <p:grpSp>
            <p:nvGrpSpPr>
              <p:cNvPr id="24" name="Group 23">
                <a:extLst>
                  <a:ext uri="{FF2B5EF4-FFF2-40B4-BE49-F238E27FC236}">
                    <a16:creationId xmlns:a16="http://schemas.microsoft.com/office/drawing/2014/main" id="{471A41E0-D8E9-48A6-B1B1-58DA1E7644C2}"/>
                  </a:ext>
                </a:extLst>
              </p:cNvPr>
              <p:cNvGrpSpPr/>
              <p:nvPr/>
            </p:nvGrpSpPr>
            <p:grpSpPr>
              <a:xfrm>
                <a:off x="5075628" y="5329620"/>
                <a:ext cx="658800" cy="658800"/>
                <a:chOff x="7000707" y="5878266"/>
                <a:chExt cx="658800" cy="658800"/>
              </a:xfrm>
            </p:grpSpPr>
            <p:sp>
              <p:nvSpPr>
                <p:cNvPr id="25" name="Oval 24">
                  <a:extLst>
                    <a:ext uri="{FF2B5EF4-FFF2-40B4-BE49-F238E27FC236}">
                      <a16:creationId xmlns:a16="http://schemas.microsoft.com/office/drawing/2014/main" id="{FD8E7B1D-B496-4E4D-BDBD-E89865FE9A43}"/>
                    </a:ext>
                  </a:extLst>
                </p:cNvPr>
                <p:cNvSpPr/>
                <p:nvPr/>
              </p:nvSpPr>
              <p:spPr bwMode="auto">
                <a:xfrm>
                  <a:off x="7000707" y="5878266"/>
                  <a:ext cx="658800" cy="65880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pic>
              <p:nvPicPr>
                <p:cNvPr id="26" name="Picture 25" descr="Icon&#10;&#10;Description automatically generated with medium confidence">
                  <a:extLst>
                    <a:ext uri="{FF2B5EF4-FFF2-40B4-BE49-F238E27FC236}">
                      <a16:creationId xmlns:a16="http://schemas.microsoft.com/office/drawing/2014/main" id="{A6B473E0-8A14-49FA-BAFB-ABF91EE4BD5B}"/>
                    </a:ext>
                  </a:extLst>
                </p:cNvPr>
                <p:cNvPicPr>
                  <a:picLocks noChangeAspect="1"/>
                </p:cNvPicPr>
                <p:nvPr/>
              </p:nvPicPr>
              <p:blipFill rotWithShape="1">
                <a:blip r:embed="rId3">
                  <a:duotone>
                    <a:prstClr val="black"/>
                    <a:schemeClr val="tx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l="20193" t="21665" r="18818" b="20237"/>
                <a:stretch/>
              </p:blipFill>
              <p:spPr>
                <a:xfrm>
                  <a:off x="7069854" y="5959750"/>
                  <a:ext cx="520505" cy="495832"/>
                </a:xfrm>
                <a:prstGeom prst="rect">
                  <a:avLst/>
                </a:prstGeom>
              </p:spPr>
            </p:pic>
          </p:grpSp>
        </p:grpSp>
        <p:grpSp>
          <p:nvGrpSpPr>
            <p:cNvPr id="12" name="Group 11">
              <a:extLst>
                <a:ext uri="{FF2B5EF4-FFF2-40B4-BE49-F238E27FC236}">
                  <a16:creationId xmlns:a16="http://schemas.microsoft.com/office/drawing/2014/main" id="{92676B39-A121-46C3-B25F-5F7C0E691AC3}"/>
                </a:ext>
              </a:extLst>
            </p:cNvPr>
            <p:cNvGrpSpPr/>
            <p:nvPr/>
          </p:nvGrpSpPr>
          <p:grpSpPr>
            <a:xfrm>
              <a:off x="4911948" y="2984140"/>
              <a:ext cx="3875353" cy="666155"/>
              <a:chOff x="5067685" y="3717670"/>
              <a:chExt cx="3875353" cy="666155"/>
            </a:xfrm>
          </p:grpSpPr>
          <p:sp>
            <p:nvSpPr>
              <p:cNvPr id="19" name="Text Placeholder 3">
                <a:extLst>
                  <a:ext uri="{FF2B5EF4-FFF2-40B4-BE49-F238E27FC236}">
                    <a16:creationId xmlns:a16="http://schemas.microsoft.com/office/drawing/2014/main" id="{84200F0D-B726-4134-BDB3-D666ED127642}"/>
                  </a:ext>
                </a:extLst>
              </p:cNvPr>
              <p:cNvSpPr txBox="1">
                <a:spLocks/>
              </p:cNvSpPr>
              <p:nvPr/>
            </p:nvSpPr>
            <p:spPr>
              <a:xfrm>
                <a:off x="5955038" y="3721425"/>
                <a:ext cx="2988000" cy="662400"/>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Customizable notifications </a:t>
                </a: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to reviewers</a:t>
                </a:r>
                <a:endParaRPr kumimoji="0" lang="en-US" sz="1600" b="1"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endParaRPr>
              </a:p>
            </p:txBody>
          </p:sp>
          <p:grpSp>
            <p:nvGrpSpPr>
              <p:cNvPr id="20" name="Group 19">
                <a:extLst>
                  <a:ext uri="{FF2B5EF4-FFF2-40B4-BE49-F238E27FC236}">
                    <a16:creationId xmlns:a16="http://schemas.microsoft.com/office/drawing/2014/main" id="{CE0CE24D-FB40-4557-9783-17C546519F97}"/>
                  </a:ext>
                </a:extLst>
              </p:cNvPr>
              <p:cNvGrpSpPr/>
              <p:nvPr/>
            </p:nvGrpSpPr>
            <p:grpSpPr>
              <a:xfrm>
                <a:off x="5067685" y="3717670"/>
                <a:ext cx="658800" cy="658800"/>
                <a:chOff x="7022346" y="3626481"/>
                <a:chExt cx="658800" cy="658800"/>
              </a:xfrm>
            </p:grpSpPr>
            <p:sp>
              <p:nvSpPr>
                <p:cNvPr id="21" name="Oval 20">
                  <a:extLst>
                    <a:ext uri="{FF2B5EF4-FFF2-40B4-BE49-F238E27FC236}">
                      <a16:creationId xmlns:a16="http://schemas.microsoft.com/office/drawing/2014/main" id="{0DDE79FA-1EEC-4EE0-846E-DDC57BA8E1F4}"/>
                    </a:ext>
                  </a:extLst>
                </p:cNvPr>
                <p:cNvSpPr/>
                <p:nvPr/>
              </p:nvSpPr>
              <p:spPr bwMode="auto">
                <a:xfrm>
                  <a:off x="7022346" y="3626481"/>
                  <a:ext cx="658800" cy="65880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2" name="ActivityFeed_F056" title="Icon of two chat bubbles stacked vertically">
                  <a:extLst>
                    <a:ext uri="{FF2B5EF4-FFF2-40B4-BE49-F238E27FC236}">
                      <a16:creationId xmlns:a16="http://schemas.microsoft.com/office/drawing/2014/main" id="{3DF79D35-76B8-4869-B95D-3C5AF449EFEA}"/>
                    </a:ext>
                  </a:extLst>
                </p:cNvPr>
                <p:cNvSpPr>
                  <a:spLocks noChangeAspect="1" noEditPoints="1"/>
                </p:cNvSpPr>
                <p:nvPr/>
              </p:nvSpPr>
              <p:spPr bwMode="auto">
                <a:xfrm>
                  <a:off x="7173293" y="3808482"/>
                  <a:ext cx="345048" cy="305909"/>
                </a:xfrm>
                <a:custGeom>
                  <a:avLst/>
                  <a:gdLst>
                    <a:gd name="T0" fmla="*/ 3734 w 4408"/>
                    <a:gd name="T1" fmla="*/ 3380 h 3908"/>
                    <a:gd name="T2" fmla="*/ 879 w 4408"/>
                    <a:gd name="T3" fmla="*/ 3380 h 3908"/>
                    <a:gd name="T4" fmla="*/ 879 w 4408"/>
                    <a:gd name="T5" fmla="*/ 2056 h 3908"/>
                    <a:gd name="T6" fmla="*/ 4408 w 4408"/>
                    <a:gd name="T7" fmla="*/ 2056 h 3908"/>
                    <a:gd name="T8" fmla="*/ 4408 w 4408"/>
                    <a:gd name="T9" fmla="*/ 3380 h 3908"/>
                    <a:gd name="T10" fmla="*/ 4261 w 4408"/>
                    <a:gd name="T11" fmla="*/ 3380 h 3908"/>
                    <a:gd name="T12" fmla="*/ 4261 w 4408"/>
                    <a:gd name="T13" fmla="*/ 3908 h 3908"/>
                    <a:gd name="T14" fmla="*/ 3734 w 4408"/>
                    <a:gd name="T15" fmla="*/ 3380 h 3908"/>
                    <a:gd name="T16" fmla="*/ 147 w 4408"/>
                    <a:gd name="T17" fmla="*/ 1849 h 3908"/>
                    <a:gd name="T18" fmla="*/ 673 w 4408"/>
                    <a:gd name="T19" fmla="*/ 1323 h 3908"/>
                    <a:gd name="T20" fmla="*/ 3523 w 4408"/>
                    <a:gd name="T21" fmla="*/ 1323 h 3908"/>
                    <a:gd name="T22" fmla="*/ 3523 w 4408"/>
                    <a:gd name="T23" fmla="*/ 0 h 3908"/>
                    <a:gd name="T24" fmla="*/ 0 w 4408"/>
                    <a:gd name="T25" fmla="*/ 0 h 3908"/>
                    <a:gd name="T26" fmla="*/ 0 w 4408"/>
                    <a:gd name="T27" fmla="*/ 1323 h 3908"/>
                    <a:gd name="T28" fmla="*/ 147 w 4408"/>
                    <a:gd name="T29" fmla="*/ 1323 h 3908"/>
                    <a:gd name="T30" fmla="*/ 147 w 4408"/>
                    <a:gd name="T31" fmla="*/ 1849 h 3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8" h="3908">
                      <a:moveTo>
                        <a:pt x="3734" y="3380"/>
                      </a:moveTo>
                      <a:lnTo>
                        <a:pt x="879" y="3380"/>
                      </a:lnTo>
                      <a:lnTo>
                        <a:pt x="879" y="2056"/>
                      </a:lnTo>
                      <a:lnTo>
                        <a:pt x="4408" y="2056"/>
                      </a:lnTo>
                      <a:lnTo>
                        <a:pt x="4408" y="3380"/>
                      </a:lnTo>
                      <a:lnTo>
                        <a:pt x="4261" y="3380"/>
                      </a:lnTo>
                      <a:lnTo>
                        <a:pt x="4261" y="3908"/>
                      </a:lnTo>
                      <a:lnTo>
                        <a:pt x="3734" y="3380"/>
                      </a:lnTo>
                      <a:close/>
                      <a:moveTo>
                        <a:pt x="147" y="1849"/>
                      </a:moveTo>
                      <a:lnTo>
                        <a:pt x="673" y="1323"/>
                      </a:lnTo>
                      <a:lnTo>
                        <a:pt x="3523" y="1323"/>
                      </a:lnTo>
                      <a:lnTo>
                        <a:pt x="3523" y="0"/>
                      </a:lnTo>
                      <a:lnTo>
                        <a:pt x="0" y="0"/>
                      </a:lnTo>
                      <a:lnTo>
                        <a:pt x="0" y="1323"/>
                      </a:lnTo>
                      <a:lnTo>
                        <a:pt x="147" y="1323"/>
                      </a:lnTo>
                      <a:lnTo>
                        <a:pt x="147" y="1849"/>
                      </a:ln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3" name="Group 12">
              <a:extLst>
                <a:ext uri="{FF2B5EF4-FFF2-40B4-BE49-F238E27FC236}">
                  <a16:creationId xmlns:a16="http://schemas.microsoft.com/office/drawing/2014/main" id="{6D4E3312-6E00-4FC7-A481-D5DBDC0FC8FB}"/>
                </a:ext>
              </a:extLst>
            </p:cNvPr>
            <p:cNvGrpSpPr/>
            <p:nvPr/>
          </p:nvGrpSpPr>
          <p:grpSpPr>
            <a:xfrm>
              <a:off x="4919891" y="3790115"/>
              <a:ext cx="3867410" cy="669910"/>
              <a:chOff x="5075628" y="4523645"/>
              <a:chExt cx="3867410" cy="669910"/>
            </a:xfrm>
          </p:grpSpPr>
          <p:sp>
            <p:nvSpPr>
              <p:cNvPr id="15" name="Text Placeholder 3">
                <a:extLst>
                  <a:ext uri="{FF2B5EF4-FFF2-40B4-BE49-F238E27FC236}">
                    <a16:creationId xmlns:a16="http://schemas.microsoft.com/office/drawing/2014/main" id="{F4B45EC6-FC09-42D5-A738-FBFA21C2A18B}"/>
                  </a:ext>
                </a:extLst>
              </p:cNvPr>
              <p:cNvSpPr txBox="1">
                <a:spLocks/>
              </p:cNvSpPr>
              <p:nvPr/>
            </p:nvSpPr>
            <p:spPr>
              <a:xfrm>
                <a:off x="5955038" y="4534755"/>
                <a:ext cx="2988000" cy="658800"/>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Downloadable reports </a:t>
                </a: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to see how reviewers are performing</a:t>
                </a:r>
              </a:p>
            </p:txBody>
          </p:sp>
          <p:grpSp>
            <p:nvGrpSpPr>
              <p:cNvPr id="16" name="Group 15">
                <a:extLst>
                  <a:ext uri="{FF2B5EF4-FFF2-40B4-BE49-F238E27FC236}">
                    <a16:creationId xmlns:a16="http://schemas.microsoft.com/office/drawing/2014/main" id="{D9515C42-BA04-4540-BEC4-4917332A4D4F}"/>
                  </a:ext>
                </a:extLst>
              </p:cNvPr>
              <p:cNvGrpSpPr/>
              <p:nvPr/>
            </p:nvGrpSpPr>
            <p:grpSpPr>
              <a:xfrm>
                <a:off x="5075628" y="4523645"/>
                <a:ext cx="658800" cy="658800"/>
                <a:chOff x="6994920" y="4778025"/>
                <a:chExt cx="658800" cy="658800"/>
              </a:xfrm>
            </p:grpSpPr>
            <p:sp>
              <p:nvSpPr>
                <p:cNvPr id="17" name="Oval 16">
                  <a:extLst>
                    <a:ext uri="{FF2B5EF4-FFF2-40B4-BE49-F238E27FC236}">
                      <a16:creationId xmlns:a16="http://schemas.microsoft.com/office/drawing/2014/main" id="{1E22D5F5-3CF9-423E-BCB2-EDFA1618B65C}"/>
                    </a:ext>
                  </a:extLst>
                </p:cNvPr>
                <p:cNvSpPr/>
                <p:nvPr/>
              </p:nvSpPr>
              <p:spPr bwMode="auto">
                <a:xfrm>
                  <a:off x="6994920" y="4778025"/>
                  <a:ext cx="658800" cy="65880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18" name="Brush" title="Icon of a paintbrush">
                  <a:extLst>
                    <a:ext uri="{FF2B5EF4-FFF2-40B4-BE49-F238E27FC236}">
                      <a16:creationId xmlns:a16="http://schemas.microsoft.com/office/drawing/2014/main" id="{85E2D8F5-EC96-41EC-B564-46D2487C4C21}"/>
                    </a:ext>
                  </a:extLst>
                </p:cNvPr>
                <p:cNvSpPr>
                  <a:spLocks noChangeAspect="1" noEditPoints="1"/>
                </p:cNvSpPr>
                <p:nvPr/>
              </p:nvSpPr>
              <p:spPr bwMode="auto">
                <a:xfrm>
                  <a:off x="7125952" y="4970062"/>
                  <a:ext cx="388983" cy="281238"/>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grpSp>
      <p:pic>
        <p:nvPicPr>
          <p:cNvPr id="49" name="Picture 48" descr="Graphical user interface, text, application, email&#10;&#10;Description automatically generated">
            <a:extLst>
              <a:ext uri="{FF2B5EF4-FFF2-40B4-BE49-F238E27FC236}">
                <a16:creationId xmlns:a16="http://schemas.microsoft.com/office/drawing/2014/main" id="{44BD78C9-1814-4AF3-9D7B-4D2B6EC9C1C2}"/>
              </a:ext>
            </a:extLst>
          </p:cNvPr>
          <p:cNvPicPr>
            <a:picLocks noChangeAspect="1"/>
          </p:cNvPicPr>
          <p:nvPr/>
        </p:nvPicPr>
        <p:blipFill rotWithShape="1">
          <a:blip r:embed="rId5"/>
          <a:srcRect l="21840"/>
          <a:stretch/>
        </p:blipFill>
        <p:spPr>
          <a:xfrm>
            <a:off x="8570016" y="2016869"/>
            <a:ext cx="3030882" cy="3595135"/>
          </a:xfrm>
          <a:prstGeom prst="rect">
            <a:avLst/>
          </a:prstGeom>
        </p:spPr>
      </p:pic>
    </p:spTree>
    <p:extLst>
      <p:ext uri="{BB962C8B-B14F-4D97-AF65-F5344CB8AC3E}">
        <p14:creationId xmlns:p14="http://schemas.microsoft.com/office/powerpoint/2010/main" val="113806466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D0F82-6702-4FB6-9782-507B31AC793E}"/>
              </a:ext>
            </a:extLst>
          </p:cNvPr>
          <p:cNvSpPr>
            <a:spLocks noGrp="1"/>
          </p:cNvSpPr>
          <p:nvPr>
            <p:ph type="title"/>
          </p:nvPr>
        </p:nvSpPr>
        <p:spPr>
          <a:xfrm>
            <a:off x="588263" y="421555"/>
            <a:ext cx="11018520" cy="430887"/>
          </a:xfrm>
        </p:spPr>
        <p:txBody>
          <a:bodyPr/>
          <a:lstStyle/>
          <a:p>
            <a:r>
              <a:rPr lang="en-US" sz="2800"/>
              <a:t>Reduce risk of guest users in Teams and Microsoft 365 groups</a:t>
            </a:r>
          </a:p>
        </p:txBody>
      </p:sp>
      <p:sp>
        <p:nvSpPr>
          <p:cNvPr id="3" name="people_4" title="Icon of a person">
            <a:extLst>
              <a:ext uri="{FF2B5EF4-FFF2-40B4-BE49-F238E27FC236}">
                <a16:creationId xmlns:a16="http://schemas.microsoft.com/office/drawing/2014/main" id="{67029068-3472-40BE-BBAE-9A96152E2750}"/>
              </a:ext>
            </a:extLst>
          </p:cNvPr>
          <p:cNvSpPr>
            <a:spLocks noChangeAspect="1" noEditPoints="1"/>
          </p:cNvSpPr>
          <p:nvPr/>
        </p:nvSpPr>
        <p:spPr bwMode="auto">
          <a:xfrm>
            <a:off x="173495" y="3185845"/>
            <a:ext cx="385413" cy="43088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4" name="Straight Arrow Connector 3">
            <a:extLst>
              <a:ext uri="{FF2B5EF4-FFF2-40B4-BE49-F238E27FC236}">
                <a16:creationId xmlns:a16="http://schemas.microsoft.com/office/drawing/2014/main" id="{DF300E0D-B67C-4CCE-98CD-446E61199CA6}"/>
              </a:ext>
            </a:extLst>
          </p:cNvPr>
          <p:cNvCxnSpPr>
            <a:cxnSpLocks/>
          </p:cNvCxnSpPr>
          <p:nvPr/>
        </p:nvCxnSpPr>
        <p:spPr>
          <a:xfrm>
            <a:off x="710158" y="3448851"/>
            <a:ext cx="68655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1E0FA30-B686-4FF2-8C9D-55E64CAE99BF}"/>
              </a:ext>
            </a:extLst>
          </p:cNvPr>
          <p:cNvSpPr txBox="1"/>
          <p:nvPr/>
        </p:nvSpPr>
        <p:spPr>
          <a:xfrm>
            <a:off x="726792" y="2970401"/>
            <a:ext cx="803562" cy="430887"/>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1. Creates a team</a:t>
            </a:r>
          </a:p>
        </p:txBody>
      </p:sp>
      <p:sp>
        <p:nvSpPr>
          <p:cNvPr id="6" name="Oval 5">
            <a:extLst>
              <a:ext uri="{FF2B5EF4-FFF2-40B4-BE49-F238E27FC236}">
                <a16:creationId xmlns:a16="http://schemas.microsoft.com/office/drawing/2014/main" id="{80C1346F-52BE-4336-B4C7-5933D64C7C46}"/>
              </a:ext>
            </a:extLst>
          </p:cNvPr>
          <p:cNvSpPr/>
          <p:nvPr/>
        </p:nvSpPr>
        <p:spPr bwMode="auto">
          <a:xfrm>
            <a:off x="1836627" y="2578875"/>
            <a:ext cx="2716466" cy="2716466"/>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4F4FB235-3F59-4B58-B7CA-722CA49950BE}"/>
              </a:ext>
            </a:extLst>
          </p:cNvPr>
          <p:cNvGrpSpPr/>
          <p:nvPr/>
        </p:nvGrpSpPr>
        <p:grpSpPr>
          <a:xfrm>
            <a:off x="2823790" y="2280945"/>
            <a:ext cx="742139" cy="742139"/>
            <a:chOff x="3111470" y="2247460"/>
            <a:chExt cx="742139" cy="742139"/>
          </a:xfrm>
        </p:grpSpPr>
        <p:sp>
          <p:nvSpPr>
            <p:cNvPr id="8" name="Oval 7">
              <a:extLst>
                <a:ext uri="{FF2B5EF4-FFF2-40B4-BE49-F238E27FC236}">
                  <a16:creationId xmlns:a16="http://schemas.microsoft.com/office/drawing/2014/main" id="{40D75B18-7240-4190-B3BF-30BA781CB33A}"/>
                </a:ext>
              </a:extLst>
            </p:cNvPr>
            <p:cNvSpPr/>
            <p:nvPr/>
          </p:nvSpPr>
          <p:spPr bwMode="auto">
            <a:xfrm>
              <a:off x="3111470" y="2247460"/>
              <a:ext cx="742139" cy="74213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people_4" title="Icon of a person">
              <a:extLst>
                <a:ext uri="{FF2B5EF4-FFF2-40B4-BE49-F238E27FC236}">
                  <a16:creationId xmlns:a16="http://schemas.microsoft.com/office/drawing/2014/main" id="{4385E1BC-8077-46D7-B99C-255EE5E01D1C}"/>
                </a:ext>
              </a:extLst>
            </p:cNvPr>
            <p:cNvSpPr>
              <a:spLocks noChangeAspect="1" noEditPoints="1"/>
            </p:cNvSpPr>
            <p:nvPr/>
          </p:nvSpPr>
          <p:spPr bwMode="auto">
            <a:xfrm>
              <a:off x="3348367" y="2447252"/>
              <a:ext cx="306402" cy="3425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plus" title="Icon of a plus sign">
              <a:extLst>
                <a:ext uri="{FF2B5EF4-FFF2-40B4-BE49-F238E27FC236}">
                  <a16:creationId xmlns:a16="http://schemas.microsoft.com/office/drawing/2014/main" id="{F9051596-A209-4CFB-902E-432ADCD10A52}"/>
                </a:ext>
              </a:extLst>
            </p:cNvPr>
            <p:cNvSpPr>
              <a:spLocks noChangeAspect="1" noEditPoints="1"/>
            </p:cNvSpPr>
            <p:nvPr/>
          </p:nvSpPr>
          <p:spPr bwMode="auto">
            <a:xfrm>
              <a:off x="3215114" y="2551901"/>
              <a:ext cx="133253" cy="133253"/>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
        <p:nvSpPr>
          <p:cNvPr id="11" name="TextBox 10">
            <a:extLst>
              <a:ext uri="{FF2B5EF4-FFF2-40B4-BE49-F238E27FC236}">
                <a16:creationId xmlns:a16="http://schemas.microsoft.com/office/drawing/2014/main" id="{002810F5-07BA-4C80-92FF-BDA408B89293}"/>
              </a:ext>
            </a:extLst>
          </p:cNvPr>
          <p:cNvSpPr txBox="1"/>
          <p:nvPr/>
        </p:nvSpPr>
        <p:spPr>
          <a:xfrm>
            <a:off x="2529669" y="1828521"/>
            <a:ext cx="1514669" cy="430887"/>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2. Guests are added to the team</a:t>
            </a:r>
          </a:p>
        </p:txBody>
      </p:sp>
      <p:sp>
        <p:nvSpPr>
          <p:cNvPr id="12" name="Oval 11">
            <a:extLst>
              <a:ext uri="{FF2B5EF4-FFF2-40B4-BE49-F238E27FC236}">
                <a16:creationId xmlns:a16="http://schemas.microsoft.com/office/drawing/2014/main" id="{1990C2EB-CD19-46DD-8128-70CB09EDAFDF}"/>
              </a:ext>
            </a:extLst>
          </p:cNvPr>
          <p:cNvSpPr/>
          <p:nvPr/>
        </p:nvSpPr>
        <p:spPr bwMode="auto">
          <a:xfrm>
            <a:off x="4018311" y="2998114"/>
            <a:ext cx="742139" cy="74213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802B02E3-6AEB-4C51-B249-1657715E75A7}"/>
              </a:ext>
            </a:extLst>
          </p:cNvPr>
          <p:cNvSpPr txBox="1"/>
          <p:nvPr/>
        </p:nvSpPr>
        <p:spPr>
          <a:xfrm>
            <a:off x="4782921" y="2878479"/>
            <a:ext cx="1514669" cy="861774"/>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3. Access reviews detects teams with guests and triggers review on them</a:t>
            </a:r>
          </a:p>
        </p:txBody>
      </p:sp>
      <p:grpSp>
        <p:nvGrpSpPr>
          <p:cNvPr id="14" name="Group 13">
            <a:extLst>
              <a:ext uri="{FF2B5EF4-FFF2-40B4-BE49-F238E27FC236}">
                <a16:creationId xmlns:a16="http://schemas.microsoft.com/office/drawing/2014/main" id="{B2EC2A7C-5278-4FA1-B4BB-3F62BE4BCCE7}"/>
              </a:ext>
            </a:extLst>
          </p:cNvPr>
          <p:cNvGrpSpPr/>
          <p:nvPr/>
        </p:nvGrpSpPr>
        <p:grpSpPr>
          <a:xfrm>
            <a:off x="3980560" y="4393281"/>
            <a:ext cx="657981" cy="657981"/>
            <a:chOff x="3114386" y="5003533"/>
            <a:chExt cx="779890" cy="779890"/>
          </a:xfrm>
        </p:grpSpPr>
        <p:sp useBgFill="1">
          <p:nvSpPr>
            <p:cNvPr id="15" name="Oval 14">
              <a:extLst>
                <a:ext uri="{FF2B5EF4-FFF2-40B4-BE49-F238E27FC236}">
                  <a16:creationId xmlns:a16="http://schemas.microsoft.com/office/drawing/2014/main" id="{501D6D17-D6AF-4BD4-8E65-CFC86409AEC6}"/>
                </a:ext>
              </a:extLst>
            </p:cNvPr>
            <p:cNvSpPr/>
            <p:nvPr/>
          </p:nvSpPr>
          <p:spPr bwMode="auto">
            <a:xfrm>
              <a:off x="3114386" y="5003533"/>
              <a:ext cx="779890" cy="779890"/>
            </a:xfrm>
            <a:prstGeom prst="ellipse">
              <a:avLst/>
            </a:pr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p:nvSpPr>
            <p:cNvPr id="16" name="list_4" title="Icon of a checklist">
              <a:extLst>
                <a:ext uri="{FF2B5EF4-FFF2-40B4-BE49-F238E27FC236}">
                  <a16:creationId xmlns:a16="http://schemas.microsoft.com/office/drawing/2014/main" id="{5B2FA9F1-BEF8-4DF6-A847-20B949D30547}"/>
                </a:ext>
              </a:extLst>
            </p:cNvPr>
            <p:cNvSpPr>
              <a:spLocks noChangeAspect="1" noEditPoints="1"/>
            </p:cNvSpPr>
            <p:nvPr/>
          </p:nvSpPr>
          <p:spPr bwMode="auto">
            <a:xfrm>
              <a:off x="3239074" y="5214193"/>
              <a:ext cx="530515" cy="35857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828"/>
                </a:solidFill>
                <a:effectLst/>
                <a:uLnTx/>
                <a:uFillTx/>
                <a:latin typeface="Segoe UI"/>
                <a:ea typeface="+mn-ea"/>
                <a:cs typeface="+mn-cs"/>
              </a:endParaRPr>
            </a:p>
          </p:txBody>
        </p:sp>
      </p:grpSp>
      <p:sp>
        <p:nvSpPr>
          <p:cNvPr id="17" name="TextBox 16">
            <a:extLst>
              <a:ext uri="{FF2B5EF4-FFF2-40B4-BE49-F238E27FC236}">
                <a16:creationId xmlns:a16="http://schemas.microsoft.com/office/drawing/2014/main" id="{F7CC79CD-8E7A-49E4-955C-7158A0F01665}"/>
              </a:ext>
            </a:extLst>
          </p:cNvPr>
          <p:cNvSpPr txBox="1"/>
          <p:nvPr/>
        </p:nvSpPr>
        <p:spPr>
          <a:xfrm>
            <a:off x="4282355" y="5190967"/>
            <a:ext cx="2110064" cy="861774"/>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4. Membership reviewed; System provides recommendations based on last sign-in</a:t>
            </a:r>
          </a:p>
        </p:txBody>
      </p:sp>
      <p:grpSp>
        <p:nvGrpSpPr>
          <p:cNvPr id="18" name="Group 17">
            <a:extLst>
              <a:ext uri="{FF2B5EF4-FFF2-40B4-BE49-F238E27FC236}">
                <a16:creationId xmlns:a16="http://schemas.microsoft.com/office/drawing/2014/main" id="{5A8AC87F-E43B-4F22-9259-865DF70B703C}"/>
              </a:ext>
            </a:extLst>
          </p:cNvPr>
          <p:cNvGrpSpPr/>
          <p:nvPr/>
        </p:nvGrpSpPr>
        <p:grpSpPr>
          <a:xfrm>
            <a:off x="1840422" y="4435958"/>
            <a:ext cx="657981" cy="657981"/>
            <a:chOff x="1849387" y="4339123"/>
            <a:chExt cx="657981" cy="657981"/>
          </a:xfrm>
        </p:grpSpPr>
        <p:sp useBgFill="1">
          <p:nvSpPr>
            <p:cNvPr id="19" name="Oval 18">
              <a:extLst>
                <a:ext uri="{FF2B5EF4-FFF2-40B4-BE49-F238E27FC236}">
                  <a16:creationId xmlns:a16="http://schemas.microsoft.com/office/drawing/2014/main" id="{AE266979-3E7A-4347-B8A6-6503A93EFE6C}"/>
                </a:ext>
              </a:extLst>
            </p:cNvPr>
            <p:cNvSpPr/>
            <p:nvPr/>
          </p:nvSpPr>
          <p:spPr bwMode="auto">
            <a:xfrm>
              <a:off x="1849387" y="4339123"/>
              <a:ext cx="657981" cy="657981"/>
            </a:xfrm>
            <a:prstGeom prst="ellipse">
              <a:avLst/>
            </a:pr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p:nvSpPr>
            <p:cNvPr id="20" name="trash" title="Icon of a trash can">
              <a:extLst>
                <a:ext uri="{FF2B5EF4-FFF2-40B4-BE49-F238E27FC236}">
                  <a16:creationId xmlns:a16="http://schemas.microsoft.com/office/drawing/2014/main" id="{11110256-F1FF-4841-A18E-61AF2ED8485F}"/>
                </a:ext>
              </a:extLst>
            </p:cNvPr>
            <p:cNvSpPr>
              <a:spLocks noChangeAspect="1" noEditPoints="1"/>
            </p:cNvSpPr>
            <p:nvPr/>
          </p:nvSpPr>
          <p:spPr bwMode="auto">
            <a:xfrm>
              <a:off x="2021822" y="4485233"/>
              <a:ext cx="316293" cy="365760"/>
            </a:xfrm>
            <a:custGeom>
              <a:avLst/>
              <a:gdLst>
                <a:gd name="T0" fmla="*/ 258 w 292"/>
                <a:gd name="T1" fmla="*/ 46 h 337"/>
                <a:gd name="T2" fmla="*/ 258 w 292"/>
                <a:gd name="T3" fmla="*/ 313 h 337"/>
                <a:gd name="T4" fmla="*/ 234 w 292"/>
                <a:gd name="T5" fmla="*/ 337 h 337"/>
                <a:gd name="T6" fmla="*/ 57 w 292"/>
                <a:gd name="T7" fmla="*/ 337 h 337"/>
                <a:gd name="T8" fmla="*/ 33 w 292"/>
                <a:gd name="T9" fmla="*/ 313 h 337"/>
                <a:gd name="T10" fmla="*/ 33 w 292"/>
                <a:gd name="T11" fmla="*/ 46 h 337"/>
                <a:gd name="T12" fmla="*/ 0 w 292"/>
                <a:gd name="T13" fmla="*/ 46 h 337"/>
                <a:gd name="T14" fmla="*/ 292 w 292"/>
                <a:gd name="T15" fmla="*/ 46 h 337"/>
                <a:gd name="T16" fmla="*/ 101 w 292"/>
                <a:gd name="T17" fmla="*/ 101 h 337"/>
                <a:gd name="T18" fmla="*/ 101 w 292"/>
                <a:gd name="T19" fmla="*/ 279 h 337"/>
                <a:gd name="T20" fmla="*/ 146 w 292"/>
                <a:gd name="T21" fmla="*/ 101 h 337"/>
                <a:gd name="T22" fmla="*/ 146 w 292"/>
                <a:gd name="T23" fmla="*/ 279 h 337"/>
                <a:gd name="T24" fmla="*/ 191 w 292"/>
                <a:gd name="T25" fmla="*/ 101 h 337"/>
                <a:gd name="T26" fmla="*/ 191 w 292"/>
                <a:gd name="T27" fmla="*/ 279 h 337"/>
                <a:gd name="T28" fmla="*/ 191 w 292"/>
                <a:gd name="T29" fmla="*/ 46 h 337"/>
                <a:gd name="T30" fmla="*/ 191 w 292"/>
                <a:gd name="T31" fmla="*/ 14 h 337"/>
                <a:gd name="T32" fmla="*/ 177 w 292"/>
                <a:gd name="T33" fmla="*/ 0 h 337"/>
                <a:gd name="T34" fmla="*/ 115 w 292"/>
                <a:gd name="T35" fmla="*/ 0 h 337"/>
                <a:gd name="T36" fmla="*/ 101 w 292"/>
                <a:gd name="T37" fmla="*/ 14 h 337"/>
                <a:gd name="T38" fmla="*/ 101 w 292"/>
                <a:gd name="T39" fmla="*/ 4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7">
                  <a:moveTo>
                    <a:pt x="258" y="46"/>
                  </a:moveTo>
                  <a:cubicBezTo>
                    <a:pt x="258" y="313"/>
                    <a:pt x="258" y="313"/>
                    <a:pt x="258" y="313"/>
                  </a:cubicBezTo>
                  <a:cubicBezTo>
                    <a:pt x="258" y="326"/>
                    <a:pt x="247" y="337"/>
                    <a:pt x="234" y="337"/>
                  </a:cubicBezTo>
                  <a:cubicBezTo>
                    <a:pt x="57" y="337"/>
                    <a:pt x="57" y="337"/>
                    <a:pt x="57" y="337"/>
                  </a:cubicBezTo>
                  <a:cubicBezTo>
                    <a:pt x="44" y="337"/>
                    <a:pt x="33" y="326"/>
                    <a:pt x="33" y="313"/>
                  </a:cubicBezTo>
                  <a:cubicBezTo>
                    <a:pt x="33" y="46"/>
                    <a:pt x="33" y="46"/>
                    <a:pt x="33" y="46"/>
                  </a:cubicBezTo>
                  <a:moveTo>
                    <a:pt x="0" y="46"/>
                  </a:moveTo>
                  <a:cubicBezTo>
                    <a:pt x="292" y="46"/>
                    <a:pt x="292" y="46"/>
                    <a:pt x="292" y="46"/>
                  </a:cubicBezTo>
                  <a:moveTo>
                    <a:pt x="101" y="101"/>
                  </a:moveTo>
                  <a:cubicBezTo>
                    <a:pt x="101" y="279"/>
                    <a:pt x="101" y="279"/>
                    <a:pt x="101" y="279"/>
                  </a:cubicBezTo>
                  <a:moveTo>
                    <a:pt x="146" y="101"/>
                  </a:moveTo>
                  <a:cubicBezTo>
                    <a:pt x="146" y="279"/>
                    <a:pt x="146" y="279"/>
                    <a:pt x="146" y="279"/>
                  </a:cubicBezTo>
                  <a:moveTo>
                    <a:pt x="191" y="101"/>
                  </a:moveTo>
                  <a:cubicBezTo>
                    <a:pt x="191" y="279"/>
                    <a:pt x="191" y="279"/>
                    <a:pt x="191" y="279"/>
                  </a:cubicBezTo>
                  <a:moveTo>
                    <a:pt x="191" y="46"/>
                  </a:moveTo>
                  <a:cubicBezTo>
                    <a:pt x="191" y="14"/>
                    <a:pt x="191" y="14"/>
                    <a:pt x="191" y="14"/>
                  </a:cubicBezTo>
                  <a:cubicBezTo>
                    <a:pt x="191" y="6"/>
                    <a:pt x="185" y="0"/>
                    <a:pt x="177" y="0"/>
                  </a:cubicBezTo>
                  <a:cubicBezTo>
                    <a:pt x="115" y="0"/>
                    <a:pt x="115" y="0"/>
                    <a:pt x="115" y="0"/>
                  </a:cubicBezTo>
                  <a:cubicBezTo>
                    <a:pt x="107" y="0"/>
                    <a:pt x="101" y="6"/>
                    <a:pt x="101" y="14"/>
                  </a:cubicBezTo>
                  <a:cubicBezTo>
                    <a:pt x="101" y="46"/>
                    <a:pt x="101" y="46"/>
                    <a:pt x="101" y="4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1" name="Group 20">
            <a:extLst>
              <a:ext uri="{FF2B5EF4-FFF2-40B4-BE49-F238E27FC236}">
                <a16:creationId xmlns:a16="http://schemas.microsoft.com/office/drawing/2014/main" id="{ADF10D48-206A-4CD6-A492-3B618114C5B9}"/>
              </a:ext>
            </a:extLst>
          </p:cNvPr>
          <p:cNvGrpSpPr/>
          <p:nvPr/>
        </p:nvGrpSpPr>
        <p:grpSpPr>
          <a:xfrm>
            <a:off x="1610628" y="2998114"/>
            <a:ext cx="657981" cy="657981"/>
            <a:chOff x="770978" y="4544541"/>
            <a:chExt cx="657981" cy="657981"/>
          </a:xfrm>
        </p:grpSpPr>
        <p:sp useBgFill="1">
          <p:nvSpPr>
            <p:cNvPr id="22" name="Oval 21">
              <a:extLst>
                <a:ext uri="{FF2B5EF4-FFF2-40B4-BE49-F238E27FC236}">
                  <a16:creationId xmlns:a16="http://schemas.microsoft.com/office/drawing/2014/main" id="{811729B7-E0DA-4548-B8B2-056B007E706A}"/>
                </a:ext>
              </a:extLst>
            </p:cNvPr>
            <p:cNvSpPr/>
            <p:nvPr/>
          </p:nvSpPr>
          <p:spPr bwMode="auto">
            <a:xfrm>
              <a:off x="770978" y="4544541"/>
              <a:ext cx="657981" cy="657981"/>
            </a:xfrm>
            <a:prstGeom prst="ellipse">
              <a:avLst/>
            </a:pr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pic>
          <p:nvPicPr>
            <p:cNvPr id="23" name="Picture 22">
              <a:extLst>
                <a:ext uri="{FF2B5EF4-FFF2-40B4-BE49-F238E27FC236}">
                  <a16:creationId xmlns:a16="http://schemas.microsoft.com/office/drawing/2014/main" id="{169CC4B7-D8C1-4C6E-8701-9AA27EC553A6}"/>
                </a:ext>
              </a:extLst>
            </p:cNvPr>
            <p:cNvPicPr>
              <a:picLocks noChangeAspect="1"/>
            </p:cNvPicPr>
            <p:nvPr/>
          </p:nvPicPr>
          <p:blipFill rotWithShape="1">
            <a:blip r:embed="rId2"/>
            <a:srcRect l="10781" r="8447" b="23381"/>
            <a:stretch/>
          </p:blipFill>
          <p:spPr>
            <a:xfrm>
              <a:off x="923648" y="4692501"/>
              <a:ext cx="373274" cy="350348"/>
            </a:xfrm>
            <a:prstGeom prst="rect">
              <a:avLst/>
            </a:prstGeom>
          </p:spPr>
        </p:pic>
      </p:grpSp>
      <p:sp>
        <p:nvSpPr>
          <p:cNvPr id="24" name="TextBox 23">
            <a:extLst>
              <a:ext uri="{FF2B5EF4-FFF2-40B4-BE49-F238E27FC236}">
                <a16:creationId xmlns:a16="http://schemas.microsoft.com/office/drawing/2014/main" id="{BC91403D-CF0A-43F5-B65B-51DF2932990C}"/>
              </a:ext>
            </a:extLst>
          </p:cNvPr>
          <p:cNvSpPr txBox="1"/>
          <p:nvPr/>
        </p:nvSpPr>
        <p:spPr>
          <a:xfrm>
            <a:off x="710158" y="5108863"/>
            <a:ext cx="1936858" cy="861774"/>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5. (Optional) Denied guests are blocked from signing in and then deleted</a:t>
            </a:r>
          </a:p>
        </p:txBody>
      </p:sp>
      <p:pic>
        <p:nvPicPr>
          <p:cNvPr id="25" name="Graphic 24" title="pyramid representing Azure Active Directory">
            <a:extLst>
              <a:ext uri="{FF2B5EF4-FFF2-40B4-BE49-F238E27FC236}">
                <a16:creationId xmlns:a16="http://schemas.microsoft.com/office/drawing/2014/main" id="{50E5A1CB-DE9E-49ED-9500-ECC82DE81E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55554" y="3083794"/>
            <a:ext cx="503993" cy="504000"/>
          </a:xfrm>
          <a:prstGeom prst="rect">
            <a:avLst/>
          </a:prstGeom>
        </p:spPr>
      </p:pic>
      <p:sp>
        <p:nvSpPr>
          <p:cNvPr id="27" name="TextBox 26">
            <a:extLst>
              <a:ext uri="{FF2B5EF4-FFF2-40B4-BE49-F238E27FC236}">
                <a16:creationId xmlns:a16="http://schemas.microsoft.com/office/drawing/2014/main" id="{21B49C99-F714-4363-A9B4-5B097D712543}"/>
              </a:ext>
            </a:extLst>
          </p:cNvPr>
          <p:cNvSpPr txBox="1"/>
          <p:nvPr/>
        </p:nvSpPr>
        <p:spPr>
          <a:xfrm>
            <a:off x="6837828" y="2259408"/>
            <a:ext cx="4768955" cy="3080074"/>
          </a:xfrm>
          <a:prstGeom prst="rect">
            <a:avLst/>
          </a:prstGeom>
          <a:noFill/>
        </p:spPr>
        <p:txBody>
          <a:bodyPr wrap="square">
            <a:spAutoFit/>
          </a:bodyPr>
          <a:lstStyle/>
          <a:p>
            <a:r>
              <a:rPr lang="en-US" b="1">
                <a:solidFill>
                  <a:schemeClr val="tx2"/>
                </a:solidFill>
              </a:rPr>
              <a:t>Newly created groups </a:t>
            </a:r>
            <a:r>
              <a:rPr lang="en-US"/>
              <a:t>that have guests, and </a:t>
            </a:r>
            <a:r>
              <a:rPr lang="en-US" b="1">
                <a:solidFill>
                  <a:schemeClr val="tx2"/>
                </a:solidFill>
              </a:rPr>
              <a:t>existing groups </a:t>
            </a:r>
            <a:r>
              <a:rPr lang="en-US"/>
              <a:t>that have newly added guests are automatically included in the review</a:t>
            </a:r>
          </a:p>
          <a:p>
            <a:endParaRPr lang="en-US"/>
          </a:p>
          <a:p>
            <a:r>
              <a:rPr lang="en-US"/>
              <a:t>Designate </a:t>
            </a:r>
            <a:r>
              <a:rPr lang="en-US" b="1">
                <a:solidFill>
                  <a:schemeClr val="tx2"/>
                </a:solidFill>
              </a:rPr>
              <a:t>group owners </a:t>
            </a:r>
            <a:r>
              <a:rPr lang="en-US"/>
              <a:t>or </a:t>
            </a:r>
            <a:r>
              <a:rPr lang="en-US" b="1">
                <a:solidFill>
                  <a:schemeClr val="tx2"/>
                </a:solidFill>
              </a:rPr>
              <a:t>guests</a:t>
            </a:r>
            <a:r>
              <a:rPr lang="en-US" b="1">
                <a:solidFill>
                  <a:schemeClr val="accent1"/>
                </a:solidFill>
              </a:rPr>
              <a:t> </a:t>
            </a:r>
            <a:r>
              <a:rPr lang="en-US" b="1">
                <a:solidFill>
                  <a:schemeClr val="tx2"/>
                </a:solidFill>
              </a:rPr>
              <a:t>themselves</a:t>
            </a:r>
            <a:r>
              <a:rPr lang="en-US"/>
              <a:t> to be the reviewer</a:t>
            </a:r>
          </a:p>
          <a:p>
            <a:endParaRPr lang="en-US"/>
          </a:p>
          <a:p>
            <a:r>
              <a:rPr lang="en-US"/>
              <a:t>Ensure that guest users retain only the </a:t>
            </a:r>
            <a:r>
              <a:rPr lang="en-US" b="1">
                <a:solidFill>
                  <a:schemeClr val="tx2"/>
                </a:solidFill>
              </a:rPr>
              <a:t>access they need</a:t>
            </a:r>
            <a:r>
              <a:rPr lang="en-US"/>
              <a:t> to Teams and Microsoft 365 groups</a:t>
            </a:r>
          </a:p>
        </p:txBody>
      </p:sp>
    </p:spTree>
    <p:extLst>
      <p:ext uri="{BB962C8B-B14F-4D97-AF65-F5344CB8AC3E}">
        <p14:creationId xmlns:p14="http://schemas.microsoft.com/office/powerpoint/2010/main" val="17321502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3A357-5E11-4F25-9B33-C6C483307252}"/>
              </a:ext>
            </a:extLst>
          </p:cNvPr>
          <p:cNvSpPr>
            <a:spLocks noGrp="1"/>
          </p:cNvSpPr>
          <p:nvPr>
            <p:ph type="title"/>
          </p:nvPr>
        </p:nvSpPr>
        <p:spPr>
          <a:xfrm>
            <a:off x="588263" y="390778"/>
            <a:ext cx="11018520" cy="492443"/>
          </a:xfrm>
        </p:spPr>
        <p:txBody>
          <a:bodyPr/>
          <a:lstStyle/>
          <a:p>
            <a:r>
              <a:rPr lang="en-US" sz="3200" dirty="0"/>
              <a:t>Access Package Structure</a:t>
            </a:r>
          </a:p>
        </p:txBody>
      </p:sp>
      <p:sp>
        <p:nvSpPr>
          <p:cNvPr id="70" name="Text Placeholder 3">
            <a:extLst>
              <a:ext uri="{FF2B5EF4-FFF2-40B4-BE49-F238E27FC236}">
                <a16:creationId xmlns:a16="http://schemas.microsoft.com/office/drawing/2014/main" id="{5513F582-E743-4365-8F7F-AE7650E4D1E3}"/>
              </a:ext>
            </a:extLst>
          </p:cNvPr>
          <p:cNvSpPr txBox="1">
            <a:spLocks/>
          </p:cNvSpPr>
          <p:nvPr/>
        </p:nvSpPr>
        <p:spPr>
          <a:xfrm>
            <a:off x="588263" y="1238794"/>
            <a:ext cx="11018520" cy="469667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000" dirty="0"/>
          </a:p>
          <a:p>
            <a:endParaRPr lang="en-US" sz="1800" dirty="0"/>
          </a:p>
        </p:txBody>
      </p:sp>
      <p:pic>
        <p:nvPicPr>
          <p:cNvPr id="4" name="Picture 3">
            <a:extLst>
              <a:ext uri="{FF2B5EF4-FFF2-40B4-BE49-F238E27FC236}">
                <a16:creationId xmlns:a16="http://schemas.microsoft.com/office/drawing/2014/main" id="{A97F4F00-955B-0ECE-061B-0565D0B1D78A}"/>
              </a:ext>
            </a:extLst>
          </p:cNvPr>
          <p:cNvPicPr>
            <a:picLocks noChangeAspect="1"/>
          </p:cNvPicPr>
          <p:nvPr/>
        </p:nvPicPr>
        <p:blipFill>
          <a:blip r:embed="rId3"/>
          <a:stretch>
            <a:fillRect/>
          </a:stretch>
        </p:blipFill>
        <p:spPr>
          <a:xfrm>
            <a:off x="585217" y="1238794"/>
            <a:ext cx="10750654" cy="2745483"/>
          </a:xfrm>
          <a:prstGeom prst="rect">
            <a:avLst/>
          </a:prstGeom>
        </p:spPr>
      </p:pic>
      <p:pic>
        <p:nvPicPr>
          <p:cNvPr id="7" name="Picture 6">
            <a:extLst>
              <a:ext uri="{FF2B5EF4-FFF2-40B4-BE49-F238E27FC236}">
                <a16:creationId xmlns:a16="http://schemas.microsoft.com/office/drawing/2014/main" id="{113A6E72-9DBD-B8A8-D8ED-AE7C2CBF45F4}"/>
              </a:ext>
            </a:extLst>
          </p:cNvPr>
          <p:cNvPicPr>
            <a:picLocks noChangeAspect="1"/>
          </p:cNvPicPr>
          <p:nvPr/>
        </p:nvPicPr>
        <p:blipFill>
          <a:blip r:embed="rId4"/>
          <a:stretch>
            <a:fillRect/>
          </a:stretch>
        </p:blipFill>
        <p:spPr>
          <a:xfrm>
            <a:off x="684725" y="4173111"/>
            <a:ext cx="10382204" cy="2552893"/>
          </a:xfrm>
          <a:prstGeom prst="rect">
            <a:avLst/>
          </a:prstGeom>
        </p:spPr>
      </p:pic>
    </p:spTree>
    <p:extLst>
      <p:ext uri="{BB962C8B-B14F-4D97-AF65-F5344CB8AC3E}">
        <p14:creationId xmlns:p14="http://schemas.microsoft.com/office/powerpoint/2010/main" val="10220635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B2C3C-384D-44FA-A8C6-77A66817FAFD}"/>
              </a:ext>
            </a:extLst>
          </p:cNvPr>
          <p:cNvSpPr>
            <a:spLocks noGrp="1"/>
          </p:cNvSpPr>
          <p:nvPr>
            <p:ph type="title"/>
          </p:nvPr>
        </p:nvSpPr>
        <p:spPr/>
        <p:txBody>
          <a:bodyPr/>
          <a:lstStyle/>
          <a:p>
            <a:r>
              <a:rPr lang="en-US"/>
              <a:t>Access Reviews for service principals</a:t>
            </a:r>
          </a:p>
        </p:txBody>
      </p:sp>
      <p:pic>
        <p:nvPicPr>
          <p:cNvPr id="3" name="Content Placeholder 5" descr="Graphical user interface, application&#10;&#10;Description automatically generated">
            <a:extLst>
              <a:ext uri="{FF2B5EF4-FFF2-40B4-BE49-F238E27FC236}">
                <a16:creationId xmlns:a16="http://schemas.microsoft.com/office/drawing/2014/main" id="{9C5C3337-C912-4CF4-9918-15D8B57DA146}"/>
              </a:ext>
            </a:extLst>
          </p:cNvPr>
          <p:cNvPicPr>
            <a:picLocks noChangeAspect="1"/>
          </p:cNvPicPr>
          <p:nvPr/>
        </p:nvPicPr>
        <p:blipFill>
          <a:blip r:embed="rId2"/>
          <a:stretch>
            <a:fillRect/>
          </a:stretch>
        </p:blipFill>
        <p:spPr>
          <a:xfrm>
            <a:off x="7181880" y="1641960"/>
            <a:ext cx="4420217" cy="4420217"/>
          </a:xfrm>
          <a:prstGeom prst="rect">
            <a:avLst/>
          </a:prstGeom>
        </p:spPr>
      </p:pic>
      <p:sp>
        <p:nvSpPr>
          <p:cNvPr id="4" name="TextBox 3">
            <a:extLst>
              <a:ext uri="{FF2B5EF4-FFF2-40B4-BE49-F238E27FC236}">
                <a16:creationId xmlns:a16="http://schemas.microsoft.com/office/drawing/2014/main" id="{99B95A7F-4BA6-4B00-973D-FCB6905BFD2C}"/>
              </a:ext>
            </a:extLst>
          </p:cNvPr>
          <p:cNvSpPr txBox="1"/>
          <p:nvPr/>
        </p:nvSpPr>
        <p:spPr>
          <a:xfrm>
            <a:off x="585217" y="2089074"/>
            <a:ext cx="6601349" cy="3108543"/>
          </a:xfrm>
          <a:prstGeom prst="rect">
            <a:avLst/>
          </a:prstGeom>
          <a:noFill/>
        </p:spPr>
        <p:txBody>
          <a:bodyPr wrap="square">
            <a:spAutoFit/>
          </a:bodyPr>
          <a:lstStyle/>
          <a:p>
            <a:pPr marL="285750" indent="-285750">
              <a:buFont typeface="Arial" panose="020B0604020202020204" pitchFamily="34" charset="0"/>
              <a:buChar char="•"/>
            </a:pPr>
            <a:r>
              <a:rPr lang="en-US" sz="2800"/>
              <a:t>Require a review of service principals and applications that are assigned to </a:t>
            </a:r>
            <a:r>
              <a:rPr lang="en-US" sz="2800" u="sng"/>
              <a:t>privileged directory roles</a:t>
            </a:r>
          </a:p>
          <a:p>
            <a:pPr marL="285750" indent="-285750">
              <a:buFont typeface="Arial" panose="020B0604020202020204" pitchFamily="34" charset="0"/>
              <a:buChar char="•"/>
            </a:pPr>
            <a:endParaRPr lang="en-US" sz="2800"/>
          </a:p>
          <a:p>
            <a:pPr marL="285750" indent="-285750">
              <a:buFont typeface="Arial" panose="020B0604020202020204" pitchFamily="34" charset="0"/>
              <a:buChar char="•"/>
            </a:pPr>
            <a:r>
              <a:rPr lang="en-US" sz="2800"/>
              <a:t>Create reviews of roles in your Azure subscriptions to which a service principal is assigned</a:t>
            </a:r>
          </a:p>
        </p:txBody>
      </p:sp>
    </p:spTree>
    <p:extLst>
      <p:ext uri="{BB962C8B-B14F-4D97-AF65-F5344CB8AC3E}">
        <p14:creationId xmlns:p14="http://schemas.microsoft.com/office/powerpoint/2010/main" val="217339431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3CC12-28A6-4B21-A816-80454321C7D1}"/>
              </a:ext>
            </a:extLst>
          </p:cNvPr>
          <p:cNvSpPr>
            <a:spLocks noGrp="1"/>
          </p:cNvSpPr>
          <p:nvPr>
            <p:ph type="title"/>
          </p:nvPr>
        </p:nvSpPr>
        <p:spPr/>
        <p:txBody>
          <a:bodyPr/>
          <a:lstStyle/>
          <a:p>
            <a:r>
              <a:rPr lang="en-US"/>
              <a:t>Access Review history report</a:t>
            </a:r>
          </a:p>
        </p:txBody>
      </p:sp>
      <p:sp>
        <p:nvSpPr>
          <p:cNvPr id="3" name="Content Placeholder 2">
            <a:extLst>
              <a:ext uri="{FF2B5EF4-FFF2-40B4-BE49-F238E27FC236}">
                <a16:creationId xmlns:a16="http://schemas.microsoft.com/office/drawing/2014/main" id="{440464E0-D0D4-406D-8A77-47A14A85EBAA}"/>
              </a:ext>
            </a:extLst>
          </p:cNvPr>
          <p:cNvSpPr txBox="1">
            <a:spLocks/>
          </p:cNvSpPr>
          <p:nvPr/>
        </p:nvSpPr>
        <p:spPr>
          <a:xfrm>
            <a:off x="584201" y="1435100"/>
            <a:ext cx="4959350" cy="48339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t>Downloadable review history to gain more insight on Access Reviews</a:t>
            </a:r>
          </a:p>
          <a:p>
            <a:endParaRPr lang="en-US" sz="2400"/>
          </a:p>
          <a:p>
            <a:r>
              <a:rPr lang="en-US" sz="2400"/>
              <a:t>Download results for audit and compliance needs, or to integrate with other solutions</a:t>
            </a:r>
          </a:p>
          <a:p>
            <a:endParaRPr lang="en-US" sz="2400"/>
          </a:p>
          <a:p>
            <a:r>
              <a:rPr lang="en-US" sz="2400"/>
              <a:t>Reports can be constructed to include specific access reviews, for a specific time frame, and can be filtered to include different review types and review result</a:t>
            </a:r>
          </a:p>
        </p:txBody>
      </p:sp>
      <p:pic>
        <p:nvPicPr>
          <p:cNvPr id="4" name="Content Placeholder 5" descr="Graphical user interface, text, application, email&#10;&#10;Description automatically generated">
            <a:extLst>
              <a:ext uri="{FF2B5EF4-FFF2-40B4-BE49-F238E27FC236}">
                <a16:creationId xmlns:a16="http://schemas.microsoft.com/office/drawing/2014/main" id="{B7DE6E5F-9B15-41D0-AAE6-D2545D736BA9}"/>
              </a:ext>
            </a:extLst>
          </p:cNvPr>
          <p:cNvPicPr>
            <a:picLocks noChangeAspect="1"/>
          </p:cNvPicPr>
          <p:nvPr/>
        </p:nvPicPr>
        <p:blipFill>
          <a:blip r:embed="rId2"/>
          <a:stretch>
            <a:fillRect/>
          </a:stretch>
        </p:blipFill>
        <p:spPr>
          <a:xfrm>
            <a:off x="6087838" y="2435225"/>
            <a:ext cx="5810250" cy="2571750"/>
          </a:xfrm>
          <a:prstGeom prst="rect">
            <a:avLst/>
          </a:prstGeom>
        </p:spPr>
      </p:pic>
    </p:spTree>
    <p:extLst>
      <p:ext uri="{BB962C8B-B14F-4D97-AF65-F5344CB8AC3E}">
        <p14:creationId xmlns:p14="http://schemas.microsoft.com/office/powerpoint/2010/main" val="128704456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D94AD-CF25-48B9-8D55-BDEECF722AD3}"/>
              </a:ext>
            </a:extLst>
          </p:cNvPr>
          <p:cNvSpPr>
            <a:spLocks noGrp="1"/>
          </p:cNvSpPr>
          <p:nvPr>
            <p:ph type="title"/>
          </p:nvPr>
        </p:nvSpPr>
        <p:spPr/>
        <p:txBody>
          <a:bodyPr/>
          <a:lstStyle/>
          <a:p>
            <a:r>
              <a:rPr lang="en-US"/>
              <a:t>Enhanced Reviewer Recommendations</a:t>
            </a:r>
          </a:p>
        </p:txBody>
      </p:sp>
      <p:pic>
        <p:nvPicPr>
          <p:cNvPr id="11" name="Picture 10" descr="Graphical user interface, text, application, email&#10;&#10;Description automatically generated">
            <a:extLst>
              <a:ext uri="{FF2B5EF4-FFF2-40B4-BE49-F238E27FC236}">
                <a16:creationId xmlns:a16="http://schemas.microsoft.com/office/drawing/2014/main" id="{79A60CD8-67C3-4351-B726-4AFB0ADDCE31}"/>
              </a:ext>
            </a:extLst>
          </p:cNvPr>
          <p:cNvPicPr>
            <a:picLocks noChangeAspect="1"/>
          </p:cNvPicPr>
          <p:nvPr/>
        </p:nvPicPr>
        <p:blipFill rotWithShape="1">
          <a:blip r:embed="rId2"/>
          <a:srcRect l="16572"/>
          <a:stretch/>
        </p:blipFill>
        <p:spPr>
          <a:xfrm>
            <a:off x="1010194" y="2258667"/>
            <a:ext cx="10171611" cy="4398418"/>
          </a:xfrm>
          <a:prstGeom prst="rect">
            <a:avLst/>
          </a:prstGeom>
        </p:spPr>
      </p:pic>
      <p:sp>
        <p:nvSpPr>
          <p:cNvPr id="13" name="TextBox 12">
            <a:extLst>
              <a:ext uri="{FF2B5EF4-FFF2-40B4-BE49-F238E27FC236}">
                <a16:creationId xmlns:a16="http://schemas.microsoft.com/office/drawing/2014/main" id="{39881B59-AF26-47EF-9AFF-85B1A1A8D087}"/>
              </a:ext>
            </a:extLst>
          </p:cNvPr>
          <p:cNvSpPr txBox="1"/>
          <p:nvPr/>
        </p:nvSpPr>
        <p:spPr>
          <a:xfrm>
            <a:off x="588263" y="1222386"/>
            <a:ext cx="11018520" cy="830997"/>
          </a:xfrm>
          <a:prstGeom prst="rect">
            <a:avLst/>
          </a:prstGeom>
          <a:noFill/>
        </p:spPr>
        <p:txBody>
          <a:bodyPr wrap="square" lIns="91440" tIns="45720" rIns="91440" bIns="45720" anchor="t">
            <a:spAutoFit/>
          </a:bodyPr>
          <a:lstStyle/>
          <a:p>
            <a:r>
              <a:rPr lang="en-US" sz="2400"/>
              <a:t>To help reduce reviewer attestation fatigue, Access Review includes information on the user’s last sign-in</a:t>
            </a:r>
          </a:p>
        </p:txBody>
      </p:sp>
      <p:sp>
        <p:nvSpPr>
          <p:cNvPr id="15" name="Rectangle 14">
            <a:extLst>
              <a:ext uri="{FF2B5EF4-FFF2-40B4-BE49-F238E27FC236}">
                <a16:creationId xmlns:a16="http://schemas.microsoft.com/office/drawing/2014/main" id="{125BA9EB-31D0-47D0-B717-C8CA24045FB5}"/>
              </a:ext>
            </a:extLst>
          </p:cNvPr>
          <p:cNvSpPr/>
          <p:nvPr/>
        </p:nvSpPr>
        <p:spPr bwMode="auto">
          <a:xfrm>
            <a:off x="4052042" y="4807131"/>
            <a:ext cx="3222172" cy="5660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6927887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FD95-699C-45EC-9872-153407DB81C6}"/>
              </a:ext>
            </a:extLst>
          </p:cNvPr>
          <p:cNvSpPr>
            <a:spLocks noGrp="1"/>
          </p:cNvSpPr>
          <p:nvPr>
            <p:ph type="title"/>
          </p:nvPr>
        </p:nvSpPr>
        <p:spPr/>
        <p:txBody>
          <a:bodyPr/>
          <a:lstStyle/>
          <a:p>
            <a:r>
              <a:rPr lang="en-US"/>
              <a:t>Contoso’s user journey</a:t>
            </a:r>
          </a:p>
        </p:txBody>
      </p:sp>
      <p:pic>
        <p:nvPicPr>
          <p:cNvPr id="100" name="Azure AD" title="pyramid representing Azure Active Directory">
            <a:extLst>
              <a:ext uri="{FF2B5EF4-FFF2-40B4-BE49-F238E27FC236}">
                <a16:creationId xmlns:a16="http://schemas.microsoft.com/office/drawing/2014/main" id="{0CFEEC6E-370B-4402-8FB5-D36F6705B6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19986" y="2902645"/>
            <a:ext cx="1099885" cy="1099898"/>
          </a:xfrm>
          <a:prstGeom prst="rect">
            <a:avLst/>
          </a:prstGeom>
        </p:spPr>
      </p:pic>
      <p:cxnSp>
        <p:nvCxnSpPr>
          <p:cNvPr id="182" name="Connector: Curved 181">
            <a:extLst>
              <a:ext uri="{FF2B5EF4-FFF2-40B4-BE49-F238E27FC236}">
                <a16:creationId xmlns:a16="http://schemas.microsoft.com/office/drawing/2014/main" id="{E7748689-91D0-4397-98FF-C5F289CF52FE}"/>
              </a:ext>
            </a:extLst>
          </p:cNvPr>
          <p:cNvCxnSpPr>
            <a:cxnSpLocks/>
            <a:endCxn id="100" idx="1"/>
          </p:cNvCxnSpPr>
          <p:nvPr/>
        </p:nvCxnSpPr>
        <p:spPr>
          <a:xfrm rot="16200000" flipH="1">
            <a:off x="790960" y="2723567"/>
            <a:ext cx="1070603" cy="387450"/>
          </a:xfrm>
          <a:prstGeom prst="curvedConnector2">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3" name="Connector: Curved 182">
            <a:extLst>
              <a:ext uri="{FF2B5EF4-FFF2-40B4-BE49-F238E27FC236}">
                <a16:creationId xmlns:a16="http://schemas.microsoft.com/office/drawing/2014/main" id="{AB084189-DB17-4DC3-9986-642867CC3AF1}"/>
              </a:ext>
            </a:extLst>
          </p:cNvPr>
          <p:cNvCxnSpPr>
            <a:stCxn id="100" idx="3"/>
            <a:endCxn id="130" idx="1"/>
          </p:cNvCxnSpPr>
          <p:nvPr/>
        </p:nvCxnSpPr>
        <p:spPr>
          <a:xfrm flipV="1">
            <a:off x="2619871" y="2382137"/>
            <a:ext cx="990619" cy="1070457"/>
          </a:xfrm>
          <a:prstGeom prst="curvedConnector3">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4" name="Connector: Curved 183">
            <a:extLst>
              <a:ext uri="{FF2B5EF4-FFF2-40B4-BE49-F238E27FC236}">
                <a16:creationId xmlns:a16="http://schemas.microsoft.com/office/drawing/2014/main" id="{68ECA26B-B631-4105-BBAE-E340D89A9CC6}"/>
              </a:ext>
            </a:extLst>
          </p:cNvPr>
          <p:cNvCxnSpPr>
            <a:cxnSpLocks/>
            <a:stCxn id="130" idx="2"/>
            <a:endCxn id="121" idx="0"/>
          </p:cNvCxnSpPr>
          <p:nvPr/>
        </p:nvCxnSpPr>
        <p:spPr>
          <a:xfrm rot="5400000">
            <a:off x="4376100" y="3916536"/>
            <a:ext cx="862034" cy="1030"/>
          </a:xfrm>
          <a:prstGeom prst="curvedConnector3">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5" name="Connector: Curved 184">
            <a:extLst>
              <a:ext uri="{FF2B5EF4-FFF2-40B4-BE49-F238E27FC236}">
                <a16:creationId xmlns:a16="http://schemas.microsoft.com/office/drawing/2014/main" id="{58AA2D6C-C5DF-4765-990E-FEDD3E66EC10}"/>
              </a:ext>
            </a:extLst>
          </p:cNvPr>
          <p:cNvCxnSpPr>
            <a:cxnSpLocks/>
            <a:stCxn id="121" idx="3"/>
            <a:endCxn id="164" idx="1"/>
          </p:cNvCxnSpPr>
          <p:nvPr/>
        </p:nvCxnSpPr>
        <p:spPr>
          <a:xfrm flipV="1">
            <a:off x="5878104" y="2172066"/>
            <a:ext cx="1255266" cy="2846336"/>
          </a:xfrm>
          <a:prstGeom prst="curvedConnector3">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 name="User Joining">
            <a:extLst>
              <a:ext uri="{FF2B5EF4-FFF2-40B4-BE49-F238E27FC236}">
                <a16:creationId xmlns:a16="http://schemas.microsoft.com/office/drawing/2014/main" id="{4EBAC772-995D-4DF3-87E6-2E71FC683B5A}"/>
              </a:ext>
            </a:extLst>
          </p:cNvPr>
          <p:cNvGrpSpPr/>
          <p:nvPr/>
        </p:nvGrpSpPr>
        <p:grpSpPr>
          <a:xfrm>
            <a:off x="193465" y="1482158"/>
            <a:ext cx="1357168" cy="2444944"/>
            <a:chOff x="193465" y="1482158"/>
            <a:chExt cx="1357168" cy="2444944"/>
          </a:xfrm>
        </p:grpSpPr>
        <p:grpSp>
          <p:nvGrpSpPr>
            <p:cNvPr id="111" name="User joining">
              <a:extLst>
                <a:ext uri="{FF2B5EF4-FFF2-40B4-BE49-F238E27FC236}">
                  <a16:creationId xmlns:a16="http://schemas.microsoft.com/office/drawing/2014/main" id="{F634682C-9821-44A6-A13E-49397F342A5E}"/>
                </a:ext>
              </a:extLst>
            </p:cNvPr>
            <p:cNvGrpSpPr/>
            <p:nvPr/>
          </p:nvGrpSpPr>
          <p:grpSpPr>
            <a:xfrm>
              <a:off x="618910" y="1482158"/>
              <a:ext cx="931723" cy="1008348"/>
              <a:chOff x="683544" y="4160256"/>
              <a:chExt cx="931723" cy="1008348"/>
            </a:xfrm>
          </p:grpSpPr>
          <p:pic>
            <p:nvPicPr>
              <p:cNvPr id="112" name="Picture 111">
                <a:extLst>
                  <a:ext uri="{FF2B5EF4-FFF2-40B4-BE49-F238E27FC236}">
                    <a16:creationId xmlns:a16="http://schemas.microsoft.com/office/drawing/2014/main" id="{E5F21E0F-8E10-4ACF-9F9B-9FCD2A7ADC80}"/>
                  </a:ext>
                </a:extLst>
              </p:cNvPr>
              <p:cNvPicPr>
                <a:picLocks noChangeAspect="1"/>
              </p:cNvPicPr>
              <p:nvPr/>
            </p:nvPicPr>
            <p:blipFill>
              <a:blip r:embed="rId5"/>
              <a:stretch>
                <a:fillRect/>
              </a:stretch>
            </p:blipFill>
            <p:spPr>
              <a:xfrm>
                <a:off x="683544" y="4160256"/>
                <a:ext cx="931723" cy="931723"/>
              </a:xfrm>
              <a:prstGeom prst="rect">
                <a:avLst/>
              </a:prstGeom>
            </p:spPr>
          </p:pic>
          <p:sp>
            <p:nvSpPr>
              <p:cNvPr id="113" name="Oval 112">
                <a:extLst>
                  <a:ext uri="{FF2B5EF4-FFF2-40B4-BE49-F238E27FC236}">
                    <a16:creationId xmlns:a16="http://schemas.microsoft.com/office/drawing/2014/main" id="{1149B8AA-5C4B-49E9-AC06-B8E977302D89}"/>
                  </a:ext>
                </a:extLst>
              </p:cNvPr>
              <p:cNvSpPr/>
              <p:nvPr/>
            </p:nvSpPr>
            <p:spPr bwMode="auto">
              <a:xfrm>
                <a:off x="700365" y="4805217"/>
                <a:ext cx="363387" cy="3633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14" name="Graphic 113" descr="Checkmark with solid fill">
                <a:extLst>
                  <a:ext uri="{FF2B5EF4-FFF2-40B4-BE49-F238E27FC236}">
                    <a16:creationId xmlns:a16="http://schemas.microsoft.com/office/drawing/2014/main" id="{54C5A00D-6799-4450-AE42-958FC3723C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8197" y="4842719"/>
                <a:ext cx="287721" cy="287721"/>
              </a:xfrm>
              <a:prstGeom prst="rect">
                <a:avLst/>
              </a:prstGeom>
            </p:spPr>
          </p:pic>
        </p:grpSp>
        <p:sp>
          <p:nvSpPr>
            <p:cNvPr id="186" name="TextBox 185">
              <a:extLst>
                <a:ext uri="{FF2B5EF4-FFF2-40B4-BE49-F238E27FC236}">
                  <a16:creationId xmlns:a16="http://schemas.microsoft.com/office/drawing/2014/main" id="{56103097-891C-4D4B-89AB-2C6CC9C19E6C}"/>
                </a:ext>
              </a:extLst>
            </p:cNvPr>
            <p:cNvSpPr txBox="1"/>
            <p:nvPr/>
          </p:nvSpPr>
          <p:spPr>
            <a:xfrm>
              <a:off x="193465" y="2634440"/>
              <a:ext cx="1073724" cy="1292662"/>
            </a:xfrm>
            <a:prstGeom prst="rect">
              <a:avLst/>
            </a:prstGeom>
            <a:noFill/>
          </p:spPr>
          <p:txBody>
            <a:bodyPr wrap="square" lIns="0" tIns="0" rIns="0" bIns="0" rtlCol="0">
              <a:spAutoFit/>
            </a:bodyPr>
            <a:lstStyle/>
            <a:p>
              <a:pPr algn="l"/>
              <a:r>
                <a:rPr lang="en-US" sz="1200" dirty="0">
                  <a:latin typeface="+mj-lt"/>
                </a:rPr>
                <a:t>Onboard the user into the directory when the user joins or start working with Contoso</a:t>
              </a:r>
            </a:p>
          </p:txBody>
        </p:sp>
      </p:grpSp>
      <p:grpSp>
        <p:nvGrpSpPr>
          <p:cNvPr id="8" name="Granting access">
            <a:extLst>
              <a:ext uri="{FF2B5EF4-FFF2-40B4-BE49-F238E27FC236}">
                <a16:creationId xmlns:a16="http://schemas.microsoft.com/office/drawing/2014/main" id="{BF1A8C5D-CF9E-42DC-94AF-2AABE07B696E}"/>
              </a:ext>
            </a:extLst>
          </p:cNvPr>
          <p:cNvGrpSpPr/>
          <p:nvPr/>
        </p:nvGrpSpPr>
        <p:grpSpPr>
          <a:xfrm>
            <a:off x="1869802" y="1278239"/>
            <a:ext cx="4134972" cy="2207795"/>
            <a:chOff x="1869802" y="1278239"/>
            <a:chExt cx="4134972" cy="2207795"/>
          </a:xfrm>
        </p:grpSpPr>
        <p:grpSp>
          <p:nvGrpSpPr>
            <p:cNvPr id="127" name="Group 126">
              <a:extLst>
                <a:ext uri="{FF2B5EF4-FFF2-40B4-BE49-F238E27FC236}">
                  <a16:creationId xmlns:a16="http://schemas.microsoft.com/office/drawing/2014/main" id="{D58470DA-30DA-4354-8894-2CCEE51278AA}"/>
                </a:ext>
              </a:extLst>
            </p:cNvPr>
            <p:cNvGrpSpPr/>
            <p:nvPr/>
          </p:nvGrpSpPr>
          <p:grpSpPr>
            <a:xfrm>
              <a:off x="3610490" y="1278239"/>
              <a:ext cx="2394284" cy="2207795"/>
              <a:chOff x="3753853" y="3272588"/>
              <a:chExt cx="2394284" cy="2207795"/>
            </a:xfrm>
          </p:grpSpPr>
          <p:grpSp>
            <p:nvGrpSpPr>
              <p:cNvPr id="128" name="Group 127">
                <a:extLst>
                  <a:ext uri="{FF2B5EF4-FFF2-40B4-BE49-F238E27FC236}">
                    <a16:creationId xmlns:a16="http://schemas.microsoft.com/office/drawing/2014/main" id="{FFEDCB2E-1FE7-436A-B45B-679D32569527}"/>
                  </a:ext>
                </a:extLst>
              </p:cNvPr>
              <p:cNvGrpSpPr/>
              <p:nvPr/>
            </p:nvGrpSpPr>
            <p:grpSpPr>
              <a:xfrm>
                <a:off x="3836101" y="4300798"/>
                <a:ext cx="2225842" cy="1008838"/>
                <a:chOff x="6827921" y="5454591"/>
                <a:chExt cx="2225842" cy="1008838"/>
              </a:xfrm>
            </p:grpSpPr>
            <p:sp>
              <p:nvSpPr>
                <p:cNvPr id="139" name="Text">
                  <a:extLst>
                    <a:ext uri="{FF2B5EF4-FFF2-40B4-BE49-F238E27FC236}">
                      <a16:creationId xmlns:a16="http://schemas.microsoft.com/office/drawing/2014/main" id="{AF2249FE-DD80-4C8F-AF1D-181C9F0042C7}"/>
                    </a:ext>
                  </a:extLst>
                </p:cNvPr>
                <p:cNvSpPr/>
                <p:nvPr/>
              </p:nvSpPr>
              <p:spPr bwMode="auto">
                <a:xfrm>
                  <a:off x="7032458" y="6196451"/>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p>
                  <a:pPr defTabSz="671862" fontAlgn="base">
                    <a:lnSpc>
                      <a:spcPct val="90000"/>
                    </a:lnSpc>
                    <a:spcBef>
                      <a:spcPct val="0"/>
                    </a:spcBef>
                    <a:spcAft>
                      <a:spcPct val="0"/>
                    </a:spcAft>
                  </a:pPr>
                  <a:r>
                    <a:rPr lang="en-US" sz="1200">
                      <a:latin typeface="Segoe UI Semibold"/>
                      <a:cs typeface="Segoe UI Semilight" panose="020B0402040204020203" pitchFamily="34" charset="0"/>
                    </a:rPr>
                    <a:t>On-premises apps</a:t>
                  </a:r>
                </a:p>
              </p:txBody>
            </p:sp>
            <p:pic>
              <p:nvPicPr>
                <p:cNvPr id="140" name="Picture 139">
                  <a:extLst>
                    <a:ext uri="{FF2B5EF4-FFF2-40B4-BE49-F238E27FC236}">
                      <a16:creationId xmlns:a16="http://schemas.microsoft.com/office/drawing/2014/main" id="{7A7072D7-6579-4822-96FB-54851211A799}"/>
                    </a:ext>
                  </a:extLst>
                </p:cNvPr>
                <p:cNvPicPr>
                  <a:picLocks noChangeAspect="1"/>
                </p:cNvPicPr>
                <p:nvPr/>
              </p:nvPicPr>
              <p:blipFill>
                <a:blip r:embed="rId8"/>
                <a:stretch>
                  <a:fillRect/>
                </a:stretch>
              </p:blipFill>
              <p:spPr>
                <a:xfrm>
                  <a:off x="7615648" y="5581637"/>
                  <a:ext cx="685031" cy="214630"/>
                </a:xfrm>
                <a:prstGeom prst="rect">
                  <a:avLst/>
                </a:prstGeom>
              </p:spPr>
            </p:pic>
            <p:pic>
              <p:nvPicPr>
                <p:cNvPr id="141" name="Picture 140">
                  <a:extLst>
                    <a:ext uri="{FF2B5EF4-FFF2-40B4-BE49-F238E27FC236}">
                      <a16:creationId xmlns:a16="http://schemas.microsoft.com/office/drawing/2014/main" id="{EC61154D-9B1B-4B39-A170-FCACA46F2706}"/>
                    </a:ext>
                  </a:extLst>
                </p:cNvPr>
                <p:cNvPicPr>
                  <a:picLocks noChangeAspect="1"/>
                </p:cNvPicPr>
                <p:nvPr/>
              </p:nvPicPr>
              <p:blipFill>
                <a:blip r:embed="rId9"/>
                <a:stretch>
                  <a:fillRect/>
                </a:stretch>
              </p:blipFill>
              <p:spPr>
                <a:xfrm>
                  <a:off x="8350227" y="5595574"/>
                  <a:ext cx="506984" cy="199133"/>
                </a:xfrm>
                <a:prstGeom prst="rect">
                  <a:avLst/>
                </a:prstGeom>
              </p:spPr>
            </p:pic>
            <p:pic>
              <p:nvPicPr>
                <p:cNvPr id="142" name="Picture 141">
                  <a:extLst>
                    <a:ext uri="{FF2B5EF4-FFF2-40B4-BE49-F238E27FC236}">
                      <a16:creationId xmlns:a16="http://schemas.microsoft.com/office/drawing/2014/main" id="{79C16F15-B58E-4170-8F9F-CC0141002FF0}"/>
                    </a:ext>
                  </a:extLst>
                </p:cNvPr>
                <p:cNvPicPr>
                  <a:picLocks noChangeAspect="1"/>
                </p:cNvPicPr>
                <p:nvPr/>
              </p:nvPicPr>
              <p:blipFill>
                <a:blip r:embed="rId10"/>
                <a:stretch>
                  <a:fillRect/>
                </a:stretch>
              </p:blipFill>
              <p:spPr>
                <a:xfrm>
                  <a:off x="8608639" y="5849804"/>
                  <a:ext cx="190234" cy="251448"/>
                </a:xfrm>
                <a:prstGeom prst="rect">
                  <a:avLst/>
                </a:prstGeom>
              </p:spPr>
            </p:pic>
            <p:grpSp>
              <p:nvGrpSpPr>
                <p:cNvPr id="143" name="Group 142">
                  <a:extLst>
                    <a:ext uri="{FF2B5EF4-FFF2-40B4-BE49-F238E27FC236}">
                      <a16:creationId xmlns:a16="http://schemas.microsoft.com/office/drawing/2014/main" id="{32832185-DD12-43BC-9A0B-97B3EF9A77F9}"/>
                    </a:ext>
                  </a:extLst>
                </p:cNvPr>
                <p:cNvGrpSpPr/>
                <p:nvPr/>
              </p:nvGrpSpPr>
              <p:grpSpPr>
                <a:xfrm>
                  <a:off x="6976335" y="5614696"/>
                  <a:ext cx="1575975" cy="571189"/>
                  <a:chOff x="8048636" y="5531519"/>
                  <a:chExt cx="2707409" cy="832751"/>
                </a:xfrm>
              </p:grpSpPr>
              <p:grpSp>
                <p:nvGrpSpPr>
                  <p:cNvPr id="145" name="Group 144">
                    <a:extLst>
                      <a:ext uri="{FF2B5EF4-FFF2-40B4-BE49-F238E27FC236}">
                        <a16:creationId xmlns:a16="http://schemas.microsoft.com/office/drawing/2014/main" id="{DAC5D1C0-04E3-496D-8B8B-756F3072E8B0}"/>
                      </a:ext>
                    </a:extLst>
                  </p:cNvPr>
                  <p:cNvGrpSpPr/>
                  <p:nvPr/>
                </p:nvGrpSpPr>
                <p:grpSpPr>
                  <a:xfrm>
                    <a:off x="9201553" y="5864162"/>
                    <a:ext cx="1554492" cy="460029"/>
                    <a:chOff x="8464217" y="5823421"/>
                    <a:chExt cx="1554492" cy="460029"/>
                  </a:xfrm>
                </p:grpSpPr>
                <p:pic>
                  <p:nvPicPr>
                    <p:cNvPr id="156" name="Picture 155">
                      <a:extLst>
                        <a:ext uri="{FF2B5EF4-FFF2-40B4-BE49-F238E27FC236}">
                          <a16:creationId xmlns:a16="http://schemas.microsoft.com/office/drawing/2014/main" id="{85275D68-78CE-4689-8938-B4F836146333}"/>
                        </a:ext>
                      </a:extLst>
                    </p:cNvPr>
                    <p:cNvPicPr>
                      <a:picLocks noChangeAspect="1"/>
                    </p:cNvPicPr>
                    <p:nvPr/>
                  </p:nvPicPr>
                  <p:blipFill>
                    <a:blip r:embed="rId11"/>
                    <a:stretch>
                      <a:fillRect/>
                    </a:stretch>
                  </p:blipFill>
                  <p:spPr>
                    <a:xfrm>
                      <a:off x="9059033" y="5863341"/>
                      <a:ext cx="380189" cy="380189"/>
                    </a:xfrm>
                    <a:prstGeom prst="rect">
                      <a:avLst/>
                    </a:prstGeom>
                  </p:spPr>
                </p:pic>
                <p:pic>
                  <p:nvPicPr>
                    <p:cNvPr id="157" name="Picture 156">
                      <a:extLst>
                        <a:ext uri="{FF2B5EF4-FFF2-40B4-BE49-F238E27FC236}">
                          <a16:creationId xmlns:a16="http://schemas.microsoft.com/office/drawing/2014/main" id="{23A48C19-6A4E-4D3C-BE87-69C55DB92CC7}"/>
                        </a:ext>
                      </a:extLst>
                    </p:cNvPr>
                    <p:cNvPicPr>
                      <a:picLocks noChangeAspect="1"/>
                    </p:cNvPicPr>
                    <p:nvPr/>
                  </p:nvPicPr>
                  <p:blipFill>
                    <a:blip r:embed="rId12"/>
                    <a:stretch>
                      <a:fillRect/>
                    </a:stretch>
                  </p:blipFill>
                  <p:spPr>
                    <a:xfrm>
                      <a:off x="9558680" y="5823421"/>
                      <a:ext cx="460029" cy="460029"/>
                    </a:xfrm>
                    <a:prstGeom prst="rect">
                      <a:avLst/>
                    </a:prstGeom>
                  </p:spPr>
                </p:pic>
                <p:pic>
                  <p:nvPicPr>
                    <p:cNvPr id="158" name="Picture 157">
                      <a:extLst>
                        <a:ext uri="{FF2B5EF4-FFF2-40B4-BE49-F238E27FC236}">
                          <a16:creationId xmlns:a16="http://schemas.microsoft.com/office/drawing/2014/main" id="{2067D5AB-505B-4CF5-AFD8-3D0BC7B0278C}"/>
                        </a:ext>
                      </a:extLst>
                    </p:cNvPr>
                    <p:cNvPicPr>
                      <a:picLocks noChangeAspect="1"/>
                    </p:cNvPicPr>
                    <p:nvPr/>
                  </p:nvPicPr>
                  <p:blipFill>
                    <a:blip r:embed="rId13"/>
                    <a:stretch>
                      <a:fillRect/>
                    </a:stretch>
                  </p:blipFill>
                  <p:spPr>
                    <a:xfrm>
                      <a:off x="8464217" y="5844331"/>
                      <a:ext cx="418208" cy="418208"/>
                    </a:xfrm>
                    <a:prstGeom prst="rect">
                      <a:avLst/>
                    </a:prstGeom>
                  </p:spPr>
                </p:pic>
              </p:grpSp>
              <p:grpSp>
                <p:nvGrpSpPr>
                  <p:cNvPr id="146" name="Group 145">
                    <a:extLst>
                      <a:ext uri="{FF2B5EF4-FFF2-40B4-BE49-F238E27FC236}">
                        <a16:creationId xmlns:a16="http://schemas.microsoft.com/office/drawing/2014/main" id="{14EA844A-03F1-4C5B-8F69-6B5FA4ABBBA8}"/>
                      </a:ext>
                    </a:extLst>
                  </p:cNvPr>
                  <p:cNvGrpSpPr/>
                  <p:nvPr/>
                </p:nvGrpSpPr>
                <p:grpSpPr>
                  <a:xfrm>
                    <a:off x="8482655" y="5531519"/>
                    <a:ext cx="460390" cy="792672"/>
                    <a:chOff x="3646687" y="3854979"/>
                    <a:chExt cx="1613270" cy="2525119"/>
                  </a:xfrm>
                </p:grpSpPr>
                <p:pic>
                  <p:nvPicPr>
                    <p:cNvPr id="148" name="Picture 88">
                      <a:extLst>
                        <a:ext uri="{FF2B5EF4-FFF2-40B4-BE49-F238E27FC236}">
                          <a16:creationId xmlns:a16="http://schemas.microsoft.com/office/drawing/2014/main" id="{E4C1A9E9-09CA-448A-80D3-2EC2B98C2ED6}"/>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646687" y="3854979"/>
                      <a:ext cx="1613270" cy="2525119"/>
                    </a:xfrm>
                    <a:prstGeom prst="rect">
                      <a:avLst/>
                    </a:prstGeom>
                  </p:spPr>
                </p:pic>
                <p:sp>
                  <p:nvSpPr>
                    <p:cNvPr id="149" name="Rectangle 148">
                      <a:extLst>
                        <a:ext uri="{FF2B5EF4-FFF2-40B4-BE49-F238E27FC236}">
                          <a16:creationId xmlns:a16="http://schemas.microsoft.com/office/drawing/2014/main" id="{95EF72C3-E67E-4971-A846-45223B8273F7}"/>
                        </a:ext>
                      </a:extLst>
                    </p:cNvPr>
                    <p:cNvSpPr/>
                    <p:nvPr/>
                  </p:nvSpPr>
                  <p:spPr bwMode="auto">
                    <a:xfrm>
                      <a:off x="4110863" y="4691012"/>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Rectangle 149">
                      <a:extLst>
                        <a:ext uri="{FF2B5EF4-FFF2-40B4-BE49-F238E27FC236}">
                          <a16:creationId xmlns:a16="http://schemas.microsoft.com/office/drawing/2014/main" id="{132A60C7-B024-443C-8CF9-CBCBD2F90B8B}"/>
                        </a:ext>
                      </a:extLst>
                    </p:cNvPr>
                    <p:cNvSpPr/>
                    <p:nvPr/>
                  </p:nvSpPr>
                  <p:spPr bwMode="auto">
                    <a:xfrm>
                      <a:off x="4110863" y="4878286"/>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11B578D1-9EA5-487F-BA8A-69A6A6855576}"/>
                        </a:ext>
                      </a:extLst>
                    </p:cNvPr>
                    <p:cNvSpPr/>
                    <p:nvPr/>
                  </p:nvSpPr>
                  <p:spPr bwMode="auto">
                    <a:xfrm>
                      <a:off x="4110863" y="5065553"/>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2" name="Rectangle 151">
                      <a:extLst>
                        <a:ext uri="{FF2B5EF4-FFF2-40B4-BE49-F238E27FC236}">
                          <a16:creationId xmlns:a16="http://schemas.microsoft.com/office/drawing/2014/main" id="{D3B73192-9BB9-4A7C-B223-A373261D3E11}"/>
                        </a:ext>
                      </a:extLst>
                    </p:cNvPr>
                    <p:cNvSpPr/>
                    <p:nvPr/>
                  </p:nvSpPr>
                  <p:spPr bwMode="auto">
                    <a:xfrm>
                      <a:off x="4110863" y="5252830"/>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3" name="Rectangle 152">
                      <a:extLst>
                        <a:ext uri="{FF2B5EF4-FFF2-40B4-BE49-F238E27FC236}">
                          <a16:creationId xmlns:a16="http://schemas.microsoft.com/office/drawing/2014/main" id="{05316ED9-1FFC-4105-AC56-4E7063B2095A}"/>
                        </a:ext>
                      </a:extLst>
                    </p:cNvPr>
                    <p:cNvSpPr/>
                    <p:nvPr/>
                  </p:nvSpPr>
                  <p:spPr bwMode="auto">
                    <a:xfrm>
                      <a:off x="4110866" y="5440094"/>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C869FA70-82F8-4BB6-8109-BDFD8DAEFDA0}"/>
                        </a:ext>
                      </a:extLst>
                    </p:cNvPr>
                    <p:cNvSpPr/>
                    <p:nvPr/>
                  </p:nvSpPr>
                  <p:spPr bwMode="auto">
                    <a:xfrm>
                      <a:off x="4110863" y="5627365"/>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E0881DA6-35C3-44EB-9702-89B90ABAAE68}"/>
                        </a:ext>
                      </a:extLst>
                    </p:cNvPr>
                    <p:cNvSpPr/>
                    <p:nvPr/>
                  </p:nvSpPr>
                  <p:spPr bwMode="auto">
                    <a:xfrm>
                      <a:off x="4110859" y="5814642"/>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47" name="Picture 146">
                    <a:extLst>
                      <a:ext uri="{FF2B5EF4-FFF2-40B4-BE49-F238E27FC236}">
                        <a16:creationId xmlns:a16="http://schemas.microsoft.com/office/drawing/2014/main" id="{2B8CD5F5-B239-4258-877A-68A9F55AE343}"/>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048636" y="6001288"/>
                    <a:ext cx="548334" cy="362982"/>
                  </a:xfrm>
                  <a:prstGeom prst="rect">
                    <a:avLst/>
                  </a:prstGeom>
                </p:spPr>
              </p:pic>
            </p:grpSp>
            <p:sp>
              <p:nvSpPr>
                <p:cNvPr id="144" name="Rectangle: Rounded Corners 143">
                  <a:extLst>
                    <a:ext uri="{FF2B5EF4-FFF2-40B4-BE49-F238E27FC236}">
                      <a16:creationId xmlns:a16="http://schemas.microsoft.com/office/drawing/2014/main" id="{1A09A01B-59AA-4A41-8530-5F2587C011A7}"/>
                    </a:ext>
                  </a:extLst>
                </p:cNvPr>
                <p:cNvSpPr/>
                <p:nvPr/>
              </p:nvSpPr>
              <p:spPr bwMode="auto">
                <a:xfrm>
                  <a:off x="6827921" y="5454591"/>
                  <a:ext cx="2225842" cy="1008838"/>
                </a:xfrm>
                <a:prstGeom prst="roundRect">
                  <a:avLst/>
                </a:prstGeom>
                <a:noFill/>
                <a:ln>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129" name="Group 128">
                <a:extLst>
                  <a:ext uri="{FF2B5EF4-FFF2-40B4-BE49-F238E27FC236}">
                    <a16:creationId xmlns:a16="http://schemas.microsoft.com/office/drawing/2014/main" id="{C97E91A4-8F90-4001-921F-609DB0B62EAD}"/>
                  </a:ext>
                </a:extLst>
              </p:cNvPr>
              <p:cNvGrpSpPr/>
              <p:nvPr/>
            </p:nvGrpSpPr>
            <p:grpSpPr>
              <a:xfrm>
                <a:off x="4036645" y="3384727"/>
                <a:ext cx="1824754" cy="870608"/>
                <a:chOff x="4036645" y="3384727"/>
                <a:chExt cx="1824754" cy="870608"/>
              </a:xfrm>
            </p:grpSpPr>
            <p:sp>
              <p:nvSpPr>
                <p:cNvPr id="131" name="Freeform 13" title="Icon of a cloud">
                  <a:extLst>
                    <a:ext uri="{FF2B5EF4-FFF2-40B4-BE49-F238E27FC236}">
                      <a16:creationId xmlns:a16="http://schemas.microsoft.com/office/drawing/2014/main" id="{A8D654F9-A718-4DFD-BA7A-0600F8760CBB}"/>
                    </a:ext>
                  </a:extLst>
                </p:cNvPr>
                <p:cNvSpPr>
                  <a:spLocks noChangeAspect="1"/>
                </p:cNvSpPr>
                <p:nvPr/>
              </p:nvSpPr>
              <p:spPr bwMode="auto">
                <a:xfrm flipH="1">
                  <a:off x="4057715" y="3384727"/>
                  <a:ext cx="1643545" cy="87060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bg1"/>
                </a:solidFill>
                <a:ln>
                  <a:solidFill>
                    <a:schemeClr val="tx2"/>
                  </a:solidFill>
                  <a:prstDash val="dash"/>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00848" tIns="100848" rIns="100848" bIns="34962" numCol="1" rtlCol="0" anchor="t" anchorCtr="0" compatLnSpc="1">
                  <a:prstTxWarp prst="textNoShape">
                    <a:avLst/>
                  </a:prstTxWarp>
                </a:bodyPr>
                <a:lstStyle>
                  <a:defPPr>
                    <a:defRPr lang="en-US"/>
                  </a:defPPr>
                  <a:lvl1pPr marL="0" algn="l" defTabSz="685712" rtl="0" eaLnBrk="1" latinLnBrk="0" hangingPunct="1">
                    <a:defRPr sz="1350" kern="1200">
                      <a:solidFill>
                        <a:schemeClr val="lt1"/>
                      </a:solidFill>
                      <a:latin typeface="+mn-lt"/>
                      <a:ea typeface="+mn-ea"/>
                      <a:cs typeface="+mn-cs"/>
                    </a:defRPr>
                  </a:lvl1pPr>
                  <a:lvl2pPr marL="342856" algn="l" defTabSz="685712" rtl="0" eaLnBrk="1" latinLnBrk="0" hangingPunct="1">
                    <a:defRPr sz="1350" kern="1200">
                      <a:solidFill>
                        <a:schemeClr val="lt1"/>
                      </a:solidFill>
                      <a:latin typeface="+mn-lt"/>
                      <a:ea typeface="+mn-ea"/>
                      <a:cs typeface="+mn-cs"/>
                    </a:defRPr>
                  </a:lvl2pPr>
                  <a:lvl3pPr marL="685712" algn="l" defTabSz="685712" rtl="0" eaLnBrk="1" latinLnBrk="0" hangingPunct="1">
                    <a:defRPr sz="1350" kern="1200">
                      <a:solidFill>
                        <a:schemeClr val="lt1"/>
                      </a:solidFill>
                      <a:latin typeface="+mn-lt"/>
                      <a:ea typeface="+mn-ea"/>
                      <a:cs typeface="+mn-cs"/>
                    </a:defRPr>
                  </a:lvl3pPr>
                  <a:lvl4pPr marL="1028568" algn="l" defTabSz="685712" rtl="0" eaLnBrk="1" latinLnBrk="0" hangingPunct="1">
                    <a:defRPr sz="1350" kern="1200">
                      <a:solidFill>
                        <a:schemeClr val="lt1"/>
                      </a:solidFill>
                      <a:latin typeface="+mn-lt"/>
                      <a:ea typeface="+mn-ea"/>
                      <a:cs typeface="+mn-cs"/>
                    </a:defRPr>
                  </a:lvl4pPr>
                  <a:lvl5pPr marL="1371424" algn="l" defTabSz="685712" rtl="0" eaLnBrk="1" latinLnBrk="0" hangingPunct="1">
                    <a:defRPr sz="1350" kern="1200">
                      <a:solidFill>
                        <a:schemeClr val="lt1"/>
                      </a:solidFill>
                      <a:latin typeface="+mn-lt"/>
                      <a:ea typeface="+mn-ea"/>
                      <a:cs typeface="+mn-cs"/>
                    </a:defRPr>
                  </a:lvl5pPr>
                  <a:lvl6pPr marL="1714281" algn="l" defTabSz="685712" rtl="0" eaLnBrk="1" latinLnBrk="0" hangingPunct="1">
                    <a:defRPr sz="1350" kern="1200">
                      <a:solidFill>
                        <a:schemeClr val="lt1"/>
                      </a:solidFill>
                      <a:latin typeface="+mn-lt"/>
                      <a:ea typeface="+mn-ea"/>
                      <a:cs typeface="+mn-cs"/>
                    </a:defRPr>
                  </a:lvl6pPr>
                  <a:lvl7pPr marL="2057137" algn="l" defTabSz="685712" rtl="0" eaLnBrk="1" latinLnBrk="0" hangingPunct="1">
                    <a:defRPr sz="1350" kern="1200">
                      <a:solidFill>
                        <a:schemeClr val="lt1"/>
                      </a:solidFill>
                      <a:latin typeface="+mn-lt"/>
                      <a:ea typeface="+mn-ea"/>
                      <a:cs typeface="+mn-cs"/>
                    </a:defRPr>
                  </a:lvl7pPr>
                  <a:lvl8pPr marL="2399993" algn="l" defTabSz="685712" rtl="0" eaLnBrk="1" latinLnBrk="0" hangingPunct="1">
                    <a:defRPr sz="1350" kern="1200">
                      <a:solidFill>
                        <a:schemeClr val="lt1"/>
                      </a:solidFill>
                      <a:latin typeface="+mn-lt"/>
                      <a:ea typeface="+mn-ea"/>
                      <a:cs typeface="+mn-cs"/>
                    </a:defRPr>
                  </a:lvl8pPr>
                  <a:lvl9pPr marL="2742849" algn="l" defTabSz="685712" rtl="0" eaLnBrk="1" latinLnBrk="0" hangingPunct="1">
                    <a:defRPr sz="1350" kern="1200">
                      <a:solidFill>
                        <a:schemeClr val="lt1"/>
                      </a:solidFill>
                      <a:latin typeface="+mn-lt"/>
                      <a:ea typeface="+mn-ea"/>
                      <a:cs typeface="+mn-cs"/>
                    </a:defRPr>
                  </a:lvl9pPr>
                </a:lstStyle>
                <a:p>
                  <a:pPr defTabSz="685689" fontAlgn="base">
                    <a:lnSpc>
                      <a:spcPct val="90000"/>
                    </a:lnSpc>
                    <a:spcBef>
                      <a:spcPct val="0"/>
                    </a:spcBef>
                    <a:spcAft>
                      <a:spcPct val="0"/>
                    </a:spcAft>
                    <a:defRPr/>
                  </a:pPr>
                  <a:endParaRPr lang="en-US" sz="1029">
                    <a:ln w="3175">
                      <a:noFill/>
                    </a:ln>
                    <a:gradFill>
                      <a:gsLst>
                        <a:gs pos="0">
                          <a:srgbClr val="282828"/>
                        </a:gs>
                        <a:gs pos="100000">
                          <a:srgbClr val="282828"/>
                        </a:gs>
                      </a:gsLst>
                      <a:lin ang="0" scaled="0"/>
                    </a:gradFill>
                    <a:latin typeface="Segoe UI Semibold"/>
                    <a:ea typeface="ＭＳ Ｐゴシック"/>
                    <a:cs typeface="Segoe UI"/>
                  </a:endParaRPr>
                </a:p>
              </p:txBody>
            </p:sp>
            <p:grpSp>
              <p:nvGrpSpPr>
                <p:cNvPr id="132" name="Group 131">
                  <a:extLst>
                    <a:ext uri="{FF2B5EF4-FFF2-40B4-BE49-F238E27FC236}">
                      <a16:creationId xmlns:a16="http://schemas.microsoft.com/office/drawing/2014/main" id="{854E7C67-A51D-403C-AB18-9A482FA1F55D}"/>
                    </a:ext>
                  </a:extLst>
                </p:cNvPr>
                <p:cNvGrpSpPr/>
                <p:nvPr/>
              </p:nvGrpSpPr>
              <p:grpSpPr>
                <a:xfrm>
                  <a:off x="4354339" y="3564685"/>
                  <a:ext cx="1050308" cy="492786"/>
                  <a:chOff x="10073570" y="2225595"/>
                  <a:chExt cx="1557441" cy="730724"/>
                </a:xfrm>
              </p:grpSpPr>
              <p:pic>
                <p:nvPicPr>
                  <p:cNvPr id="134" name="Graphic 7">
                    <a:extLst>
                      <a:ext uri="{FF2B5EF4-FFF2-40B4-BE49-F238E27FC236}">
                        <a16:creationId xmlns:a16="http://schemas.microsoft.com/office/drawing/2014/main" id="{DB9FA8ED-94B3-4C96-BD49-257A24F712C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73570" y="2588144"/>
                    <a:ext cx="335956" cy="335956"/>
                  </a:xfrm>
                  <a:prstGeom prst="rect">
                    <a:avLst/>
                  </a:prstGeom>
                </p:spPr>
              </p:pic>
              <p:pic>
                <p:nvPicPr>
                  <p:cNvPr id="135" name="Picture 134">
                    <a:extLst>
                      <a:ext uri="{FF2B5EF4-FFF2-40B4-BE49-F238E27FC236}">
                        <a16:creationId xmlns:a16="http://schemas.microsoft.com/office/drawing/2014/main" id="{58618EE5-2406-416E-8127-BE984C3D468F}"/>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332638" y="2256529"/>
                    <a:ext cx="415379" cy="290910"/>
                  </a:xfrm>
                  <a:prstGeom prst="rect">
                    <a:avLst/>
                  </a:prstGeom>
                </p:spPr>
              </p:pic>
              <p:pic>
                <p:nvPicPr>
                  <p:cNvPr id="136" name="Picture 135" descr="Tips: Working with Date and Time in servicenow REST API using PowerShell –  Chen V PowerShell Blog">
                    <a:extLst>
                      <a:ext uri="{FF2B5EF4-FFF2-40B4-BE49-F238E27FC236}">
                        <a16:creationId xmlns:a16="http://schemas.microsoft.com/office/drawing/2014/main" id="{5066F3A3-993C-4504-888D-50EF35EBA38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71129" y="2544566"/>
                    <a:ext cx="405845" cy="405845"/>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36" descr="Zoom Video Conferencing - Shining Waters">
                    <a:extLst>
                      <a:ext uri="{FF2B5EF4-FFF2-40B4-BE49-F238E27FC236}">
                        <a16:creationId xmlns:a16="http://schemas.microsoft.com/office/drawing/2014/main" id="{86240394-FC55-410B-9CA5-F557032F83F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235240" y="2560548"/>
                    <a:ext cx="395771" cy="395771"/>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137" descr="Icon request: facebook-workplace · Issue #10185 · FortAwesome/Font-Awesome  · GitHub">
                    <a:extLst>
                      <a:ext uri="{FF2B5EF4-FFF2-40B4-BE49-F238E27FC236}">
                        <a16:creationId xmlns:a16="http://schemas.microsoft.com/office/drawing/2014/main" id="{36839086-C27D-48FE-AE2A-935471E6DA8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000086" y="2225595"/>
                    <a:ext cx="312042" cy="332011"/>
                  </a:xfrm>
                  <a:prstGeom prst="rect">
                    <a:avLst/>
                  </a:prstGeom>
                  <a:noFill/>
                  <a:extLst>
                    <a:ext uri="{909E8E84-426E-40DD-AFC4-6F175D3DCCD1}">
                      <a14:hiddenFill xmlns:a14="http://schemas.microsoft.com/office/drawing/2010/main">
                        <a:solidFill>
                          <a:srgbClr val="FFFFFF"/>
                        </a:solidFill>
                      </a14:hiddenFill>
                    </a:ext>
                  </a:extLst>
                </p:spPr>
              </p:pic>
            </p:grpSp>
            <p:sp>
              <p:nvSpPr>
                <p:cNvPr id="133" name="Text">
                  <a:extLst>
                    <a:ext uri="{FF2B5EF4-FFF2-40B4-BE49-F238E27FC236}">
                      <a16:creationId xmlns:a16="http://schemas.microsoft.com/office/drawing/2014/main" id="{9C28AFDC-DA4F-4386-BCBC-03FC223FB862}"/>
                    </a:ext>
                  </a:extLst>
                </p:cNvPr>
                <p:cNvSpPr/>
                <p:nvPr/>
              </p:nvSpPr>
              <p:spPr bwMode="auto">
                <a:xfrm>
                  <a:off x="4036645" y="4061988"/>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p>
                  <a:pPr defTabSz="671862" fontAlgn="base">
                    <a:lnSpc>
                      <a:spcPct val="90000"/>
                    </a:lnSpc>
                    <a:spcBef>
                      <a:spcPct val="0"/>
                    </a:spcBef>
                    <a:spcAft>
                      <a:spcPct val="0"/>
                    </a:spcAft>
                  </a:pPr>
                  <a:r>
                    <a:rPr lang="en-US" sz="1200">
                      <a:latin typeface="Segoe UI Semibold"/>
                      <a:cs typeface="Segoe UI Semilight" panose="020B0402040204020203" pitchFamily="34" charset="0"/>
                    </a:rPr>
                    <a:t>SaaS apps</a:t>
                  </a:r>
                </a:p>
              </p:txBody>
            </p:sp>
          </p:grpSp>
          <p:sp>
            <p:nvSpPr>
              <p:cNvPr id="130" name="Rectangle: Rounded Corners 129">
                <a:extLst>
                  <a:ext uri="{FF2B5EF4-FFF2-40B4-BE49-F238E27FC236}">
                    <a16:creationId xmlns:a16="http://schemas.microsoft.com/office/drawing/2014/main" id="{B46F4D58-D82E-4517-BADD-E49D264C3A69}"/>
                  </a:ext>
                </a:extLst>
              </p:cNvPr>
              <p:cNvSpPr/>
              <p:nvPr/>
            </p:nvSpPr>
            <p:spPr bwMode="auto">
              <a:xfrm>
                <a:off x="3753853" y="3272588"/>
                <a:ext cx="2394284" cy="2207795"/>
              </a:xfrm>
              <a:prstGeom prst="round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187" name="TextBox 186">
              <a:extLst>
                <a:ext uri="{FF2B5EF4-FFF2-40B4-BE49-F238E27FC236}">
                  <a16:creationId xmlns:a16="http://schemas.microsoft.com/office/drawing/2014/main" id="{86B831E3-58A3-4886-9467-64C904CCC337}"/>
                </a:ext>
              </a:extLst>
            </p:cNvPr>
            <p:cNvSpPr txBox="1"/>
            <p:nvPr/>
          </p:nvSpPr>
          <p:spPr>
            <a:xfrm>
              <a:off x="1869802" y="1849075"/>
              <a:ext cx="1371210" cy="830997"/>
            </a:xfrm>
            <a:prstGeom prst="rect">
              <a:avLst/>
            </a:prstGeom>
            <a:noFill/>
          </p:spPr>
          <p:txBody>
            <a:bodyPr wrap="square">
              <a:spAutoFit/>
            </a:bodyPr>
            <a:lstStyle/>
            <a:p>
              <a:r>
                <a:rPr lang="en-US" sz="1200" kern="1200">
                  <a:solidFill>
                    <a:schemeClr val="tx1"/>
                  </a:solidFill>
                  <a:effectLst/>
                  <a:latin typeface="+mj-lt"/>
                </a:rPr>
                <a:t>Automate the granting of access rights to resources</a:t>
              </a:r>
              <a:endParaRPr lang="en-US" sz="1200">
                <a:latin typeface="+mj-lt"/>
              </a:endParaRPr>
            </a:p>
          </p:txBody>
        </p:sp>
      </p:grpSp>
      <p:grpSp>
        <p:nvGrpSpPr>
          <p:cNvPr id="7" name="Recertification">
            <a:extLst>
              <a:ext uri="{FF2B5EF4-FFF2-40B4-BE49-F238E27FC236}">
                <a16:creationId xmlns:a16="http://schemas.microsoft.com/office/drawing/2014/main" id="{BD50B932-86FE-42BC-86CB-03B2FEAE894A}"/>
              </a:ext>
            </a:extLst>
          </p:cNvPr>
          <p:cNvGrpSpPr/>
          <p:nvPr/>
        </p:nvGrpSpPr>
        <p:grpSpPr>
          <a:xfrm>
            <a:off x="6715664" y="1230325"/>
            <a:ext cx="1605171" cy="2300698"/>
            <a:chOff x="6715664" y="1230325"/>
            <a:chExt cx="1605171" cy="2300698"/>
          </a:xfrm>
        </p:grpSpPr>
        <p:grpSp>
          <p:nvGrpSpPr>
            <p:cNvPr id="159" name="Group 158" descr="Access lifecycle icons">
              <a:extLst>
                <a:ext uri="{FF2B5EF4-FFF2-40B4-BE49-F238E27FC236}">
                  <a16:creationId xmlns:a16="http://schemas.microsoft.com/office/drawing/2014/main" id="{AD0C0A50-1B12-4A34-8699-3ED71E34E907}"/>
                </a:ext>
              </a:extLst>
            </p:cNvPr>
            <p:cNvGrpSpPr>
              <a:grpSpLocks noChangeAspect="1"/>
            </p:cNvGrpSpPr>
            <p:nvPr/>
          </p:nvGrpSpPr>
          <p:grpSpPr>
            <a:xfrm>
              <a:off x="7073169" y="1230325"/>
              <a:ext cx="1247666" cy="1237311"/>
              <a:chOff x="3998269" y="2537458"/>
              <a:chExt cx="1441175" cy="1429213"/>
            </a:xfrm>
          </p:grpSpPr>
          <p:grpSp>
            <p:nvGrpSpPr>
              <p:cNvPr id="160" name="Group 159">
                <a:extLst>
                  <a:ext uri="{FF2B5EF4-FFF2-40B4-BE49-F238E27FC236}">
                    <a16:creationId xmlns:a16="http://schemas.microsoft.com/office/drawing/2014/main" id="{0010AACB-5A41-4C3C-88F4-1D6C0BFB2EB1}"/>
                  </a:ext>
                </a:extLst>
              </p:cNvPr>
              <p:cNvGrpSpPr/>
              <p:nvPr/>
            </p:nvGrpSpPr>
            <p:grpSpPr>
              <a:xfrm>
                <a:off x="4067807" y="2874309"/>
                <a:ext cx="1371637" cy="1092362"/>
                <a:chOff x="4067807" y="2874309"/>
                <a:chExt cx="1371637" cy="1092362"/>
              </a:xfrm>
            </p:grpSpPr>
            <p:grpSp>
              <p:nvGrpSpPr>
                <p:cNvPr id="162" name="Group 10">
                  <a:extLst>
                    <a:ext uri="{FF2B5EF4-FFF2-40B4-BE49-F238E27FC236}">
                      <a16:creationId xmlns:a16="http://schemas.microsoft.com/office/drawing/2014/main" id="{440BE57E-5E2F-4545-9E55-6B0D952997AD}"/>
                    </a:ext>
                  </a:extLst>
                </p:cNvPr>
                <p:cNvGrpSpPr>
                  <a:grpSpLocks noChangeAspect="1"/>
                </p:cNvGrpSpPr>
                <p:nvPr/>
              </p:nvGrpSpPr>
              <p:grpSpPr bwMode="auto">
                <a:xfrm>
                  <a:off x="4067807" y="3283847"/>
                  <a:ext cx="682824" cy="682824"/>
                  <a:chOff x="5004" y="797"/>
                  <a:chExt cx="256" cy="256"/>
                </a:xfrm>
              </p:grpSpPr>
              <p:sp>
                <p:nvSpPr>
                  <p:cNvPr id="164" name="AutoShape 9">
                    <a:extLst>
                      <a:ext uri="{FF2B5EF4-FFF2-40B4-BE49-F238E27FC236}">
                        <a16:creationId xmlns:a16="http://schemas.microsoft.com/office/drawing/2014/main" id="{6A82744E-AC75-4E2F-B38B-32F7CF865CD1}"/>
                      </a:ext>
                    </a:extLst>
                  </p:cNvPr>
                  <p:cNvSpPr>
                    <a:spLocks noChangeAspect="1" noChangeArrowheads="1" noTextEdit="1"/>
                  </p:cNvSpPr>
                  <p:nvPr/>
                </p:nvSpPr>
                <p:spPr bwMode="auto">
                  <a:xfrm>
                    <a:off x="5004" y="797"/>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sp>
                <p:nvSpPr>
                  <p:cNvPr id="165" name="Freeform 11">
                    <a:extLst>
                      <a:ext uri="{FF2B5EF4-FFF2-40B4-BE49-F238E27FC236}">
                        <a16:creationId xmlns:a16="http://schemas.microsoft.com/office/drawing/2014/main" id="{7B91F7BC-81FA-4D4B-BC26-950A639D262C}"/>
                      </a:ext>
                    </a:extLst>
                  </p:cNvPr>
                  <p:cNvSpPr>
                    <a:spLocks/>
                  </p:cNvSpPr>
                  <p:nvPr/>
                </p:nvSpPr>
                <p:spPr bwMode="auto">
                  <a:xfrm>
                    <a:off x="5087" y="795"/>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rgbClr val="2F2F2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sp>
                <p:nvSpPr>
                  <p:cNvPr id="166" name="Freeform 12">
                    <a:extLst>
                      <a:ext uri="{FF2B5EF4-FFF2-40B4-BE49-F238E27FC236}">
                        <a16:creationId xmlns:a16="http://schemas.microsoft.com/office/drawing/2014/main" id="{C1F0FBA0-09E2-4FFD-A955-D3D033C7E08E}"/>
                      </a:ext>
                    </a:extLst>
                  </p:cNvPr>
                  <p:cNvSpPr>
                    <a:spLocks/>
                  </p:cNvSpPr>
                  <p:nvPr/>
                </p:nvSpPr>
                <p:spPr bwMode="auto">
                  <a:xfrm>
                    <a:off x="5004" y="943"/>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rgbClr val="0078D4"/>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sp>
                <p:nvSpPr>
                  <p:cNvPr id="167" name="Freeform 13">
                    <a:extLst>
                      <a:ext uri="{FF2B5EF4-FFF2-40B4-BE49-F238E27FC236}">
                        <a16:creationId xmlns:a16="http://schemas.microsoft.com/office/drawing/2014/main" id="{71D75A37-0AF4-4963-80D7-A551631664AD}"/>
                      </a:ext>
                    </a:extLst>
                  </p:cNvPr>
                  <p:cNvSpPr>
                    <a:spLocks/>
                  </p:cNvSpPr>
                  <p:nvPr/>
                </p:nvSpPr>
                <p:spPr bwMode="auto">
                  <a:xfrm>
                    <a:off x="5103" y="811"/>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grpSp>
            <p:pic>
              <p:nvPicPr>
                <p:cNvPr id="163" name="Picture 162">
                  <a:extLst>
                    <a:ext uri="{FF2B5EF4-FFF2-40B4-BE49-F238E27FC236}">
                      <a16:creationId xmlns:a16="http://schemas.microsoft.com/office/drawing/2014/main" id="{4662469A-18AB-44AF-A00D-41FB1503E251}"/>
                    </a:ext>
                  </a:extLst>
                </p:cNvPr>
                <p:cNvPicPr>
                  <a:picLocks noChangeAspect="1"/>
                </p:cNvPicPr>
                <p:nvPr/>
              </p:nvPicPr>
              <p:blipFill>
                <a:blip r:embed="rId23"/>
                <a:stretch>
                  <a:fillRect/>
                </a:stretch>
              </p:blipFill>
              <p:spPr>
                <a:xfrm>
                  <a:off x="4832931" y="2874309"/>
                  <a:ext cx="606513" cy="606513"/>
                </a:xfrm>
                <a:prstGeom prst="rect">
                  <a:avLst/>
                </a:prstGeom>
              </p:spPr>
            </p:pic>
          </p:grpSp>
          <p:pic>
            <p:nvPicPr>
              <p:cNvPr id="161" name="Picture 160">
                <a:extLst>
                  <a:ext uri="{FF2B5EF4-FFF2-40B4-BE49-F238E27FC236}">
                    <a16:creationId xmlns:a16="http://schemas.microsoft.com/office/drawing/2014/main" id="{C5D0D93D-984C-4981-9B0E-5649947608EB}"/>
                  </a:ext>
                </a:extLst>
              </p:cNvPr>
              <p:cNvPicPr>
                <a:picLocks noChangeAspect="1"/>
              </p:cNvPicPr>
              <p:nvPr/>
            </p:nvPicPr>
            <p:blipFill>
              <a:blip r:embed="rId24"/>
              <a:stretch>
                <a:fillRect/>
              </a:stretch>
            </p:blipFill>
            <p:spPr>
              <a:xfrm>
                <a:off x="3998269" y="2537458"/>
                <a:ext cx="606513" cy="606513"/>
              </a:xfrm>
              <a:prstGeom prst="rect">
                <a:avLst/>
              </a:prstGeom>
            </p:spPr>
          </p:pic>
        </p:grpSp>
        <p:sp>
          <p:nvSpPr>
            <p:cNvPr id="189" name="TextBox 188">
              <a:extLst>
                <a:ext uri="{FF2B5EF4-FFF2-40B4-BE49-F238E27FC236}">
                  <a16:creationId xmlns:a16="http://schemas.microsoft.com/office/drawing/2014/main" id="{F7CA5FDF-39E6-4BE4-AB27-F84A5C80C40C}"/>
                </a:ext>
              </a:extLst>
            </p:cNvPr>
            <p:cNvSpPr txBox="1"/>
            <p:nvPr/>
          </p:nvSpPr>
          <p:spPr>
            <a:xfrm>
              <a:off x="6715664" y="2977025"/>
              <a:ext cx="1289724" cy="553998"/>
            </a:xfrm>
            <a:prstGeom prst="rect">
              <a:avLst/>
            </a:prstGeom>
            <a:noFill/>
          </p:spPr>
          <p:txBody>
            <a:bodyPr wrap="square" lIns="0" tIns="0" rIns="0" bIns="0" rtlCol="0">
              <a:spAutoFit/>
            </a:bodyPr>
            <a:lstStyle/>
            <a:p>
              <a:pPr marL="0" indent="0">
                <a:buNone/>
              </a:pPr>
              <a:r>
                <a:rPr lang="en-US" sz="1200">
                  <a:latin typeface="+mj-lt"/>
                  <a:cs typeface="Segoe UI"/>
                </a:rPr>
                <a:t>Access recertification to reduce risk</a:t>
              </a:r>
              <a:endParaRPr lang="en-US" sz="1200" b="1">
                <a:latin typeface="+mj-lt"/>
              </a:endParaRPr>
            </a:p>
          </p:txBody>
        </p:sp>
      </p:grpSp>
      <p:grpSp>
        <p:nvGrpSpPr>
          <p:cNvPr id="6" name="PIM">
            <a:extLst>
              <a:ext uri="{FF2B5EF4-FFF2-40B4-BE49-F238E27FC236}">
                <a16:creationId xmlns:a16="http://schemas.microsoft.com/office/drawing/2014/main" id="{AA25B485-9303-4D81-AB8F-F7FD9B05D018}"/>
              </a:ext>
            </a:extLst>
          </p:cNvPr>
          <p:cNvGrpSpPr/>
          <p:nvPr/>
        </p:nvGrpSpPr>
        <p:grpSpPr>
          <a:xfrm>
            <a:off x="9436809" y="1246477"/>
            <a:ext cx="2145084" cy="2675999"/>
            <a:chOff x="9436809" y="1246477"/>
            <a:chExt cx="2145084" cy="2675999"/>
          </a:xfrm>
        </p:grpSpPr>
        <p:grpSp>
          <p:nvGrpSpPr>
            <p:cNvPr id="168" name="Group 167" descr="Person with keys, a warning sign, a gear, and a hourglass">
              <a:extLst>
                <a:ext uri="{FF2B5EF4-FFF2-40B4-BE49-F238E27FC236}">
                  <a16:creationId xmlns:a16="http://schemas.microsoft.com/office/drawing/2014/main" id="{BCD6814B-DE1A-41B9-B7F9-A92F1A996CC2}"/>
                </a:ext>
              </a:extLst>
            </p:cNvPr>
            <p:cNvGrpSpPr>
              <a:grpSpLocks noChangeAspect="1"/>
            </p:cNvGrpSpPr>
            <p:nvPr/>
          </p:nvGrpSpPr>
          <p:grpSpPr>
            <a:xfrm>
              <a:off x="9436809" y="2654829"/>
              <a:ext cx="1587750" cy="1267647"/>
              <a:chOff x="6641807" y="2639231"/>
              <a:chExt cx="2060380" cy="1644991"/>
            </a:xfrm>
          </p:grpSpPr>
          <p:grpSp>
            <p:nvGrpSpPr>
              <p:cNvPr id="169" name="Group 168">
                <a:extLst>
                  <a:ext uri="{FF2B5EF4-FFF2-40B4-BE49-F238E27FC236}">
                    <a16:creationId xmlns:a16="http://schemas.microsoft.com/office/drawing/2014/main" id="{124C7F2E-41DE-4FC8-846E-FE9EF9DAE669}"/>
                  </a:ext>
                </a:extLst>
              </p:cNvPr>
              <p:cNvGrpSpPr/>
              <p:nvPr/>
            </p:nvGrpSpPr>
            <p:grpSpPr>
              <a:xfrm>
                <a:off x="6641807" y="2753120"/>
                <a:ext cx="1121956" cy="1187829"/>
                <a:chOff x="6824505" y="3098032"/>
                <a:chExt cx="888278" cy="940432"/>
              </a:xfrm>
            </p:grpSpPr>
            <p:pic>
              <p:nvPicPr>
                <p:cNvPr id="178" name="Picture 177">
                  <a:extLst>
                    <a:ext uri="{FF2B5EF4-FFF2-40B4-BE49-F238E27FC236}">
                      <a16:creationId xmlns:a16="http://schemas.microsoft.com/office/drawing/2014/main" id="{DD94EF64-35B6-46FC-9637-C55FFCDF8029}"/>
                    </a:ext>
                  </a:extLst>
                </p:cNvPr>
                <p:cNvPicPr>
                  <a:picLocks noChangeAspect="1"/>
                </p:cNvPicPr>
                <p:nvPr/>
              </p:nvPicPr>
              <p:blipFill>
                <a:blip r:embed="rId5"/>
                <a:stretch>
                  <a:fillRect/>
                </a:stretch>
              </p:blipFill>
              <p:spPr>
                <a:xfrm>
                  <a:off x="6824505" y="3098032"/>
                  <a:ext cx="752090" cy="752090"/>
                </a:xfrm>
                <a:prstGeom prst="rect">
                  <a:avLst/>
                </a:prstGeom>
              </p:spPr>
            </p:pic>
            <p:grpSp>
              <p:nvGrpSpPr>
                <p:cNvPr id="179" name="Group 178">
                  <a:extLst>
                    <a:ext uri="{FF2B5EF4-FFF2-40B4-BE49-F238E27FC236}">
                      <a16:creationId xmlns:a16="http://schemas.microsoft.com/office/drawing/2014/main" id="{080BA1BF-0A5F-446B-AAA7-77663E075A1D}"/>
                    </a:ext>
                  </a:extLst>
                </p:cNvPr>
                <p:cNvGrpSpPr/>
                <p:nvPr/>
              </p:nvGrpSpPr>
              <p:grpSpPr>
                <a:xfrm>
                  <a:off x="7246698" y="3563761"/>
                  <a:ext cx="466085" cy="474703"/>
                  <a:chOff x="7246698" y="3563761"/>
                  <a:chExt cx="466085" cy="474703"/>
                </a:xfrm>
              </p:grpSpPr>
              <p:sp>
                <p:nvSpPr>
                  <p:cNvPr id="180" name="Oval 179">
                    <a:extLst>
                      <a:ext uri="{FF2B5EF4-FFF2-40B4-BE49-F238E27FC236}">
                        <a16:creationId xmlns:a16="http://schemas.microsoft.com/office/drawing/2014/main" id="{7E5902AD-ABFB-4529-85EC-20EB36486DEB}"/>
                      </a:ext>
                    </a:extLst>
                  </p:cNvPr>
                  <p:cNvSpPr/>
                  <p:nvPr/>
                </p:nvSpPr>
                <p:spPr bwMode="auto">
                  <a:xfrm>
                    <a:off x="7246698" y="3563761"/>
                    <a:ext cx="454568" cy="45456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81" name="Picture 180">
                    <a:extLst>
                      <a:ext uri="{FF2B5EF4-FFF2-40B4-BE49-F238E27FC236}">
                        <a16:creationId xmlns:a16="http://schemas.microsoft.com/office/drawing/2014/main" id="{85DAFAB8-AEC8-4761-A3BD-A56E700E4B69}"/>
                      </a:ext>
                    </a:extLst>
                  </p:cNvPr>
                  <p:cNvPicPr>
                    <a:picLocks noChangeAspect="1"/>
                  </p:cNvPicPr>
                  <p:nvPr/>
                </p:nvPicPr>
                <p:blipFill>
                  <a:blip r:embed="rId25"/>
                  <a:stretch>
                    <a:fillRect/>
                  </a:stretch>
                </p:blipFill>
                <p:spPr>
                  <a:xfrm>
                    <a:off x="7306383" y="3632064"/>
                    <a:ext cx="406400" cy="406400"/>
                  </a:xfrm>
                  <a:prstGeom prst="rect">
                    <a:avLst/>
                  </a:prstGeom>
                </p:spPr>
              </p:pic>
            </p:grpSp>
          </p:grpSp>
          <p:pic>
            <p:nvPicPr>
              <p:cNvPr id="170" name="Picture 169">
                <a:extLst>
                  <a:ext uri="{FF2B5EF4-FFF2-40B4-BE49-F238E27FC236}">
                    <a16:creationId xmlns:a16="http://schemas.microsoft.com/office/drawing/2014/main" id="{F1177B3E-66CE-46DA-85AB-16158626AED2}"/>
                  </a:ext>
                </a:extLst>
              </p:cNvPr>
              <p:cNvPicPr>
                <a:picLocks noChangeAspect="1"/>
              </p:cNvPicPr>
              <p:nvPr/>
            </p:nvPicPr>
            <p:blipFill>
              <a:blip r:embed="rId26"/>
              <a:stretch>
                <a:fillRect/>
              </a:stretch>
            </p:blipFill>
            <p:spPr>
              <a:xfrm>
                <a:off x="7816227" y="2639231"/>
                <a:ext cx="529280" cy="529280"/>
              </a:xfrm>
              <a:prstGeom prst="rect">
                <a:avLst/>
              </a:prstGeom>
            </p:spPr>
          </p:pic>
          <p:grpSp>
            <p:nvGrpSpPr>
              <p:cNvPr id="171" name="Group 170">
                <a:extLst>
                  <a:ext uri="{FF2B5EF4-FFF2-40B4-BE49-F238E27FC236}">
                    <a16:creationId xmlns:a16="http://schemas.microsoft.com/office/drawing/2014/main" id="{C5A48FD4-AD98-4965-A0A6-513F84E2F645}"/>
                  </a:ext>
                </a:extLst>
              </p:cNvPr>
              <p:cNvGrpSpPr/>
              <p:nvPr/>
            </p:nvGrpSpPr>
            <p:grpSpPr>
              <a:xfrm>
                <a:off x="8150002" y="3215537"/>
                <a:ext cx="552185" cy="560707"/>
                <a:chOff x="7773069" y="3708057"/>
                <a:chExt cx="600840" cy="610113"/>
              </a:xfrm>
            </p:grpSpPr>
            <p:pic>
              <p:nvPicPr>
                <p:cNvPr id="175" name="Picture 174">
                  <a:extLst>
                    <a:ext uri="{FF2B5EF4-FFF2-40B4-BE49-F238E27FC236}">
                      <a16:creationId xmlns:a16="http://schemas.microsoft.com/office/drawing/2014/main" id="{CE6F12EA-CFE2-4D0E-A412-BF65E78341E3}"/>
                    </a:ext>
                  </a:extLst>
                </p:cNvPr>
                <p:cNvPicPr>
                  <a:picLocks noChangeAspect="1"/>
                </p:cNvPicPr>
                <p:nvPr/>
              </p:nvPicPr>
              <p:blipFill>
                <a:blip r:embed="rId27"/>
                <a:stretch>
                  <a:fillRect/>
                </a:stretch>
              </p:blipFill>
              <p:spPr>
                <a:xfrm>
                  <a:off x="7870611" y="3808665"/>
                  <a:ext cx="406400" cy="406400"/>
                </a:xfrm>
                <a:prstGeom prst="rect">
                  <a:avLst/>
                </a:prstGeom>
              </p:spPr>
            </p:pic>
            <p:sp>
              <p:nvSpPr>
                <p:cNvPr id="176" name="Arc 175">
                  <a:extLst>
                    <a:ext uri="{FF2B5EF4-FFF2-40B4-BE49-F238E27FC236}">
                      <a16:creationId xmlns:a16="http://schemas.microsoft.com/office/drawing/2014/main" id="{D2607D4A-610A-4AEC-9F5E-ED8B91748C83}"/>
                    </a:ext>
                  </a:extLst>
                </p:cNvPr>
                <p:cNvSpPr/>
                <p:nvPr/>
              </p:nvSpPr>
              <p:spPr>
                <a:xfrm>
                  <a:off x="7773069" y="3708057"/>
                  <a:ext cx="591761" cy="591761"/>
                </a:xfrm>
                <a:prstGeom prst="arc">
                  <a:avLst>
                    <a:gd name="adj1" fmla="val 11233956"/>
                    <a:gd name="adj2" fmla="val 0"/>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sz="1765">
                    <a:solidFill>
                      <a:srgbClr val="282828"/>
                    </a:solidFill>
                    <a:latin typeface="Segoe UI"/>
                  </a:endParaRPr>
                </a:p>
              </p:txBody>
            </p:sp>
            <p:sp>
              <p:nvSpPr>
                <p:cNvPr id="177" name="Arc 176">
                  <a:extLst>
                    <a:ext uri="{FF2B5EF4-FFF2-40B4-BE49-F238E27FC236}">
                      <a16:creationId xmlns:a16="http://schemas.microsoft.com/office/drawing/2014/main" id="{FACC9114-8BD2-4DA5-8052-6DE76BFA546E}"/>
                    </a:ext>
                  </a:extLst>
                </p:cNvPr>
                <p:cNvSpPr/>
                <p:nvPr/>
              </p:nvSpPr>
              <p:spPr>
                <a:xfrm flipH="1" flipV="1">
                  <a:off x="7782148" y="3726409"/>
                  <a:ext cx="591761" cy="591761"/>
                </a:xfrm>
                <a:prstGeom prst="arc">
                  <a:avLst>
                    <a:gd name="adj1" fmla="val 11233956"/>
                    <a:gd name="adj2" fmla="val 0"/>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4192">
                    <a:defRPr/>
                  </a:pPr>
                  <a:endParaRPr lang="en-US" sz="1765">
                    <a:solidFill>
                      <a:srgbClr val="282828"/>
                    </a:solidFill>
                    <a:latin typeface="Segoe UI"/>
                  </a:endParaRPr>
                </a:p>
              </p:txBody>
            </p:sp>
          </p:grpSp>
          <p:grpSp>
            <p:nvGrpSpPr>
              <p:cNvPr id="172" name="Group 171">
                <a:extLst>
                  <a:ext uri="{FF2B5EF4-FFF2-40B4-BE49-F238E27FC236}">
                    <a16:creationId xmlns:a16="http://schemas.microsoft.com/office/drawing/2014/main" id="{336E1E7A-14E3-4653-B72F-CB63AE03994C}"/>
                  </a:ext>
                </a:extLst>
              </p:cNvPr>
              <p:cNvGrpSpPr/>
              <p:nvPr/>
            </p:nvGrpSpPr>
            <p:grpSpPr>
              <a:xfrm>
                <a:off x="7795072" y="3808717"/>
                <a:ext cx="475505" cy="475505"/>
                <a:chOff x="9742856" y="4986491"/>
                <a:chExt cx="265538" cy="265538"/>
              </a:xfrm>
            </p:grpSpPr>
            <p:sp>
              <p:nvSpPr>
                <p:cNvPr id="173" name="Oval 172">
                  <a:extLst>
                    <a:ext uri="{FF2B5EF4-FFF2-40B4-BE49-F238E27FC236}">
                      <a16:creationId xmlns:a16="http://schemas.microsoft.com/office/drawing/2014/main" id="{DD6ADF29-6835-41CF-A956-118C16FE3864}"/>
                    </a:ext>
                  </a:extLst>
                </p:cNvPr>
                <p:cNvSpPr/>
                <p:nvPr/>
              </p:nvSpPr>
              <p:spPr bwMode="auto">
                <a:xfrm>
                  <a:off x="9742856" y="4986491"/>
                  <a:ext cx="265538" cy="26553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74" name="Warning_E7BA" title="Icon of a triangle with an exclaimation point inside">
                  <a:extLst>
                    <a:ext uri="{FF2B5EF4-FFF2-40B4-BE49-F238E27FC236}">
                      <a16:creationId xmlns:a16="http://schemas.microsoft.com/office/drawing/2014/main" id="{8CBFC374-4258-43D8-9188-729573D92A5C}"/>
                    </a:ext>
                  </a:extLst>
                </p:cNvPr>
                <p:cNvSpPr>
                  <a:spLocks noChangeAspect="1" noEditPoints="1"/>
                </p:cNvSpPr>
                <p:nvPr/>
              </p:nvSpPr>
              <p:spPr bwMode="auto">
                <a:xfrm>
                  <a:off x="9803176" y="5046774"/>
                  <a:ext cx="144898" cy="144972"/>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lin ang="5400000" scaled="1"/>
                    </a:gradFill>
                  </a:endParaRPr>
                </a:p>
              </p:txBody>
            </p:sp>
          </p:grpSp>
        </p:grpSp>
        <p:sp>
          <p:nvSpPr>
            <p:cNvPr id="190" name="TextBox 189">
              <a:extLst>
                <a:ext uri="{FF2B5EF4-FFF2-40B4-BE49-F238E27FC236}">
                  <a16:creationId xmlns:a16="http://schemas.microsoft.com/office/drawing/2014/main" id="{FDA6E721-C412-4C1F-8097-9F8287CCCBF4}"/>
                </a:ext>
              </a:extLst>
            </p:cNvPr>
            <p:cNvSpPr txBox="1"/>
            <p:nvPr/>
          </p:nvSpPr>
          <p:spPr>
            <a:xfrm>
              <a:off x="9701029" y="1246477"/>
              <a:ext cx="1880864" cy="738664"/>
            </a:xfrm>
            <a:prstGeom prst="rect">
              <a:avLst/>
            </a:prstGeom>
            <a:noFill/>
          </p:spPr>
          <p:txBody>
            <a:bodyPr wrap="square" lIns="0" tIns="0" rIns="0" bIns="0" rtlCol="0">
              <a:spAutoFit/>
            </a:bodyPr>
            <a:lstStyle/>
            <a:p>
              <a:pPr marL="0" indent="0">
                <a:buNone/>
              </a:pPr>
              <a:r>
                <a:rPr lang="en-US" sz="1200">
                  <a:latin typeface="+mj-lt"/>
                  <a:cs typeface="Segoe UI"/>
                </a:rPr>
                <a:t>Just-in-time access, alerts, and approval workflows to protect access to critical resources</a:t>
              </a:r>
              <a:endParaRPr lang="en-US" sz="1200" b="1">
                <a:latin typeface="+mj-lt"/>
              </a:endParaRPr>
            </a:p>
          </p:txBody>
        </p:sp>
      </p:grpSp>
      <p:cxnSp>
        <p:nvCxnSpPr>
          <p:cNvPr id="192" name="Connector: Curved 191">
            <a:extLst>
              <a:ext uri="{FF2B5EF4-FFF2-40B4-BE49-F238E27FC236}">
                <a16:creationId xmlns:a16="http://schemas.microsoft.com/office/drawing/2014/main" id="{399D8638-C29D-4E68-830F-0F8FD4E162C7}"/>
              </a:ext>
            </a:extLst>
          </p:cNvPr>
          <p:cNvCxnSpPr>
            <a:endCxn id="170" idx="0"/>
          </p:cNvCxnSpPr>
          <p:nvPr/>
        </p:nvCxnSpPr>
        <p:spPr>
          <a:xfrm>
            <a:off x="8435050" y="1803063"/>
            <a:ext cx="2110714" cy="851766"/>
          </a:xfrm>
          <a:prstGeom prst="curvedConnector2">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 name="Auditing &amp; Reporting">
            <a:extLst>
              <a:ext uri="{FF2B5EF4-FFF2-40B4-BE49-F238E27FC236}">
                <a16:creationId xmlns:a16="http://schemas.microsoft.com/office/drawing/2014/main" id="{DD2E02F9-4BDB-419F-8520-B29F52383FDE}"/>
              </a:ext>
            </a:extLst>
          </p:cNvPr>
          <p:cNvGrpSpPr/>
          <p:nvPr/>
        </p:nvGrpSpPr>
        <p:grpSpPr>
          <a:xfrm>
            <a:off x="435077" y="5757263"/>
            <a:ext cx="11297265" cy="1115591"/>
            <a:chOff x="435077" y="5757263"/>
            <a:chExt cx="11297265" cy="1115591"/>
          </a:xfrm>
        </p:grpSpPr>
        <p:grpSp>
          <p:nvGrpSpPr>
            <p:cNvPr id="97" name="Group 96">
              <a:extLst>
                <a:ext uri="{FF2B5EF4-FFF2-40B4-BE49-F238E27FC236}">
                  <a16:creationId xmlns:a16="http://schemas.microsoft.com/office/drawing/2014/main" id="{292B173F-A5C2-4519-83B6-426672F90A58}"/>
                </a:ext>
              </a:extLst>
            </p:cNvPr>
            <p:cNvGrpSpPr/>
            <p:nvPr/>
          </p:nvGrpSpPr>
          <p:grpSpPr>
            <a:xfrm>
              <a:off x="435077" y="5968751"/>
              <a:ext cx="11297265" cy="590957"/>
              <a:chOff x="435077" y="6145727"/>
              <a:chExt cx="11297265" cy="590957"/>
            </a:xfrm>
          </p:grpSpPr>
          <p:sp>
            <p:nvSpPr>
              <p:cNvPr id="98" name="Rectangle: Rounded Corners 97">
                <a:extLst>
                  <a:ext uri="{FF2B5EF4-FFF2-40B4-BE49-F238E27FC236}">
                    <a16:creationId xmlns:a16="http://schemas.microsoft.com/office/drawing/2014/main" id="{1DBF2291-F497-42E7-AA79-42AB94ED12C7}"/>
                  </a:ext>
                </a:extLst>
              </p:cNvPr>
              <p:cNvSpPr/>
              <p:nvPr/>
            </p:nvSpPr>
            <p:spPr bwMode="auto">
              <a:xfrm>
                <a:off x="585217" y="6164807"/>
                <a:ext cx="11021566" cy="571877"/>
              </a:xfrm>
              <a:prstGeom prst="roundRect">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9F46A690-B1EA-49C8-A9E1-F85C6DAE3E35}"/>
                  </a:ext>
                </a:extLst>
              </p:cNvPr>
              <p:cNvSpPr/>
              <p:nvPr/>
            </p:nvSpPr>
            <p:spPr bwMode="auto">
              <a:xfrm>
                <a:off x="435077" y="6145727"/>
                <a:ext cx="11297265" cy="230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94" name="Oval 193">
              <a:extLst>
                <a:ext uri="{FF2B5EF4-FFF2-40B4-BE49-F238E27FC236}">
                  <a16:creationId xmlns:a16="http://schemas.microsoft.com/office/drawing/2014/main" id="{BF497ED6-EBBB-4E99-B88B-241FAECE630E}"/>
                </a:ext>
              </a:extLst>
            </p:cNvPr>
            <p:cNvSpPr/>
            <p:nvPr/>
          </p:nvSpPr>
          <p:spPr bwMode="auto">
            <a:xfrm>
              <a:off x="5091682" y="6228381"/>
              <a:ext cx="2021326" cy="644473"/>
            </a:xfrm>
            <a:prstGeom prst="ellipse">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a:ea typeface="+mn-ea"/>
                  <a:cs typeface="+mn-cs"/>
                </a:rPr>
                <a:t>Ongoing auditing </a:t>
              </a:r>
              <a:br>
                <a:rPr kumimoji="0" lang="en-US" sz="1400" b="0" i="0" u="none" strike="noStrike" kern="1200" cap="none" spc="0" normalizeH="0" baseline="0" noProof="0">
                  <a:ln>
                    <a:noFill/>
                  </a:ln>
                  <a:solidFill>
                    <a:schemeClr val="tx2"/>
                  </a:solidFill>
                  <a:effectLst/>
                  <a:uLnTx/>
                  <a:uFillTx/>
                  <a:latin typeface="Segoe UI"/>
                  <a:ea typeface="+mn-ea"/>
                  <a:cs typeface="+mn-cs"/>
                </a:rPr>
              </a:br>
              <a:r>
                <a:rPr kumimoji="0" lang="en-US" sz="1400" b="0" i="0" u="none" strike="noStrike" kern="1200" cap="none" spc="0" normalizeH="0" baseline="0" noProof="0">
                  <a:ln>
                    <a:noFill/>
                  </a:ln>
                  <a:solidFill>
                    <a:schemeClr val="tx2"/>
                  </a:solidFill>
                  <a:effectLst/>
                  <a:uLnTx/>
                  <a:uFillTx/>
                  <a:latin typeface="Segoe UI"/>
                  <a:ea typeface="+mn-ea"/>
                  <a:cs typeface="+mn-cs"/>
                </a:rPr>
                <a:t>&amp; reporting</a:t>
              </a:r>
            </a:p>
          </p:txBody>
        </p:sp>
        <p:pic>
          <p:nvPicPr>
            <p:cNvPr id="195" name="Picture 194">
              <a:extLst>
                <a:ext uri="{FF2B5EF4-FFF2-40B4-BE49-F238E27FC236}">
                  <a16:creationId xmlns:a16="http://schemas.microsoft.com/office/drawing/2014/main" id="{E49F62BB-B75B-4BE3-870F-36A04A1EC6F6}"/>
                </a:ext>
              </a:extLst>
            </p:cNvPr>
            <p:cNvPicPr>
              <a:picLocks noChangeAspect="1"/>
            </p:cNvPicPr>
            <p:nvPr/>
          </p:nvPicPr>
          <p:blipFill>
            <a:blip r:embed="rId28"/>
            <a:stretch>
              <a:fillRect/>
            </a:stretch>
          </p:blipFill>
          <p:spPr>
            <a:xfrm>
              <a:off x="5846062" y="5757263"/>
              <a:ext cx="571877" cy="571877"/>
            </a:xfrm>
            <a:prstGeom prst="rect">
              <a:avLst/>
            </a:prstGeom>
          </p:spPr>
        </p:pic>
      </p:grpSp>
      <p:grpSp>
        <p:nvGrpSpPr>
          <p:cNvPr id="5" name="User leaving">
            <a:extLst>
              <a:ext uri="{FF2B5EF4-FFF2-40B4-BE49-F238E27FC236}">
                <a16:creationId xmlns:a16="http://schemas.microsoft.com/office/drawing/2014/main" id="{B333B805-58AD-48E9-8CA7-ECDE19461BA1}"/>
              </a:ext>
            </a:extLst>
          </p:cNvPr>
          <p:cNvGrpSpPr/>
          <p:nvPr/>
        </p:nvGrpSpPr>
        <p:grpSpPr>
          <a:xfrm>
            <a:off x="8975505" y="4294272"/>
            <a:ext cx="2160378" cy="2007436"/>
            <a:chOff x="8975505" y="4294272"/>
            <a:chExt cx="2160378" cy="2007436"/>
          </a:xfrm>
        </p:grpSpPr>
        <p:grpSp>
          <p:nvGrpSpPr>
            <p:cNvPr id="101" name="User leaving" descr="Person with no access">
              <a:extLst>
                <a:ext uri="{FF2B5EF4-FFF2-40B4-BE49-F238E27FC236}">
                  <a16:creationId xmlns:a16="http://schemas.microsoft.com/office/drawing/2014/main" id="{6696B058-4BA7-4651-AFEC-85D6D3043350}"/>
                </a:ext>
              </a:extLst>
            </p:cNvPr>
            <p:cNvGrpSpPr/>
            <p:nvPr/>
          </p:nvGrpSpPr>
          <p:grpSpPr>
            <a:xfrm>
              <a:off x="9681649" y="4955505"/>
              <a:ext cx="1454234" cy="1346203"/>
              <a:chOff x="9820058" y="2773356"/>
              <a:chExt cx="1483394" cy="1373197"/>
            </a:xfrm>
          </p:grpSpPr>
          <p:pic>
            <p:nvPicPr>
              <p:cNvPr id="102" name="Picture 101">
                <a:extLst>
                  <a:ext uri="{FF2B5EF4-FFF2-40B4-BE49-F238E27FC236}">
                    <a16:creationId xmlns:a16="http://schemas.microsoft.com/office/drawing/2014/main" id="{0EC981EF-A5D0-48A2-A1F1-F019E51F03B2}"/>
                  </a:ext>
                </a:extLst>
              </p:cNvPr>
              <p:cNvPicPr>
                <a:picLocks noChangeAspect="1"/>
              </p:cNvPicPr>
              <p:nvPr/>
            </p:nvPicPr>
            <p:blipFill>
              <a:blip r:embed="rId5"/>
              <a:stretch>
                <a:fillRect/>
              </a:stretch>
            </p:blipFill>
            <p:spPr>
              <a:xfrm>
                <a:off x="9820058" y="2773356"/>
                <a:ext cx="950406" cy="950406"/>
              </a:xfrm>
              <a:prstGeom prst="rect">
                <a:avLst/>
              </a:prstGeom>
            </p:spPr>
          </p:pic>
          <p:grpSp>
            <p:nvGrpSpPr>
              <p:cNvPr id="103" name="Group 102">
                <a:extLst>
                  <a:ext uri="{FF2B5EF4-FFF2-40B4-BE49-F238E27FC236}">
                    <a16:creationId xmlns:a16="http://schemas.microsoft.com/office/drawing/2014/main" id="{5C77ED75-629E-4228-B119-469FCBADB83B}"/>
                  </a:ext>
                </a:extLst>
              </p:cNvPr>
              <p:cNvGrpSpPr/>
              <p:nvPr/>
            </p:nvGrpSpPr>
            <p:grpSpPr>
              <a:xfrm>
                <a:off x="10622404" y="3592568"/>
                <a:ext cx="681048" cy="553985"/>
                <a:chOff x="10594215" y="3750982"/>
                <a:chExt cx="538937" cy="438388"/>
              </a:xfrm>
            </p:grpSpPr>
            <p:pic>
              <p:nvPicPr>
                <p:cNvPr id="107" name="Picture 106">
                  <a:extLst>
                    <a:ext uri="{FF2B5EF4-FFF2-40B4-BE49-F238E27FC236}">
                      <a16:creationId xmlns:a16="http://schemas.microsoft.com/office/drawing/2014/main" id="{AD8F4FFF-20D0-47F2-8932-3CA278E73689}"/>
                    </a:ext>
                  </a:extLst>
                </p:cNvPr>
                <p:cNvPicPr>
                  <a:picLocks noChangeAspect="1"/>
                </p:cNvPicPr>
                <p:nvPr/>
              </p:nvPicPr>
              <p:blipFill>
                <a:blip r:embed="rId29"/>
                <a:stretch>
                  <a:fillRect/>
                </a:stretch>
              </p:blipFill>
              <p:spPr>
                <a:xfrm>
                  <a:off x="10694764" y="3750982"/>
                  <a:ext cx="438388" cy="438388"/>
                </a:xfrm>
                <a:prstGeom prst="rect">
                  <a:avLst/>
                </a:prstGeom>
              </p:spPr>
            </p:pic>
            <p:grpSp>
              <p:nvGrpSpPr>
                <p:cNvPr id="108" name="Group 107">
                  <a:extLst>
                    <a:ext uri="{FF2B5EF4-FFF2-40B4-BE49-F238E27FC236}">
                      <a16:creationId xmlns:a16="http://schemas.microsoft.com/office/drawing/2014/main" id="{C84BF6C9-540C-4B66-B746-C9AA209F9BD1}"/>
                    </a:ext>
                  </a:extLst>
                </p:cNvPr>
                <p:cNvGrpSpPr/>
                <p:nvPr/>
              </p:nvGrpSpPr>
              <p:grpSpPr>
                <a:xfrm>
                  <a:off x="10594215" y="3825978"/>
                  <a:ext cx="298111" cy="275582"/>
                  <a:chOff x="10621397" y="3825978"/>
                  <a:chExt cx="298111" cy="275582"/>
                </a:xfrm>
              </p:grpSpPr>
              <p:sp>
                <p:nvSpPr>
                  <p:cNvPr id="109" name="Isosceles Triangle 108">
                    <a:extLst>
                      <a:ext uri="{FF2B5EF4-FFF2-40B4-BE49-F238E27FC236}">
                        <a16:creationId xmlns:a16="http://schemas.microsoft.com/office/drawing/2014/main" id="{E20C01E6-3AB8-4CE7-A15B-164D4C1329EF}"/>
                      </a:ext>
                    </a:extLst>
                  </p:cNvPr>
                  <p:cNvSpPr/>
                  <p:nvPr/>
                </p:nvSpPr>
                <p:spPr bwMode="auto">
                  <a:xfrm rot="5400000" flipH="1">
                    <a:off x="10725359" y="3907411"/>
                    <a:ext cx="275582" cy="112716"/>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Freeform 6">
                    <a:extLst>
                      <a:ext uri="{FF2B5EF4-FFF2-40B4-BE49-F238E27FC236}">
                        <a16:creationId xmlns:a16="http://schemas.microsoft.com/office/drawing/2014/main" id="{A65B0832-21CF-4F2D-A6BE-BB0C6754C10A}"/>
                      </a:ext>
                    </a:extLst>
                  </p:cNvPr>
                  <p:cNvSpPr>
                    <a:spLocks/>
                  </p:cNvSpPr>
                  <p:nvPr/>
                </p:nvSpPr>
                <p:spPr bwMode="auto">
                  <a:xfrm>
                    <a:off x="10621397" y="3848675"/>
                    <a:ext cx="258763" cy="230188"/>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chemeClr val="tx2"/>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grpSp>
          </p:grpSp>
          <p:grpSp>
            <p:nvGrpSpPr>
              <p:cNvPr id="104" name="Group 103">
                <a:extLst>
                  <a:ext uri="{FF2B5EF4-FFF2-40B4-BE49-F238E27FC236}">
                    <a16:creationId xmlns:a16="http://schemas.microsoft.com/office/drawing/2014/main" id="{8CFD542A-C59E-4DA1-B2F7-D2FE27D16234}"/>
                  </a:ext>
                </a:extLst>
              </p:cNvPr>
              <p:cNvGrpSpPr/>
              <p:nvPr/>
            </p:nvGrpSpPr>
            <p:grpSpPr>
              <a:xfrm>
                <a:off x="9837216" y="3431250"/>
                <a:ext cx="370674" cy="370674"/>
                <a:chOff x="10401065" y="1376930"/>
                <a:chExt cx="370674" cy="370674"/>
              </a:xfrm>
            </p:grpSpPr>
            <p:sp>
              <p:nvSpPr>
                <p:cNvPr id="105" name="Oval 104">
                  <a:extLst>
                    <a:ext uri="{FF2B5EF4-FFF2-40B4-BE49-F238E27FC236}">
                      <a16:creationId xmlns:a16="http://schemas.microsoft.com/office/drawing/2014/main" id="{D14CED7C-2884-47E3-A236-04FA0EDE796B}"/>
                    </a:ext>
                  </a:extLst>
                </p:cNvPr>
                <p:cNvSpPr/>
                <p:nvPr/>
              </p:nvSpPr>
              <p:spPr bwMode="auto">
                <a:xfrm>
                  <a:off x="10401065" y="1376930"/>
                  <a:ext cx="370674" cy="37067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6" name="illegal" title="Icon of a circle with a diagonal line through it">
                  <a:extLst>
                    <a:ext uri="{FF2B5EF4-FFF2-40B4-BE49-F238E27FC236}">
                      <a16:creationId xmlns:a16="http://schemas.microsoft.com/office/drawing/2014/main" id="{227C47FB-42E5-4533-868C-89194463A0E3}"/>
                    </a:ext>
                  </a:extLst>
                </p:cNvPr>
                <p:cNvSpPr>
                  <a:spLocks noChangeAspect="1" noEditPoints="1"/>
                </p:cNvSpPr>
                <p:nvPr/>
              </p:nvSpPr>
              <p:spPr bwMode="auto">
                <a:xfrm>
                  <a:off x="10473775" y="1449948"/>
                  <a:ext cx="225252" cy="224636"/>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sp>
          <p:nvSpPr>
            <p:cNvPr id="191" name="TextBox 190">
              <a:extLst>
                <a:ext uri="{FF2B5EF4-FFF2-40B4-BE49-F238E27FC236}">
                  <a16:creationId xmlns:a16="http://schemas.microsoft.com/office/drawing/2014/main" id="{10C17633-8FB3-40BA-9485-84F7696FD984}"/>
                </a:ext>
              </a:extLst>
            </p:cNvPr>
            <p:cNvSpPr txBox="1"/>
            <p:nvPr/>
          </p:nvSpPr>
          <p:spPr>
            <a:xfrm>
              <a:off x="8975505" y="4294272"/>
              <a:ext cx="1289724" cy="1107996"/>
            </a:xfrm>
            <a:prstGeom prst="rect">
              <a:avLst/>
            </a:prstGeom>
            <a:noFill/>
          </p:spPr>
          <p:txBody>
            <a:bodyPr wrap="square" lIns="0" tIns="0" rIns="0" bIns="0" rtlCol="0">
              <a:spAutoFit/>
            </a:bodyPr>
            <a:lstStyle/>
            <a:p>
              <a:pPr marL="0" indent="0">
                <a:buNone/>
              </a:pPr>
              <a:r>
                <a:rPr lang="en-US" sz="1200" dirty="0">
                  <a:latin typeface="+mj-lt"/>
                  <a:cs typeface="Segoe UI"/>
                </a:rPr>
                <a:t>Make sure access rights are removed when user leaves or stops working with Contoso</a:t>
              </a:r>
              <a:endParaRPr lang="en-US" sz="1200" b="1" dirty="0">
                <a:latin typeface="+mj-lt"/>
              </a:endParaRPr>
            </a:p>
          </p:txBody>
        </p:sp>
      </p:grpSp>
      <p:cxnSp>
        <p:nvCxnSpPr>
          <p:cNvPr id="193" name="Connector: Curved 192">
            <a:extLst>
              <a:ext uri="{FF2B5EF4-FFF2-40B4-BE49-F238E27FC236}">
                <a16:creationId xmlns:a16="http://schemas.microsoft.com/office/drawing/2014/main" id="{AC1A21DB-72C5-4549-A370-9EB5D006C105}"/>
              </a:ext>
            </a:extLst>
          </p:cNvPr>
          <p:cNvCxnSpPr>
            <a:cxnSpLocks/>
            <a:endCxn id="102" idx="0"/>
          </p:cNvCxnSpPr>
          <p:nvPr/>
        </p:nvCxnSpPr>
        <p:spPr>
          <a:xfrm rot="5400000">
            <a:off x="9909976" y="4319717"/>
            <a:ext cx="873323" cy="398252"/>
          </a:xfrm>
          <a:prstGeom prst="curvedConnector3">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8" name="Request access">
            <a:extLst>
              <a:ext uri="{FF2B5EF4-FFF2-40B4-BE49-F238E27FC236}">
                <a16:creationId xmlns:a16="http://schemas.microsoft.com/office/drawing/2014/main" id="{4C40EB30-99F9-48DC-B836-A6E7630A0877}"/>
              </a:ext>
            </a:extLst>
          </p:cNvPr>
          <p:cNvGrpSpPr/>
          <p:nvPr/>
        </p:nvGrpSpPr>
        <p:grpSpPr>
          <a:xfrm>
            <a:off x="2746245" y="3742809"/>
            <a:ext cx="3131859" cy="1945927"/>
            <a:chOff x="2746245" y="3742809"/>
            <a:chExt cx="3131859" cy="1945927"/>
          </a:xfrm>
        </p:grpSpPr>
        <p:sp>
          <p:nvSpPr>
            <p:cNvPr id="188" name="TextBox 187">
              <a:extLst>
                <a:ext uri="{FF2B5EF4-FFF2-40B4-BE49-F238E27FC236}">
                  <a16:creationId xmlns:a16="http://schemas.microsoft.com/office/drawing/2014/main" id="{49C8AD39-7AEE-4245-A1A8-A1B3BD7F0A2B}"/>
                </a:ext>
              </a:extLst>
            </p:cNvPr>
            <p:cNvSpPr txBox="1"/>
            <p:nvPr/>
          </p:nvSpPr>
          <p:spPr>
            <a:xfrm>
              <a:off x="2746245" y="3742809"/>
              <a:ext cx="1960570" cy="553998"/>
            </a:xfrm>
            <a:prstGeom prst="rect">
              <a:avLst/>
            </a:prstGeom>
            <a:noFill/>
          </p:spPr>
          <p:txBody>
            <a:bodyPr wrap="square" lIns="0" tIns="0" rIns="0" bIns="0" rtlCol="0">
              <a:spAutoFit/>
            </a:bodyPr>
            <a:lstStyle/>
            <a:p>
              <a:pPr algn="l"/>
              <a:r>
                <a:rPr lang="en-US" sz="1200" dirty="0">
                  <a:latin typeface="+mj-lt"/>
                </a:rPr>
                <a:t>Self-Service access request when additional access is needed</a:t>
              </a:r>
            </a:p>
          </p:txBody>
        </p:sp>
        <p:grpSp>
          <p:nvGrpSpPr>
            <p:cNvPr id="17" name="Group 16">
              <a:extLst>
                <a:ext uri="{FF2B5EF4-FFF2-40B4-BE49-F238E27FC236}">
                  <a16:creationId xmlns:a16="http://schemas.microsoft.com/office/drawing/2014/main" id="{DAC82AFC-E367-496A-97ED-52B80105F25B}"/>
                </a:ext>
              </a:extLst>
            </p:cNvPr>
            <p:cNvGrpSpPr/>
            <p:nvPr/>
          </p:nvGrpSpPr>
          <p:grpSpPr>
            <a:xfrm>
              <a:off x="3735099" y="4348068"/>
              <a:ext cx="2143005" cy="1340668"/>
              <a:chOff x="3520685" y="4114800"/>
              <a:chExt cx="2143005" cy="1340668"/>
            </a:xfrm>
          </p:grpSpPr>
          <p:pic>
            <p:nvPicPr>
              <p:cNvPr id="116" name="Picture 115">
                <a:extLst>
                  <a:ext uri="{FF2B5EF4-FFF2-40B4-BE49-F238E27FC236}">
                    <a16:creationId xmlns:a16="http://schemas.microsoft.com/office/drawing/2014/main" id="{92CD809A-7585-4AC0-B83E-56983CB9C701}"/>
                  </a:ext>
                </a:extLst>
              </p:cNvPr>
              <p:cNvPicPr>
                <a:picLocks noChangeAspect="1"/>
              </p:cNvPicPr>
              <p:nvPr/>
            </p:nvPicPr>
            <p:blipFill>
              <a:blip r:embed="rId30" cstate="hqprint">
                <a:extLst>
                  <a:ext uri="{28A0092B-C50C-407E-A947-70E740481C1C}">
                    <a14:useLocalDpi xmlns:a14="http://schemas.microsoft.com/office/drawing/2010/main" val="0"/>
                  </a:ext>
                </a:extLst>
              </a:blip>
              <a:stretch>
                <a:fillRect/>
              </a:stretch>
            </p:blipFill>
            <p:spPr>
              <a:xfrm>
                <a:off x="4814326" y="4244529"/>
                <a:ext cx="770800" cy="256004"/>
              </a:xfrm>
              <a:prstGeom prst="rect">
                <a:avLst/>
              </a:prstGeom>
            </p:spPr>
          </p:pic>
          <p:grpSp>
            <p:nvGrpSpPr>
              <p:cNvPr id="117" name="Group 116">
                <a:extLst>
                  <a:ext uri="{FF2B5EF4-FFF2-40B4-BE49-F238E27FC236}">
                    <a16:creationId xmlns:a16="http://schemas.microsoft.com/office/drawing/2014/main" id="{3243F8E0-A73B-48AC-8EF7-E0F89B199B2C}"/>
                  </a:ext>
                </a:extLst>
              </p:cNvPr>
              <p:cNvGrpSpPr/>
              <p:nvPr/>
            </p:nvGrpSpPr>
            <p:grpSpPr>
              <a:xfrm>
                <a:off x="4831819" y="4635676"/>
                <a:ext cx="461120" cy="236554"/>
                <a:chOff x="10788478" y="2276711"/>
                <a:chExt cx="452150" cy="227837"/>
              </a:xfrm>
            </p:grpSpPr>
            <p:sp>
              <p:nvSpPr>
                <p:cNvPr id="125" name="Freeform 299">
                  <a:extLst>
                    <a:ext uri="{FF2B5EF4-FFF2-40B4-BE49-F238E27FC236}">
                      <a16:creationId xmlns:a16="http://schemas.microsoft.com/office/drawing/2014/main" id="{E592ACB0-9D8C-4A78-9798-B113349980A6}"/>
                    </a:ext>
                  </a:extLst>
                </p:cNvPr>
                <p:cNvSpPr/>
                <p:nvPr/>
              </p:nvSpPr>
              <p:spPr bwMode="auto">
                <a:xfrm>
                  <a:off x="10788478" y="2289155"/>
                  <a:ext cx="374248" cy="197582"/>
                </a:xfrm>
                <a:custGeom>
                  <a:avLst/>
                  <a:gdLst>
                    <a:gd name="connsiteX0" fmla="*/ 0 w 374248"/>
                    <a:gd name="connsiteY0" fmla="*/ 0 h 197582"/>
                    <a:gd name="connsiteX1" fmla="*/ 374248 w 374248"/>
                    <a:gd name="connsiteY1" fmla="*/ 0 h 197582"/>
                    <a:gd name="connsiteX2" fmla="*/ 374248 w 374248"/>
                    <a:gd name="connsiteY2" fmla="*/ 56976 h 197582"/>
                    <a:gd name="connsiteX3" fmla="*/ 233820 w 374248"/>
                    <a:gd name="connsiteY3" fmla="*/ 197582 h 197582"/>
                    <a:gd name="connsiteX4" fmla="*/ 0 w 374248"/>
                    <a:gd name="connsiteY4" fmla="*/ 197582 h 197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248" h="197582">
                      <a:moveTo>
                        <a:pt x="0" y="0"/>
                      </a:moveTo>
                      <a:lnTo>
                        <a:pt x="374248" y="0"/>
                      </a:lnTo>
                      <a:lnTo>
                        <a:pt x="374248" y="56976"/>
                      </a:lnTo>
                      <a:lnTo>
                        <a:pt x="233820" y="197582"/>
                      </a:lnTo>
                      <a:lnTo>
                        <a:pt x="0" y="197582"/>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6" name="Picture 125">
                  <a:extLst>
                    <a:ext uri="{FF2B5EF4-FFF2-40B4-BE49-F238E27FC236}">
                      <a16:creationId xmlns:a16="http://schemas.microsoft.com/office/drawing/2014/main" id="{5C4048D2-67F4-4363-A0FA-E7E2ACB882A4}"/>
                    </a:ext>
                  </a:extLst>
                </p:cNvPr>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88739" y="2276711"/>
                  <a:ext cx="451889" cy="227837"/>
                </a:xfrm>
                <a:prstGeom prst="rect">
                  <a:avLst/>
                </a:prstGeom>
              </p:spPr>
            </p:pic>
          </p:grpSp>
          <p:pic>
            <p:nvPicPr>
              <p:cNvPr id="118" name="Picture 117">
                <a:extLst>
                  <a:ext uri="{FF2B5EF4-FFF2-40B4-BE49-F238E27FC236}">
                    <a16:creationId xmlns:a16="http://schemas.microsoft.com/office/drawing/2014/main" id="{27CC0ADA-A968-4B53-B8B0-FBC59A50C485}"/>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653187" y="5113529"/>
                <a:ext cx="709677" cy="193469"/>
              </a:xfrm>
              <a:prstGeom prst="rect">
                <a:avLst/>
              </a:prstGeom>
            </p:spPr>
          </p:pic>
          <p:pic>
            <p:nvPicPr>
              <p:cNvPr id="119" name="Picture 118">
                <a:extLst>
                  <a:ext uri="{FF2B5EF4-FFF2-40B4-BE49-F238E27FC236}">
                    <a16:creationId xmlns:a16="http://schemas.microsoft.com/office/drawing/2014/main" id="{10372AD8-39D0-4D25-8E33-633B0DB1E94A}"/>
                  </a:ext>
                </a:extLst>
              </p:cNvPr>
              <p:cNvPicPr>
                <a:picLocks noChangeAspect="1"/>
              </p:cNvPicPr>
              <p:nvPr/>
            </p:nvPicPr>
            <p:blipFill>
              <a:blip r:embed="rId33" cstate="hqprint">
                <a:extLst>
                  <a:ext uri="{28A0092B-C50C-407E-A947-70E740481C1C}">
                    <a14:useLocalDpi xmlns:a14="http://schemas.microsoft.com/office/drawing/2010/main" val="0"/>
                  </a:ext>
                </a:extLst>
              </a:blip>
              <a:stretch>
                <a:fillRect/>
              </a:stretch>
            </p:blipFill>
            <p:spPr>
              <a:xfrm>
                <a:off x="4769937" y="4992824"/>
                <a:ext cx="611752" cy="142101"/>
              </a:xfrm>
              <a:prstGeom prst="rect">
                <a:avLst/>
              </a:prstGeom>
              <a:noFill/>
            </p:spPr>
          </p:pic>
          <p:sp>
            <p:nvSpPr>
              <p:cNvPr id="121" name="Rectangle: Rounded Corners 120">
                <a:extLst>
                  <a:ext uri="{FF2B5EF4-FFF2-40B4-BE49-F238E27FC236}">
                    <a16:creationId xmlns:a16="http://schemas.microsoft.com/office/drawing/2014/main" id="{DCE4C307-32CB-4A67-9724-A58535A353D1}"/>
                  </a:ext>
                </a:extLst>
              </p:cNvPr>
              <p:cNvSpPr/>
              <p:nvPr/>
            </p:nvSpPr>
            <p:spPr bwMode="auto">
              <a:xfrm>
                <a:off x="3520685" y="4114800"/>
                <a:ext cx="2143005" cy="1340668"/>
              </a:xfrm>
              <a:prstGeom prst="round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122" name="Picture 4" descr="Zoom Video Conferencing - Shining Waters">
                <a:extLst>
                  <a:ext uri="{FF2B5EF4-FFF2-40B4-BE49-F238E27FC236}">
                    <a16:creationId xmlns:a16="http://schemas.microsoft.com/office/drawing/2014/main" id="{F4BBACEB-6879-46B1-A49B-239DD8F4CE6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38893" y="5092114"/>
                <a:ext cx="355866" cy="355867"/>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6" descr="Icon request: facebook-workplace · Issue #10185 · FortAwesome/Font-Awesome  · GitHub">
                <a:extLst>
                  <a:ext uri="{FF2B5EF4-FFF2-40B4-BE49-F238E27FC236}">
                    <a16:creationId xmlns:a16="http://schemas.microsoft.com/office/drawing/2014/main" id="{793B4EEB-D0D9-4065-9C2A-FBC985E4A46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13013" y="4571017"/>
                <a:ext cx="280579" cy="298536"/>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a:extLst>
                  <a:ext uri="{FF2B5EF4-FFF2-40B4-BE49-F238E27FC236}">
                    <a16:creationId xmlns:a16="http://schemas.microsoft.com/office/drawing/2014/main" id="{1AAC2782-3B4F-46F5-ADC8-D1D1CB050B36}"/>
                  </a:ext>
                  <a:ext uri="{C183D7F6-B498-43B3-948B-1728B52AA6E4}">
                    <adec:decorative xmlns:adec="http://schemas.microsoft.com/office/drawing/2017/decorative" val="1"/>
                  </a:ext>
                </a:extLst>
              </p:cNvPr>
              <p:cNvPicPr>
                <a:picLocks noChangeAspect="1"/>
              </p:cNvPicPr>
              <p:nvPr/>
            </p:nvPicPr>
            <p:blipFill rotWithShape="1">
              <a:blip r:embed="rId34"/>
              <a:srcRect l="17702" t="36300" r="14211" b="39506"/>
              <a:stretch/>
            </p:blipFill>
            <p:spPr>
              <a:xfrm>
                <a:off x="4507293" y="5213671"/>
                <a:ext cx="525288" cy="186653"/>
              </a:xfrm>
              <a:prstGeom prst="rect">
                <a:avLst/>
              </a:prstGeom>
            </p:spPr>
          </p:pic>
          <p:grpSp>
            <p:nvGrpSpPr>
              <p:cNvPr id="196" name="Group 195">
                <a:extLst>
                  <a:ext uri="{FF2B5EF4-FFF2-40B4-BE49-F238E27FC236}">
                    <a16:creationId xmlns:a16="http://schemas.microsoft.com/office/drawing/2014/main" id="{DAB2ADDC-0EEC-4667-9D6B-C056C390A62D}"/>
                  </a:ext>
                </a:extLst>
              </p:cNvPr>
              <p:cNvGrpSpPr/>
              <p:nvPr/>
            </p:nvGrpSpPr>
            <p:grpSpPr>
              <a:xfrm>
                <a:off x="3559543" y="4192019"/>
                <a:ext cx="1261695" cy="836746"/>
                <a:chOff x="4756640" y="4241601"/>
                <a:chExt cx="1475932" cy="1017698"/>
              </a:xfrm>
            </p:grpSpPr>
            <p:sp>
              <p:nvSpPr>
                <p:cNvPr id="197" name="Freeform 5">
                  <a:extLst>
                    <a:ext uri="{FF2B5EF4-FFF2-40B4-BE49-F238E27FC236}">
                      <a16:creationId xmlns:a16="http://schemas.microsoft.com/office/drawing/2014/main" id="{69D1ECE4-3577-4B0F-85B8-678EEA655810}"/>
                    </a:ext>
                  </a:extLst>
                </p:cNvPr>
                <p:cNvSpPr>
                  <a:spLocks noChangeAspect="1" noEditPoints="1"/>
                </p:cNvSpPr>
                <p:nvPr/>
              </p:nvSpPr>
              <p:spPr bwMode="black">
                <a:xfrm>
                  <a:off x="4932926" y="4300181"/>
                  <a:ext cx="1034259" cy="232824"/>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83B01"/>
                </a:solidFill>
                <a:ln>
                  <a:no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a:ln>
                      <a:noFill/>
                    </a:ln>
                    <a:solidFill>
                      <a:srgbClr val="505050"/>
                    </a:solidFill>
                    <a:effectLst/>
                    <a:uLnTx/>
                    <a:uFillTx/>
                    <a:latin typeface="Segoe UI"/>
                    <a:ea typeface="+mn-ea"/>
                    <a:cs typeface="+mn-cs"/>
                  </a:endParaRPr>
                </a:p>
              </p:txBody>
            </p:sp>
            <p:grpSp>
              <p:nvGrpSpPr>
                <p:cNvPr id="198" name="Group 197">
                  <a:extLst>
                    <a:ext uri="{FF2B5EF4-FFF2-40B4-BE49-F238E27FC236}">
                      <a16:creationId xmlns:a16="http://schemas.microsoft.com/office/drawing/2014/main" id="{B00F1F84-802C-465C-96A2-DC2C20C8A16C}"/>
                    </a:ext>
                  </a:extLst>
                </p:cNvPr>
                <p:cNvGrpSpPr/>
                <p:nvPr/>
              </p:nvGrpSpPr>
              <p:grpSpPr>
                <a:xfrm>
                  <a:off x="4756640" y="4458537"/>
                  <a:ext cx="817685" cy="696416"/>
                  <a:chOff x="3037743" y="598714"/>
                  <a:chExt cx="817685" cy="696416"/>
                </a:xfrm>
              </p:grpSpPr>
              <p:pic>
                <p:nvPicPr>
                  <p:cNvPr id="203" name="Picture 202" descr="Icon&#10;&#10;Description automatically generated">
                    <a:extLst>
                      <a:ext uri="{FF2B5EF4-FFF2-40B4-BE49-F238E27FC236}">
                        <a16:creationId xmlns:a16="http://schemas.microsoft.com/office/drawing/2014/main" id="{BCCEB84B-EEA7-463E-B30D-C103CE141BCD}"/>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071676" y="598714"/>
                    <a:ext cx="609600" cy="609600"/>
                  </a:xfrm>
                  <a:prstGeom prst="rect">
                    <a:avLst/>
                  </a:prstGeom>
                </p:spPr>
              </p:pic>
              <p:sp>
                <p:nvSpPr>
                  <p:cNvPr id="204" name="TextBox 203">
                    <a:extLst>
                      <a:ext uri="{FF2B5EF4-FFF2-40B4-BE49-F238E27FC236}">
                        <a16:creationId xmlns:a16="http://schemas.microsoft.com/office/drawing/2014/main" id="{8B72D9A5-AFFC-4731-93E6-5CF675EE078F}"/>
                      </a:ext>
                    </a:extLst>
                  </p:cNvPr>
                  <p:cNvSpPr txBox="1"/>
                  <p:nvPr/>
                </p:nvSpPr>
                <p:spPr>
                  <a:xfrm>
                    <a:off x="3037743" y="1033095"/>
                    <a:ext cx="817685" cy="262035"/>
                  </a:xfrm>
                  <a:prstGeom prst="rect">
                    <a:avLst/>
                  </a:prstGeom>
                  <a:noFill/>
                </p:spPr>
                <p:txBody>
                  <a:bodyPr wrap="square" rtlCol="0">
                    <a:spAutoFit/>
                  </a:bodyPr>
                  <a:lstStyle/>
                  <a:p>
                    <a:r>
                      <a:rPr lang="en-US" sz="800" dirty="0"/>
                      <a:t>Teams sites</a:t>
                    </a:r>
                    <a:endParaRPr lang="en-NL" sz="800" dirty="0"/>
                  </a:p>
                </p:txBody>
              </p:sp>
            </p:grpSp>
            <p:grpSp>
              <p:nvGrpSpPr>
                <p:cNvPr id="199" name="Group 198">
                  <a:extLst>
                    <a:ext uri="{FF2B5EF4-FFF2-40B4-BE49-F238E27FC236}">
                      <a16:creationId xmlns:a16="http://schemas.microsoft.com/office/drawing/2014/main" id="{64EEA8E5-4B0B-4CBE-99DC-B7017F774351}"/>
                    </a:ext>
                  </a:extLst>
                </p:cNvPr>
                <p:cNvGrpSpPr/>
                <p:nvPr/>
              </p:nvGrpSpPr>
              <p:grpSpPr>
                <a:xfrm>
                  <a:off x="5414887" y="4458537"/>
                  <a:ext cx="817685" cy="800762"/>
                  <a:chOff x="5985153" y="2209800"/>
                  <a:chExt cx="817685" cy="800762"/>
                </a:xfrm>
              </p:grpSpPr>
              <p:pic>
                <p:nvPicPr>
                  <p:cNvPr id="201" name="Picture 200" descr="Logo&#10;&#10;Description automatically generated">
                    <a:extLst>
                      <a:ext uri="{FF2B5EF4-FFF2-40B4-BE49-F238E27FC236}">
                        <a16:creationId xmlns:a16="http://schemas.microsoft.com/office/drawing/2014/main" id="{AE49CFD3-40BE-47C9-8DB3-9E7DE25A66B5}"/>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089196" y="2209800"/>
                    <a:ext cx="609600" cy="609600"/>
                  </a:xfrm>
                  <a:prstGeom prst="rect">
                    <a:avLst/>
                  </a:prstGeom>
                </p:spPr>
              </p:pic>
              <p:sp>
                <p:nvSpPr>
                  <p:cNvPr id="202" name="TextBox 201">
                    <a:extLst>
                      <a:ext uri="{FF2B5EF4-FFF2-40B4-BE49-F238E27FC236}">
                        <a16:creationId xmlns:a16="http://schemas.microsoft.com/office/drawing/2014/main" id="{90854480-E370-4534-9EFE-B8D73832A966}"/>
                      </a:ext>
                    </a:extLst>
                  </p:cNvPr>
                  <p:cNvSpPr txBox="1"/>
                  <p:nvPr/>
                </p:nvSpPr>
                <p:spPr>
                  <a:xfrm>
                    <a:off x="5985153" y="2636226"/>
                    <a:ext cx="817685" cy="374336"/>
                  </a:xfrm>
                  <a:prstGeom prst="rect">
                    <a:avLst/>
                  </a:prstGeom>
                  <a:noFill/>
                </p:spPr>
                <p:txBody>
                  <a:bodyPr wrap="square" rtlCol="0">
                    <a:spAutoFit/>
                  </a:bodyPr>
                  <a:lstStyle/>
                  <a:p>
                    <a:pPr algn="ctr"/>
                    <a:r>
                      <a:rPr lang="en-US" sz="700" dirty="0"/>
                      <a:t>SharePoint Libraries</a:t>
                    </a:r>
                    <a:endParaRPr lang="en-NL" sz="700" dirty="0"/>
                  </a:p>
                </p:txBody>
              </p:sp>
            </p:grpSp>
            <p:sp>
              <p:nvSpPr>
                <p:cNvPr id="200" name="Rectangle: Rounded Corners 199">
                  <a:extLst>
                    <a:ext uri="{FF2B5EF4-FFF2-40B4-BE49-F238E27FC236}">
                      <a16:creationId xmlns:a16="http://schemas.microsoft.com/office/drawing/2014/main" id="{40E29278-AB21-42FD-8412-2EFF17E6A0A5}"/>
                    </a:ext>
                  </a:extLst>
                </p:cNvPr>
                <p:cNvSpPr/>
                <p:nvPr/>
              </p:nvSpPr>
              <p:spPr>
                <a:xfrm>
                  <a:off x="4790573" y="4241601"/>
                  <a:ext cx="1337957" cy="1011803"/>
                </a:xfrm>
                <a:prstGeom prst="round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grpSp>
      <p:sp>
        <p:nvSpPr>
          <p:cNvPr id="3" name="Rectangle 2">
            <a:extLst>
              <a:ext uri="{FF2B5EF4-FFF2-40B4-BE49-F238E27FC236}">
                <a16:creationId xmlns:a16="http://schemas.microsoft.com/office/drawing/2014/main" id="{905C83B1-FDE8-4D91-929E-806152420D76}"/>
              </a:ext>
            </a:extLst>
          </p:cNvPr>
          <p:cNvSpPr/>
          <p:nvPr/>
        </p:nvSpPr>
        <p:spPr bwMode="auto">
          <a:xfrm>
            <a:off x="141787" y="1199937"/>
            <a:ext cx="8221361" cy="440052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F57D0CF7-C01B-43A4-A2C8-66104F34A1C4}"/>
              </a:ext>
            </a:extLst>
          </p:cNvPr>
          <p:cNvSpPr/>
          <p:nvPr/>
        </p:nvSpPr>
        <p:spPr bwMode="auto">
          <a:xfrm>
            <a:off x="8395693" y="4059098"/>
            <a:ext cx="3758522" cy="279890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6BEBDC78-96B1-4FF7-A1EF-A5A92CFE9CF1}"/>
              </a:ext>
            </a:extLst>
          </p:cNvPr>
          <p:cNvSpPr/>
          <p:nvPr/>
        </p:nvSpPr>
        <p:spPr bwMode="auto">
          <a:xfrm>
            <a:off x="0" y="5575432"/>
            <a:ext cx="8395693" cy="1252807"/>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2763480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50FF8-7DE2-4ADC-8BEA-A3A00AE74A4E}"/>
              </a:ext>
            </a:extLst>
          </p:cNvPr>
          <p:cNvSpPr>
            <a:spLocks noGrp="1"/>
          </p:cNvSpPr>
          <p:nvPr>
            <p:ph type="title"/>
          </p:nvPr>
        </p:nvSpPr>
        <p:spPr/>
        <p:txBody>
          <a:bodyPr/>
          <a:lstStyle/>
          <a:p>
            <a:r>
              <a:rPr lang="en-US"/>
              <a:t>Risks with Privileged Access</a:t>
            </a:r>
          </a:p>
        </p:txBody>
      </p:sp>
      <p:sp>
        <p:nvSpPr>
          <p:cNvPr id="3" name="Rectangle 2">
            <a:extLst>
              <a:ext uri="{FF2B5EF4-FFF2-40B4-BE49-F238E27FC236}">
                <a16:creationId xmlns:a16="http://schemas.microsoft.com/office/drawing/2014/main" id="{9A1FE016-DDAE-49AB-BF19-7EF35BDE53EC}"/>
              </a:ext>
            </a:extLst>
          </p:cNvPr>
          <p:cNvSpPr/>
          <p:nvPr/>
        </p:nvSpPr>
        <p:spPr bwMode="auto">
          <a:xfrm>
            <a:off x="729011" y="3987032"/>
            <a:ext cx="10990704" cy="1607322"/>
          </a:xfrm>
          <a:prstGeom prst="rect">
            <a:avLst/>
          </a:prstGeom>
          <a:solidFill>
            <a:schemeClr val="accent1">
              <a:alpha val="50000"/>
            </a:schemeClr>
          </a:solidFill>
          <a:ln w="12700" cap="flat" cmpd="sng" algn="ctr">
            <a:solidFill>
              <a:srgbClr val="FFFFFF">
                <a:alpha val="50000"/>
              </a:srgbClr>
            </a:solidFill>
            <a:prstDash val="solid"/>
            <a:miter lim="800000"/>
          </a:ln>
          <a:effectLst>
            <a:outerShdw blurRad="50800" dist="38100" dir="2700000" algn="tl" rotWithShape="0">
              <a:prstClr val="black">
                <a:alpha val="4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2633472"/>
            <a:endParaRPr lang="en-US" sz="5184" kern="0" err="1">
              <a:solidFill>
                <a:srgbClr val="FFFFFF"/>
              </a:solidFill>
              <a:latin typeface="Calibri" panose="020F0502020204030204"/>
            </a:endParaRPr>
          </a:p>
        </p:txBody>
      </p:sp>
      <p:sp>
        <p:nvSpPr>
          <p:cNvPr id="4" name="TextBox 16">
            <a:extLst>
              <a:ext uri="{FF2B5EF4-FFF2-40B4-BE49-F238E27FC236}">
                <a16:creationId xmlns:a16="http://schemas.microsoft.com/office/drawing/2014/main" id="{8A94137C-A84C-4F57-9661-71F94FE19FCC}"/>
              </a:ext>
            </a:extLst>
          </p:cNvPr>
          <p:cNvSpPr txBox="1"/>
          <p:nvPr/>
        </p:nvSpPr>
        <p:spPr>
          <a:xfrm rot="16200000">
            <a:off x="-1608375" y="3390162"/>
            <a:ext cx="4125870" cy="300224"/>
          </a:xfrm>
          <a:prstGeom prst="rect">
            <a:avLst/>
          </a:prstGeom>
          <a:noFill/>
          <a:ln>
            <a:noFill/>
          </a:ln>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2"/>
                </a:solidFill>
              </a:rPr>
              <a:t>Number of permissions</a:t>
            </a:r>
          </a:p>
        </p:txBody>
      </p:sp>
      <p:sp>
        <p:nvSpPr>
          <p:cNvPr id="5" name="Rectangle 4">
            <a:extLst>
              <a:ext uri="{FF2B5EF4-FFF2-40B4-BE49-F238E27FC236}">
                <a16:creationId xmlns:a16="http://schemas.microsoft.com/office/drawing/2014/main" id="{4F4E5E19-ACB8-46C4-9FFE-0708125FF79B}"/>
              </a:ext>
            </a:extLst>
          </p:cNvPr>
          <p:cNvSpPr/>
          <p:nvPr/>
        </p:nvSpPr>
        <p:spPr>
          <a:xfrm>
            <a:off x="5475912" y="5689331"/>
            <a:ext cx="1218905" cy="304105"/>
          </a:xfrm>
          <a:prstGeom prst="rect">
            <a:avLst/>
          </a:prstGeom>
          <a:noFill/>
          <a:ln>
            <a:noFill/>
          </a:ln>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lnSpc>
                <a:spcPct val="90000"/>
              </a:lnSpc>
              <a:spcAft>
                <a:spcPts val="588"/>
              </a:spcAft>
            </a:pPr>
            <a:r>
              <a:rPr lang="en-US" sz="1400" kern="0">
                <a:solidFill>
                  <a:schemeClr val="tx2"/>
                </a:solidFill>
                <a:latin typeface="Segoe UI"/>
              </a:rPr>
              <a:t>Time</a:t>
            </a:r>
          </a:p>
        </p:txBody>
      </p:sp>
      <p:grpSp>
        <p:nvGrpSpPr>
          <p:cNvPr id="6" name="Group 5">
            <a:extLst>
              <a:ext uri="{FF2B5EF4-FFF2-40B4-BE49-F238E27FC236}">
                <a16:creationId xmlns:a16="http://schemas.microsoft.com/office/drawing/2014/main" id="{402911F3-B153-49E1-9B61-921718CAE348}"/>
              </a:ext>
            </a:extLst>
          </p:cNvPr>
          <p:cNvGrpSpPr/>
          <p:nvPr/>
        </p:nvGrpSpPr>
        <p:grpSpPr>
          <a:xfrm>
            <a:off x="2039991" y="4219961"/>
            <a:ext cx="825896" cy="1144521"/>
            <a:chOff x="1267183" y="3755275"/>
            <a:chExt cx="825896" cy="1144521"/>
          </a:xfrm>
        </p:grpSpPr>
        <p:grpSp>
          <p:nvGrpSpPr>
            <p:cNvPr id="7" name="Group 6">
              <a:extLst>
                <a:ext uri="{FF2B5EF4-FFF2-40B4-BE49-F238E27FC236}">
                  <a16:creationId xmlns:a16="http://schemas.microsoft.com/office/drawing/2014/main" id="{15A5651F-8623-4A36-B974-B341BB4CB8A3}"/>
                </a:ext>
              </a:extLst>
            </p:cNvPr>
            <p:cNvGrpSpPr/>
            <p:nvPr/>
          </p:nvGrpSpPr>
          <p:grpSpPr>
            <a:xfrm>
              <a:off x="1267183" y="3755275"/>
              <a:ext cx="825896" cy="1144521"/>
              <a:chOff x="1267183" y="3755275"/>
              <a:chExt cx="825896" cy="1144521"/>
            </a:xfrm>
          </p:grpSpPr>
          <p:sp>
            <p:nvSpPr>
              <p:cNvPr id="11" name="TextBox 41">
                <a:extLst>
                  <a:ext uri="{FF2B5EF4-FFF2-40B4-BE49-F238E27FC236}">
                    <a16:creationId xmlns:a16="http://schemas.microsoft.com/office/drawing/2014/main" id="{82477C3C-EA58-4BDD-9AC3-2EC45BC4DE7B}"/>
                  </a:ext>
                </a:extLst>
              </p:cNvPr>
              <p:cNvSpPr txBox="1"/>
              <p:nvPr/>
            </p:nvSpPr>
            <p:spPr>
              <a:xfrm>
                <a:off x="1280178" y="4705897"/>
                <a:ext cx="771044" cy="193899"/>
              </a:xfrm>
              <a:prstGeom prst="rect">
                <a:avLst/>
              </a:prstGeom>
              <a:noFill/>
              <a:ln>
                <a:noFill/>
              </a:ln>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Admin</a:t>
                </a:r>
              </a:p>
            </p:txBody>
          </p:sp>
          <p:sp>
            <p:nvSpPr>
              <p:cNvPr id="12" name="Oval 11">
                <a:extLst>
                  <a:ext uri="{FF2B5EF4-FFF2-40B4-BE49-F238E27FC236}">
                    <a16:creationId xmlns:a16="http://schemas.microsoft.com/office/drawing/2014/main" id="{218C0614-0B50-4208-A9D7-8B1B8F319121}"/>
                  </a:ext>
                </a:extLst>
              </p:cNvPr>
              <p:cNvSpPr/>
              <p:nvPr/>
            </p:nvSpPr>
            <p:spPr bwMode="auto">
              <a:xfrm>
                <a:off x="1267183" y="3755275"/>
                <a:ext cx="825896" cy="825896"/>
              </a:xfrm>
              <a:prstGeom prst="ellipse">
                <a:avLst/>
              </a:prstGeom>
              <a:solidFill>
                <a:srgbClr val="FFFFFF"/>
              </a:solidFill>
              <a:ln w="1905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7DCB9098-9B6A-49D9-950F-F67BD59D8A9C}"/>
                </a:ext>
              </a:extLst>
            </p:cNvPr>
            <p:cNvGrpSpPr/>
            <p:nvPr/>
          </p:nvGrpSpPr>
          <p:grpSpPr>
            <a:xfrm>
              <a:off x="1531268" y="3983493"/>
              <a:ext cx="297678" cy="369460"/>
              <a:chOff x="10672832" y="4244241"/>
              <a:chExt cx="447675" cy="555625"/>
            </a:xfrm>
          </p:grpSpPr>
          <p:sp>
            <p:nvSpPr>
              <p:cNvPr id="9" name="Freeform 5">
                <a:extLst>
                  <a:ext uri="{FF2B5EF4-FFF2-40B4-BE49-F238E27FC236}">
                    <a16:creationId xmlns:a16="http://schemas.microsoft.com/office/drawing/2014/main" id="{2FB56C16-E576-488D-8869-C947C85458CD}"/>
                  </a:ext>
                </a:extLst>
              </p:cNvPr>
              <p:cNvSpPr>
                <a:spLocks/>
              </p:cNvSpPr>
              <p:nvPr/>
            </p:nvSpPr>
            <p:spPr bwMode="auto">
              <a:xfrm>
                <a:off x="10749032" y="4244241"/>
                <a:ext cx="295275" cy="2968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6">
                <a:extLst>
                  <a:ext uri="{FF2B5EF4-FFF2-40B4-BE49-F238E27FC236}">
                    <a16:creationId xmlns:a16="http://schemas.microsoft.com/office/drawing/2014/main" id="{F6A5B36D-8599-462D-AA50-2BCC4111ED08}"/>
                  </a:ext>
                </a:extLst>
              </p:cNvPr>
              <p:cNvSpPr>
                <a:spLocks/>
              </p:cNvSpPr>
              <p:nvPr/>
            </p:nvSpPr>
            <p:spPr bwMode="auto">
              <a:xfrm>
                <a:off x="10672832" y="4577616"/>
                <a:ext cx="447675" cy="222250"/>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sp>
        <p:nvSpPr>
          <p:cNvPr id="13" name="Rectangle 12">
            <a:extLst>
              <a:ext uri="{FF2B5EF4-FFF2-40B4-BE49-F238E27FC236}">
                <a16:creationId xmlns:a16="http://schemas.microsoft.com/office/drawing/2014/main" id="{1936C7F4-9509-4807-BBD6-68A2A091F69A}"/>
              </a:ext>
            </a:extLst>
          </p:cNvPr>
          <p:cNvSpPr/>
          <p:nvPr/>
        </p:nvSpPr>
        <p:spPr bwMode="auto">
          <a:xfrm>
            <a:off x="4425554" y="2708146"/>
            <a:ext cx="7294149" cy="2893068"/>
          </a:xfrm>
          <a:prstGeom prst="rect">
            <a:avLst/>
          </a:prstGeom>
          <a:solidFill>
            <a:schemeClr val="accent1">
              <a:alpha val="82000"/>
            </a:schemeClr>
          </a:solidFill>
          <a:ln w="12700" cap="flat" cmpd="sng" algn="ctr">
            <a:solidFill>
              <a:srgbClr val="FFFFFF">
                <a:alpha val="50000"/>
              </a:srgbClr>
            </a:solidFill>
            <a:prstDash val="solid"/>
            <a:miter lim="800000"/>
          </a:ln>
          <a:effectLst>
            <a:outerShdw blurRad="50800" dist="38100" dir="8100000" algn="tr" rotWithShape="0">
              <a:prstClr val="black">
                <a:alpha val="4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2633472"/>
            <a:endParaRPr lang="en-US" sz="5184" kern="0" err="1">
              <a:solidFill>
                <a:srgbClr val="FFFFFF"/>
              </a:solidFill>
              <a:latin typeface="Calibri" panose="020F0502020204030204"/>
            </a:endParaRPr>
          </a:p>
        </p:txBody>
      </p:sp>
      <p:sp>
        <p:nvSpPr>
          <p:cNvPr id="14" name="Rectangle 13">
            <a:extLst>
              <a:ext uri="{FF2B5EF4-FFF2-40B4-BE49-F238E27FC236}">
                <a16:creationId xmlns:a16="http://schemas.microsoft.com/office/drawing/2014/main" id="{C1A896E8-F700-4A9A-95E5-7A3F9A784A12}"/>
              </a:ext>
            </a:extLst>
          </p:cNvPr>
          <p:cNvSpPr/>
          <p:nvPr/>
        </p:nvSpPr>
        <p:spPr bwMode="auto">
          <a:xfrm>
            <a:off x="8122097" y="1600312"/>
            <a:ext cx="3597626" cy="3999980"/>
          </a:xfrm>
          <a:prstGeom prst="rect">
            <a:avLst/>
          </a:prstGeom>
          <a:solidFill>
            <a:schemeClr val="accent1">
              <a:alpha val="90000"/>
            </a:schemeClr>
          </a:solidFill>
          <a:ln w="12700" cap="flat" cmpd="sng" algn="ctr">
            <a:solidFill>
              <a:srgbClr val="FFFFFF">
                <a:alpha val="50000"/>
              </a:srgbClr>
            </a:solidFill>
            <a:prstDash val="solid"/>
            <a:miter lim="800000"/>
          </a:ln>
          <a:effectLst>
            <a:outerShdw blurRad="50800" dist="38100" dir="8100000" algn="tr" rotWithShape="0">
              <a:prstClr val="black">
                <a:alpha val="4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2633472"/>
            <a:endParaRPr lang="en-US" sz="5184" kern="0" err="1">
              <a:solidFill>
                <a:srgbClr val="FFFFFF"/>
              </a:solidFill>
              <a:latin typeface="Calibri" panose="020F0502020204030204"/>
            </a:endParaRPr>
          </a:p>
        </p:txBody>
      </p:sp>
      <p:cxnSp>
        <p:nvCxnSpPr>
          <p:cNvPr id="15" name="Straight Arrow Connector 14">
            <a:extLst>
              <a:ext uri="{FF2B5EF4-FFF2-40B4-BE49-F238E27FC236}">
                <a16:creationId xmlns:a16="http://schemas.microsoft.com/office/drawing/2014/main" id="{5F1C6831-A818-412A-A5D2-F9AC0B467C5C}"/>
              </a:ext>
            </a:extLst>
          </p:cNvPr>
          <p:cNvCxnSpPr>
            <a:cxnSpLocks/>
          </p:cNvCxnSpPr>
          <p:nvPr/>
        </p:nvCxnSpPr>
        <p:spPr>
          <a:xfrm flipV="1">
            <a:off x="729015" y="1486865"/>
            <a:ext cx="0" cy="4126895"/>
          </a:xfrm>
          <a:prstGeom prst="straightConnector1">
            <a:avLst/>
          </a:prstGeom>
          <a:noFill/>
          <a:ln w="22225" cap="flat" cmpd="sng" algn="ctr">
            <a:solidFill>
              <a:schemeClr val="tx1"/>
            </a:solidFill>
            <a:prstDash val="solid"/>
            <a:headEnd type="none"/>
            <a:tailEnd type="triangle"/>
          </a:ln>
          <a:effectLst/>
        </p:spPr>
      </p:cxnSp>
      <p:cxnSp>
        <p:nvCxnSpPr>
          <p:cNvPr id="16" name="Straight Arrow Connector 15">
            <a:extLst>
              <a:ext uri="{FF2B5EF4-FFF2-40B4-BE49-F238E27FC236}">
                <a16:creationId xmlns:a16="http://schemas.microsoft.com/office/drawing/2014/main" id="{C440AC18-2FC6-4E1D-B375-84BBC7996472}"/>
              </a:ext>
            </a:extLst>
          </p:cNvPr>
          <p:cNvCxnSpPr>
            <a:cxnSpLocks/>
          </p:cNvCxnSpPr>
          <p:nvPr/>
        </p:nvCxnSpPr>
        <p:spPr>
          <a:xfrm>
            <a:off x="729015" y="5603721"/>
            <a:ext cx="11168077" cy="0"/>
          </a:xfrm>
          <a:prstGeom prst="straightConnector1">
            <a:avLst/>
          </a:prstGeom>
          <a:noFill/>
          <a:ln w="22225" cap="flat" cmpd="sng" algn="ctr">
            <a:solidFill>
              <a:schemeClr val="tx1"/>
            </a:solidFill>
            <a:prstDash val="solid"/>
            <a:headEnd type="none"/>
            <a:tailEnd type="triangle"/>
          </a:ln>
          <a:effectLst/>
        </p:spPr>
      </p:cxnSp>
      <p:grpSp>
        <p:nvGrpSpPr>
          <p:cNvPr id="17" name="Group 16">
            <a:extLst>
              <a:ext uri="{FF2B5EF4-FFF2-40B4-BE49-F238E27FC236}">
                <a16:creationId xmlns:a16="http://schemas.microsoft.com/office/drawing/2014/main" id="{D64A8A24-4B4D-4621-9CCC-3BE55E09DA4E}"/>
              </a:ext>
            </a:extLst>
          </p:cNvPr>
          <p:cNvGrpSpPr/>
          <p:nvPr/>
        </p:nvGrpSpPr>
        <p:grpSpPr>
          <a:xfrm>
            <a:off x="5697591" y="2942232"/>
            <a:ext cx="825896" cy="1144521"/>
            <a:chOff x="1267183" y="3755275"/>
            <a:chExt cx="825896" cy="1144521"/>
          </a:xfrm>
        </p:grpSpPr>
        <p:grpSp>
          <p:nvGrpSpPr>
            <p:cNvPr id="18" name="Group 17">
              <a:extLst>
                <a:ext uri="{FF2B5EF4-FFF2-40B4-BE49-F238E27FC236}">
                  <a16:creationId xmlns:a16="http://schemas.microsoft.com/office/drawing/2014/main" id="{A4CA2272-A0BE-4B3F-A018-41B535BA6120}"/>
                </a:ext>
              </a:extLst>
            </p:cNvPr>
            <p:cNvGrpSpPr/>
            <p:nvPr/>
          </p:nvGrpSpPr>
          <p:grpSpPr>
            <a:xfrm>
              <a:off x="1267183" y="3755275"/>
              <a:ext cx="825896" cy="1144521"/>
              <a:chOff x="1267183" y="3755275"/>
              <a:chExt cx="825896" cy="1144521"/>
            </a:xfrm>
          </p:grpSpPr>
          <p:sp>
            <p:nvSpPr>
              <p:cNvPr id="22" name="TextBox 56">
                <a:extLst>
                  <a:ext uri="{FF2B5EF4-FFF2-40B4-BE49-F238E27FC236}">
                    <a16:creationId xmlns:a16="http://schemas.microsoft.com/office/drawing/2014/main" id="{C2F60117-646A-4F8A-9F44-3E3241417D3D}"/>
                  </a:ext>
                </a:extLst>
              </p:cNvPr>
              <p:cNvSpPr txBox="1"/>
              <p:nvPr/>
            </p:nvSpPr>
            <p:spPr>
              <a:xfrm>
                <a:off x="1280178" y="4705897"/>
                <a:ext cx="771044" cy="193899"/>
              </a:xfrm>
              <a:prstGeom prst="rect">
                <a:avLst/>
              </a:prstGeom>
              <a:noFill/>
              <a:ln>
                <a:noFill/>
              </a:ln>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Admin</a:t>
                </a:r>
              </a:p>
            </p:txBody>
          </p:sp>
          <p:sp>
            <p:nvSpPr>
              <p:cNvPr id="23" name="Oval 22">
                <a:extLst>
                  <a:ext uri="{FF2B5EF4-FFF2-40B4-BE49-F238E27FC236}">
                    <a16:creationId xmlns:a16="http://schemas.microsoft.com/office/drawing/2014/main" id="{19A7A87E-9158-4461-8A1F-F6645DD59AC4}"/>
                  </a:ext>
                </a:extLst>
              </p:cNvPr>
              <p:cNvSpPr/>
              <p:nvPr/>
            </p:nvSpPr>
            <p:spPr bwMode="auto">
              <a:xfrm>
                <a:off x="1267183" y="3755275"/>
                <a:ext cx="825896" cy="825896"/>
              </a:xfrm>
              <a:prstGeom prst="ellipse">
                <a:avLst/>
              </a:prstGeom>
              <a:solidFill>
                <a:srgbClr val="FFFFFF"/>
              </a:solidFill>
              <a:ln w="1905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E0F76587-A54D-4FAC-8757-631D4EC7DE5E}"/>
                </a:ext>
              </a:extLst>
            </p:cNvPr>
            <p:cNvGrpSpPr/>
            <p:nvPr/>
          </p:nvGrpSpPr>
          <p:grpSpPr>
            <a:xfrm>
              <a:off x="1531268" y="3983493"/>
              <a:ext cx="297678" cy="369460"/>
              <a:chOff x="10672832" y="4244241"/>
              <a:chExt cx="447675" cy="555625"/>
            </a:xfrm>
          </p:grpSpPr>
          <p:sp>
            <p:nvSpPr>
              <p:cNvPr id="20" name="Freeform 5">
                <a:extLst>
                  <a:ext uri="{FF2B5EF4-FFF2-40B4-BE49-F238E27FC236}">
                    <a16:creationId xmlns:a16="http://schemas.microsoft.com/office/drawing/2014/main" id="{2780E253-08E8-43A3-89D4-AA6A3238E7DF}"/>
                  </a:ext>
                </a:extLst>
              </p:cNvPr>
              <p:cNvSpPr>
                <a:spLocks/>
              </p:cNvSpPr>
              <p:nvPr/>
            </p:nvSpPr>
            <p:spPr bwMode="auto">
              <a:xfrm>
                <a:off x="10749032" y="4244241"/>
                <a:ext cx="295275" cy="2968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6">
                <a:extLst>
                  <a:ext uri="{FF2B5EF4-FFF2-40B4-BE49-F238E27FC236}">
                    <a16:creationId xmlns:a16="http://schemas.microsoft.com/office/drawing/2014/main" id="{4A6C0555-1E85-4E5F-948C-3008AD507EDF}"/>
                  </a:ext>
                </a:extLst>
              </p:cNvPr>
              <p:cNvSpPr>
                <a:spLocks/>
              </p:cNvSpPr>
              <p:nvPr/>
            </p:nvSpPr>
            <p:spPr bwMode="auto">
              <a:xfrm>
                <a:off x="10672832" y="4577616"/>
                <a:ext cx="447675" cy="222250"/>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24" name="Group 23">
            <a:extLst>
              <a:ext uri="{FF2B5EF4-FFF2-40B4-BE49-F238E27FC236}">
                <a16:creationId xmlns:a16="http://schemas.microsoft.com/office/drawing/2014/main" id="{B45D7E6E-E1A9-422F-9985-9931FD2E0C49}"/>
              </a:ext>
            </a:extLst>
          </p:cNvPr>
          <p:cNvGrpSpPr/>
          <p:nvPr/>
        </p:nvGrpSpPr>
        <p:grpSpPr>
          <a:xfrm>
            <a:off x="9547215" y="2026511"/>
            <a:ext cx="825896" cy="1144521"/>
            <a:chOff x="1267183" y="3755275"/>
            <a:chExt cx="825896" cy="1144521"/>
          </a:xfrm>
        </p:grpSpPr>
        <p:grpSp>
          <p:nvGrpSpPr>
            <p:cNvPr id="25" name="Group 24">
              <a:extLst>
                <a:ext uri="{FF2B5EF4-FFF2-40B4-BE49-F238E27FC236}">
                  <a16:creationId xmlns:a16="http://schemas.microsoft.com/office/drawing/2014/main" id="{2E83F136-EDD6-476C-BB62-392ECAD83357}"/>
                </a:ext>
              </a:extLst>
            </p:cNvPr>
            <p:cNvGrpSpPr/>
            <p:nvPr/>
          </p:nvGrpSpPr>
          <p:grpSpPr>
            <a:xfrm>
              <a:off x="1267183" y="3755275"/>
              <a:ext cx="825896" cy="1144521"/>
              <a:chOff x="1267183" y="3755275"/>
              <a:chExt cx="825896" cy="1144521"/>
            </a:xfrm>
          </p:grpSpPr>
          <p:sp>
            <p:nvSpPr>
              <p:cNvPr id="29" name="TextBox 63">
                <a:extLst>
                  <a:ext uri="{FF2B5EF4-FFF2-40B4-BE49-F238E27FC236}">
                    <a16:creationId xmlns:a16="http://schemas.microsoft.com/office/drawing/2014/main" id="{C7271410-E8E4-49BE-9E87-E8D7D6D2B87F}"/>
                  </a:ext>
                </a:extLst>
              </p:cNvPr>
              <p:cNvSpPr txBox="1"/>
              <p:nvPr/>
            </p:nvSpPr>
            <p:spPr>
              <a:xfrm>
                <a:off x="1280178" y="4705897"/>
                <a:ext cx="771044" cy="193899"/>
              </a:xfrm>
              <a:prstGeom prst="rect">
                <a:avLst/>
              </a:prstGeom>
              <a:noFill/>
              <a:ln>
                <a:noFill/>
              </a:ln>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Admin</a:t>
                </a:r>
              </a:p>
            </p:txBody>
          </p:sp>
          <p:sp>
            <p:nvSpPr>
              <p:cNvPr id="30" name="Oval 29">
                <a:extLst>
                  <a:ext uri="{FF2B5EF4-FFF2-40B4-BE49-F238E27FC236}">
                    <a16:creationId xmlns:a16="http://schemas.microsoft.com/office/drawing/2014/main" id="{D586991C-1A8B-4EB1-845D-B79BFB8B4550}"/>
                  </a:ext>
                </a:extLst>
              </p:cNvPr>
              <p:cNvSpPr/>
              <p:nvPr/>
            </p:nvSpPr>
            <p:spPr bwMode="auto">
              <a:xfrm>
                <a:off x="1267183" y="3755275"/>
                <a:ext cx="825896" cy="825896"/>
              </a:xfrm>
              <a:prstGeom prst="ellipse">
                <a:avLst/>
              </a:prstGeom>
              <a:solidFill>
                <a:srgbClr val="FFFFFF"/>
              </a:solidFill>
              <a:ln w="1905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A5555D1A-7181-4295-9F39-53922CCD3CEA}"/>
                </a:ext>
              </a:extLst>
            </p:cNvPr>
            <p:cNvGrpSpPr/>
            <p:nvPr/>
          </p:nvGrpSpPr>
          <p:grpSpPr>
            <a:xfrm>
              <a:off x="1531268" y="3983493"/>
              <a:ext cx="297678" cy="369460"/>
              <a:chOff x="10672832" y="4244241"/>
              <a:chExt cx="447675" cy="555625"/>
            </a:xfrm>
          </p:grpSpPr>
          <p:sp>
            <p:nvSpPr>
              <p:cNvPr id="27" name="Freeform 5">
                <a:extLst>
                  <a:ext uri="{FF2B5EF4-FFF2-40B4-BE49-F238E27FC236}">
                    <a16:creationId xmlns:a16="http://schemas.microsoft.com/office/drawing/2014/main" id="{C23903F3-DFCE-4AD1-BFFD-530E3890574F}"/>
                  </a:ext>
                </a:extLst>
              </p:cNvPr>
              <p:cNvSpPr>
                <a:spLocks/>
              </p:cNvSpPr>
              <p:nvPr/>
            </p:nvSpPr>
            <p:spPr bwMode="auto">
              <a:xfrm>
                <a:off x="10749032" y="4244241"/>
                <a:ext cx="295275" cy="2968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6">
                <a:extLst>
                  <a:ext uri="{FF2B5EF4-FFF2-40B4-BE49-F238E27FC236}">
                    <a16:creationId xmlns:a16="http://schemas.microsoft.com/office/drawing/2014/main" id="{D5B0E9FC-30AF-4187-ADD8-70D3BCEA8F0A}"/>
                  </a:ext>
                </a:extLst>
              </p:cNvPr>
              <p:cNvSpPr>
                <a:spLocks/>
              </p:cNvSpPr>
              <p:nvPr/>
            </p:nvSpPr>
            <p:spPr bwMode="auto">
              <a:xfrm>
                <a:off x="10672832" y="4577616"/>
                <a:ext cx="447675" cy="222250"/>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sp>
        <p:nvSpPr>
          <p:cNvPr id="31" name="Text Placeholder 3">
            <a:extLst>
              <a:ext uri="{FF2B5EF4-FFF2-40B4-BE49-F238E27FC236}">
                <a16:creationId xmlns:a16="http://schemas.microsoft.com/office/drawing/2014/main" id="{ECDA865B-1710-4F02-9BDA-B8320699B58F}"/>
              </a:ext>
            </a:extLst>
          </p:cNvPr>
          <p:cNvSpPr>
            <a:spLocks noGrp="1"/>
          </p:cNvSpPr>
          <p:nvPr/>
        </p:nvSpPr>
        <p:spPr>
          <a:xfrm>
            <a:off x="2928682" y="6233831"/>
            <a:ext cx="11339774" cy="353045"/>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solidFill>
                  <a:schemeClr val="tx1"/>
                </a:solidFill>
              </a:rPr>
              <a:t>Admins gain levels of privileges over time</a:t>
            </a:r>
          </a:p>
        </p:txBody>
      </p:sp>
    </p:spTree>
    <p:extLst>
      <p:ext uri="{BB962C8B-B14F-4D97-AF65-F5344CB8AC3E}">
        <p14:creationId xmlns:p14="http://schemas.microsoft.com/office/powerpoint/2010/main" val="135011573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ABECC-D156-42E5-9FBD-3DA30CD4E691}"/>
              </a:ext>
            </a:extLst>
          </p:cNvPr>
          <p:cNvSpPr>
            <a:spLocks noGrp="1"/>
          </p:cNvSpPr>
          <p:nvPr>
            <p:ph type="title"/>
          </p:nvPr>
        </p:nvSpPr>
        <p:spPr/>
        <p:txBody>
          <a:bodyPr/>
          <a:lstStyle/>
          <a:p>
            <a:r>
              <a:rPr lang="en-US"/>
              <a:t>Least Privileged Access </a:t>
            </a:r>
          </a:p>
        </p:txBody>
      </p:sp>
      <p:sp>
        <p:nvSpPr>
          <p:cNvPr id="3" name="Rectangle 2">
            <a:extLst>
              <a:ext uri="{FF2B5EF4-FFF2-40B4-BE49-F238E27FC236}">
                <a16:creationId xmlns:a16="http://schemas.microsoft.com/office/drawing/2014/main" id="{03382BF1-11EB-4772-90B5-04BDA3D71962}"/>
              </a:ext>
            </a:extLst>
          </p:cNvPr>
          <p:cNvSpPr/>
          <p:nvPr/>
        </p:nvSpPr>
        <p:spPr bwMode="auto">
          <a:xfrm>
            <a:off x="712634" y="4942329"/>
            <a:ext cx="10990704" cy="383467"/>
          </a:xfrm>
          <a:prstGeom prst="rect">
            <a:avLst/>
          </a:prstGeom>
          <a:solidFill>
            <a:schemeClr val="accent1">
              <a:alpha val="78000"/>
            </a:schemeClr>
          </a:solidFill>
          <a:ln w="12700" cap="flat" cmpd="sng" algn="ctr">
            <a:solidFill>
              <a:srgbClr val="FFFFFF">
                <a:alpha val="50000"/>
              </a:srgbClr>
            </a:solidFill>
            <a:prstDash val="solid"/>
            <a:miter lim="800000"/>
          </a:ln>
          <a:effectLst>
            <a:outerShdw blurRad="50800" dist="38100" dir="2700000" algn="tl" rotWithShape="0">
              <a:prstClr val="black">
                <a:alpha val="4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633472" rtl="0" eaLnBrk="1" fontAlgn="auto" latinLnBrk="0" hangingPunct="1">
              <a:lnSpc>
                <a:spcPct val="100000"/>
              </a:lnSpc>
              <a:spcBef>
                <a:spcPts val="0"/>
              </a:spcBef>
              <a:spcAft>
                <a:spcPts val="0"/>
              </a:spcAft>
              <a:buClrTx/>
              <a:buSzTx/>
              <a:buFontTx/>
              <a:buNone/>
              <a:tabLst/>
              <a:defRPr/>
            </a:pPr>
            <a:endParaRPr kumimoji="0" lang="en-US" sz="5184" b="0" i="0" u="none" strike="noStrike" kern="0" cap="none" spc="0" normalizeH="0" baseline="0" noProof="0" err="1">
              <a:ln>
                <a:noFill/>
              </a:ln>
              <a:solidFill>
                <a:srgbClr val="FFFFFF"/>
              </a:solidFill>
              <a:effectLst/>
              <a:uLnTx/>
              <a:uFillTx/>
              <a:latin typeface="Calibri" panose="020F0502020204030204"/>
              <a:ea typeface="+mn-ea"/>
              <a:cs typeface="+mn-cs"/>
            </a:endParaRPr>
          </a:p>
        </p:txBody>
      </p:sp>
      <p:sp>
        <p:nvSpPr>
          <p:cNvPr id="4" name="TextBox 16">
            <a:extLst>
              <a:ext uri="{FF2B5EF4-FFF2-40B4-BE49-F238E27FC236}">
                <a16:creationId xmlns:a16="http://schemas.microsoft.com/office/drawing/2014/main" id="{BE4D9AA3-DB67-43CA-82F5-3C726823F197}"/>
              </a:ext>
            </a:extLst>
          </p:cNvPr>
          <p:cNvSpPr txBox="1"/>
          <p:nvPr/>
        </p:nvSpPr>
        <p:spPr>
          <a:xfrm rot="16200000">
            <a:off x="-1630905" y="3115667"/>
            <a:ext cx="4125870" cy="300224"/>
          </a:xfrm>
          <a:prstGeom prst="rect">
            <a:avLst/>
          </a:prstGeom>
          <a:noFill/>
          <a:ln>
            <a:noFill/>
          </a:ln>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a:ea typeface="+mn-ea"/>
                <a:cs typeface="+mn-cs"/>
              </a:rPr>
              <a:t>Number of permissions</a:t>
            </a:r>
          </a:p>
        </p:txBody>
      </p:sp>
      <p:sp>
        <p:nvSpPr>
          <p:cNvPr id="5" name="Rectangle 4">
            <a:extLst>
              <a:ext uri="{FF2B5EF4-FFF2-40B4-BE49-F238E27FC236}">
                <a16:creationId xmlns:a16="http://schemas.microsoft.com/office/drawing/2014/main" id="{D6F38675-16A2-4B02-8B50-4AB4818AA10B}"/>
              </a:ext>
            </a:extLst>
          </p:cNvPr>
          <p:cNvSpPr/>
          <p:nvPr/>
        </p:nvSpPr>
        <p:spPr>
          <a:xfrm>
            <a:off x="5453382" y="5414836"/>
            <a:ext cx="1218905" cy="304105"/>
          </a:xfrm>
          <a:prstGeom prst="rect">
            <a:avLst/>
          </a:prstGeom>
          <a:noFill/>
          <a:ln>
            <a:noFill/>
          </a:ln>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a:ea typeface="+mn-ea"/>
                <a:cs typeface="+mn-cs"/>
              </a:rPr>
              <a:t>Time</a:t>
            </a:r>
          </a:p>
        </p:txBody>
      </p:sp>
      <p:grpSp>
        <p:nvGrpSpPr>
          <p:cNvPr id="6" name="Group 5">
            <a:extLst>
              <a:ext uri="{FF2B5EF4-FFF2-40B4-BE49-F238E27FC236}">
                <a16:creationId xmlns:a16="http://schemas.microsoft.com/office/drawing/2014/main" id="{DA543091-E765-458A-A2E1-D4B7DADE196C}"/>
              </a:ext>
            </a:extLst>
          </p:cNvPr>
          <p:cNvGrpSpPr/>
          <p:nvPr/>
        </p:nvGrpSpPr>
        <p:grpSpPr>
          <a:xfrm>
            <a:off x="2017461" y="3037930"/>
            <a:ext cx="825896" cy="1144521"/>
            <a:chOff x="1267183" y="3755275"/>
            <a:chExt cx="825896" cy="1144521"/>
          </a:xfrm>
        </p:grpSpPr>
        <p:grpSp>
          <p:nvGrpSpPr>
            <p:cNvPr id="7" name="Group 6">
              <a:extLst>
                <a:ext uri="{FF2B5EF4-FFF2-40B4-BE49-F238E27FC236}">
                  <a16:creationId xmlns:a16="http://schemas.microsoft.com/office/drawing/2014/main" id="{5B91BD3C-B445-4875-840A-E090434ADD23}"/>
                </a:ext>
              </a:extLst>
            </p:cNvPr>
            <p:cNvGrpSpPr/>
            <p:nvPr/>
          </p:nvGrpSpPr>
          <p:grpSpPr>
            <a:xfrm>
              <a:off x="1267183" y="3755275"/>
              <a:ext cx="825896" cy="1144521"/>
              <a:chOff x="1267183" y="3755275"/>
              <a:chExt cx="825896" cy="1144521"/>
            </a:xfrm>
          </p:grpSpPr>
          <p:sp>
            <p:nvSpPr>
              <p:cNvPr id="11" name="TextBox 41">
                <a:extLst>
                  <a:ext uri="{FF2B5EF4-FFF2-40B4-BE49-F238E27FC236}">
                    <a16:creationId xmlns:a16="http://schemas.microsoft.com/office/drawing/2014/main" id="{5BBE103C-1EFE-4F0E-9724-9DA76B6E6A89}"/>
                  </a:ext>
                </a:extLst>
              </p:cNvPr>
              <p:cNvSpPr txBox="1"/>
              <p:nvPr/>
            </p:nvSpPr>
            <p:spPr>
              <a:xfrm>
                <a:off x="1280178" y="4705897"/>
                <a:ext cx="771044" cy="193899"/>
              </a:xfrm>
              <a:prstGeom prst="rect">
                <a:avLst/>
              </a:prstGeom>
              <a:noFill/>
              <a:ln>
                <a:noFill/>
              </a:ln>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mn-cs"/>
                  </a:rPr>
                  <a:t>Admin #1</a:t>
                </a:r>
              </a:p>
            </p:txBody>
          </p:sp>
          <p:sp>
            <p:nvSpPr>
              <p:cNvPr id="12" name="Oval 11">
                <a:extLst>
                  <a:ext uri="{FF2B5EF4-FFF2-40B4-BE49-F238E27FC236}">
                    <a16:creationId xmlns:a16="http://schemas.microsoft.com/office/drawing/2014/main" id="{D3DA11BC-2333-4A87-90E1-8CB517B7EE43}"/>
                  </a:ext>
                </a:extLst>
              </p:cNvPr>
              <p:cNvSpPr/>
              <p:nvPr/>
            </p:nvSpPr>
            <p:spPr bwMode="auto">
              <a:xfrm>
                <a:off x="1267183" y="3755275"/>
                <a:ext cx="825896" cy="825896"/>
              </a:xfrm>
              <a:prstGeom prst="ellipse">
                <a:avLst/>
              </a:prstGeom>
              <a:solidFill>
                <a:srgbClr val="FFFFFF"/>
              </a:solidFill>
              <a:ln w="9525" cap="flat" cmpd="sng" algn="ctr">
                <a:solidFill>
                  <a:schemeClr val="bg1">
                    <a:lumMod val="85000"/>
                  </a:scheme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510AA196-424B-4727-B36F-34F2B96DFB3B}"/>
                </a:ext>
              </a:extLst>
            </p:cNvPr>
            <p:cNvGrpSpPr/>
            <p:nvPr/>
          </p:nvGrpSpPr>
          <p:grpSpPr>
            <a:xfrm>
              <a:off x="1531268" y="3983493"/>
              <a:ext cx="297678" cy="369460"/>
              <a:chOff x="10672832" y="4244241"/>
              <a:chExt cx="447675" cy="555625"/>
            </a:xfrm>
          </p:grpSpPr>
          <p:sp>
            <p:nvSpPr>
              <p:cNvPr id="9" name="Freeform 5">
                <a:extLst>
                  <a:ext uri="{FF2B5EF4-FFF2-40B4-BE49-F238E27FC236}">
                    <a16:creationId xmlns:a16="http://schemas.microsoft.com/office/drawing/2014/main" id="{F19EC91F-6C45-495A-8EBA-0AAA8FCA8317}"/>
                  </a:ext>
                </a:extLst>
              </p:cNvPr>
              <p:cNvSpPr>
                <a:spLocks/>
              </p:cNvSpPr>
              <p:nvPr/>
            </p:nvSpPr>
            <p:spPr bwMode="auto">
              <a:xfrm>
                <a:off x="10749032" y="4244241"/>
                <a:ext cx="295275" cy="2968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26A4323D-215B-4CCF-B723-666D81810956}"/>
                  </a:ext>
                </a:extLst>
              </p:cNvPr>
              <p:cNvSpPr>
                <a:spLocks/>
              </p:cNvSpPr>
              <p:nvPr/>
            </p:nvSpPr>
            <p:spPr bwMode="auto">
              <a:xfrm>
                <a:off x="10672832" y="4577616"/>
                <a:ext cx="447675" cy="222250"/>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3" name="Group 12">
            <a:extLst>
              <a:ext uri="{FF2B5EF4-FFF2-40B4-BE49-F238E27FC236}">
                <a16:creationId xmlns:a16="http://schemas.microsoft.com/office/drawing/2014/main" id="{05B69825-9127-43A1-8799-808665623AD8}"/>
              </a:ext>
            </a:extLst>
          </p:cNvPr>
          <p:cNvGrpSpPr/>
          <p:nvPr/>
        </p:nvGrpSpPr>
        <p:grpSpPr>
          <a:xfrm>
            <a:off x="3875577" y="2310817"/>
            <a:ext cx="825896" cy="1144521"/>
            <a:chOff x="1267183" y="3755275"/>
            <a:chExt cx="825896" cy="1144521"/>
          </a:xfrm>
        </p:grpSpPr>
        <p:grpSp>
          <p:nvGrpSpPr>
            <p:cNvPr id="14" name="Group 13">
              <a:extLst>
                <a:ext uri="{FF2B5EF4-FFF2-40B4-BE49-F238E27FC236}">
                  <a16:creationId xmlns:a16="http://schemas.microsoft.com/office/drawing/2014/main" id="{6FFBB3BE-AED0-4B92-9665-7647C853AA66}"/>
                </a:ext>
              </a:extLst>
            </p:cNvPr>
            <p:cNvGrpSpPr/>
            <p:nvPr/>
          </p:nvGrpSpPr>
          <p:grpSpPr>
            <a:xfrm>
              <a:off x="1267183" y="3755275"/>
              <a:ext cx="825896" cy="1144521"/>
              <a:chOff x="1267183" y="3755275"/>
              <a:chExt cx="825896" cy="1144521"/>
            </a:xfrm>
          </p:grpSpPr>
          <p:sp>
            <p:nvSpPr>
              <p:cNvPr id="18" name="TextBox 56">
                <a:extLst>
                  <a:ext uri="{FF2B5EF4-FFF2-40B4-BE49-F238E27FC236}">
                    <a16:creationId xmlns:a16="http://schemas.microsoft.com/office/drawing/2014/main" id="{46D137D5-9E87-4250-B603-A70F8624D4E7}"/>
                  </a:ext>
                </a:extLst>
              </p:cNvPr>
              <p:cNvSpPr txBox="1"/>
              <p:nvPr/>
            </p:nvSpPr>
            <p:spPr>
              <a:xfrm>
                <a:off x="1280178" y="4705897"/>
                <a:ext cx="771044" cy="193899"/>
              </a:xfrm>
              <a:prstGeom prst="rect">
                <a:avLst/>
              </a:prstGeom>
              <a:noFill/>
              <a:ln>
                <a:noFill/>
              </a:ln>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mn-cs"/>
                  </a:rPr>
                  <a:t>Admin #2</a:t>
                </a:r>
              </a:p>
            </p:txBody>
          </p:sp>
          <p:sp>
            <p:nvSpPr>
              <p:cNvPr id="19" name="Oval 18">
                <a:extLst>
                  <a:ext uri="{FF2B5EF4-FFF2-40B4-BE49-F238E27FC236}">
                    <a16:creationId xmlns:a16="http://schemas.microsoft.com/office/drawing/2014/main" id="{01E51ED8-445E-42A1-AFD9-E52C3B931751}"/>
                  </a:ext>
                </a:extLst>
              </p:cNvPr>
              <p:cNvSpPr/>
              <p:nvPr/>
            </p:nvSpPr>
            <p:spPr bwMode="auto">
              <a:xfrm>
                <a:off x="1267183" y="3755275"/>
                <a:ext cx="825896" cy="825896"/>
              </a:xfrm>
              <a:prstGeom prst="ellipse">
                <a:avLst/>
              </a:prstGeom>
              <a:solidFill>
                <a:srgbClr val="FFFFFF"/>
              </a:solidFill>
              <a:ln w="9525" cap="flat" cmpd="sng" algn="ctr">
                <a:solidFill>
                  <a:schemeClr val="bg1">
                    <a:lumMod val="85000"/>
                  </a:scheme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129748D3-5740-486B-BE29-1FDAB10B8B58}"/>
                </a:ext>
              </a:extLst>
            </p:cNvPr>
            <p:cNvGrpSpPr/>
            <p:nvPr/>
          </p:nvGrpSpPr>
          <p:grpSpPr>
            <a:xfrm>
              <a:off x="1531268" y="3983493"/>
              <a:ext cx="297678" cy="369460"/>
              <a:chOff x="10672832" y="4244241"/>
              <a:chExt cx="447675" cy="555625"/>
            </a:xfrm>
          </p:grpSpPr>
          <p:sp>
            <p:nvSpPr>
              <p:cNvPr id="16" name="Freeform 5">
                <a:extLst>
                  <a:ext uri="{FF2B5EF4-FFF2-40B4-BE49-F238E27FC236}">
                    <a16:creationId xmlns:a16="http://schemas.microsoft.com/office/drawing/2014/main" id="{474A05D7-CCDF-42D0-8902-35E0638CAADE}"/>
                  </a:ext>
                </a:extLst>
              </p:cNvPr>
              <p:cNvSpPr>
                <a:spLocks/>
              </p:cNvSpPr>
              <p:nvPr/>
            </p:nvSpPr>
            <p:spPr bwMode="auto">
              <a:xfrm>
                <a:off x="10749032" y="4244241"/>
                <a:ext cx="295275" cy="2968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6">
                <a:extLst>
                  <a:ext uri="{FF2B5EF4-FFF2-40B4-BE49-F238E27FC236}">
                    <a16:creationId xmlns:a16="http://schemas.microsoft.com/office/drawing/2014/main" id="{6090734D-F4C8-4933-8E4D-41E08998896D}"/>
                  </a:ext>
                </a:extLst>
              </p:cNvPr>
              <p:cNvSpPr>
                <a:spLocks/>
              </p:cNvSpPr>
              <p:nvPr/>
            </p:nvSpPr>
            <p:spPr bwMode="auto">
              <a:xfrm>
                <a:off x="10672832" y="4577616"/>
                <a:ext cx="447675" cy="222250"/>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712DC610-65BF-416E-97D2-EE66D22985F0}"/>
              </a:ext>
            </a:extLst>
          </p:cNvPr>
          <p:cNvGrpSpPr/>
          <p:nvPr/>
        </p:nvGrpSpPr>
        <p:grpSpPr>
          <a:xfrm>
            <a:off x="6019773" y="1536453"/>
            <a:ext cx="825896" cy="1144521"/>
            <a:chOff x="1267183" y="3755275"/>
            <a:chExt cx="825896" cy="1144521"/>
          </a:xfrm>
        </p:grpSpPr>
        <p:grpSp>
          <p:nvGrpSpPr>
            <p:cNvPr id="21" name="Group 20">
              <a:extLst>
                <a:ext uri="{FF2B5EF4-FFF2-40B4-BE49-F238E27FC236}">
                  <a16:creationId xmlns:a16="http://schemas.microsoft.com/office/drawing/2014/main" id="{ED746BB8-AC68-4ECD-83B3-9DF54C4494DE}"/>
                </a:ext>
              </a:extLst>
            </p:cNvPr>
            <p:cNvGrpSpPr/>
            <p:nvPr/>
          </p:nvGrpSpPr>
          <p:grpSpPr>
            <a:xfrm>
              <a:off x="1267183" y="3755275"/>
              <a:ext cx="825896" cy="1144521"/>
              <a:chOff x="1267183" y="3755275"/>
              <a:chExt cx="825896" cy="1144521"/>
            </a:xfrm>
          </p:grpSpPr>
          <p:sp>
            <p:nvSpPr>
              <p:cNvPr id="25" name="TextBox 63">
                <a:extLst>
                  <a:ext uri="{FF2B5EF4-FFF2-40B4-BE49-F238E27FC236}">
                    <a16:creationId xmlns:a16="http://schemas.microsoft.com/office/drawing/2014/main" id="{E035D0BF-134A-4A77-B2AD-D05A93C2693C}"/>
                  </a:ext>
                </a:extLst>
              </p:cNvPr>
              <p:cNvSpPr txBox="1"/>
              <p:nvPr/>
            </p:nvSpPr>
            <p:spPr>
              <a:xfrm>
                <a:off x="1280178" y="4705897"/>
                <a:ext cx="771044" cy="193899"/>
              </a:xfrm>
              <a:prstGeom prst="rect">
                <a:avLst/>
              </a:prstGeom>
              <a:noFill/>
              <a:ln>
                <a:noFill/>
              </a:ln>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mn-cs"/>
                  </a:rPr>
                  <a:t>Admin #3</a:t>
                </a:r>
              </a:p>
            </p:txBody>
          </p:sp>
          <p:sp>
            <p:nvSpPr>
              <p:cNvPr id="26" name="Oval 25">
                <a:extLst>
                  <a:ext uri="{FF2B5EF4-FFF2-40B4-BE49-F238E27FC236}">
                    <a16:creationId xmlns:a16="http://schemas.microsoft.com/office/drawing/2014/main" id="{E242F742-11E9-4B30-9C3B-CD2E753499EB}"/>
                  </a:ext>
                </a:extLst>
              </p:cNvPr>
              <p:cNvSpPr/>
              <p:nvPr/>
            </p:nvSpPr>
            <p:spPr bwMode="auto">
              <a:xfrm>
                <a:off x="1267183" y="3755275"/>
                <a:ext cx="825896" cy="825896"/>
              </a:xfrm>
              <a:prstGeom prst="ellipse">
                <a:avLst/>
              </a:prstGeom>
              <a:solidFill>
                <a:srgbClr val="FFFFFF"/>
              </a:solidFill>
              <a:ln w="9525" cap="flat" cmpd="sng" algn="ctr">
                <a:solidFill>
                  <a:schemeClr val="bg1">
                    <a:lumMod val="85000"/>
                  </a:scheme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B8EC6479-4E11-4026-8A05-E079B9340890}"/>
                </a:ext>
              </a:extLst>
            </p:cNvPr>
            <p:cNvGrpSpPr/>
            <p:nvPr/>
          </p:nvGrpSpPr>
          <p:grpSpPr>
            <a:xfrm>
              <a:off x="1531268" y="3983493"/>
              <a:ext cx="297678" cy="369460"/>
              <a:chOff x="10672832" y="4244241"/>
              <a:chExt cx="447675" cy="555625"/>
            </a:xfrm>
          </p:grpSpPr>
          <p:sp>
            <p:nvSpPr>
              <p:cNvPr id="23" name="Freeform 5">
                <a:extLst>
                  <a:ext uri="{FF2B5EF4-FFF2-40B4-BE49-F238E27FC236}">
                    <a16:creationId xmlns:a16="http://schemas.microsoft.com/office/drawing/2014/main" id="{612510CC-83D2-4A5C-AFA3-D5AD46A2BB3C}"/>
                  </a:ext>
                </a:extLst>
              </p:cNvPr>
              <p:cNvSpPr>
                <a:spLocks/>
              </p:cNvSpPr>
              <p:nvPr/>
            </p:nvSpPr>
            <p:spPr bwMode="auto">
              <a:xfrm>
                <a:off x="10749032" y="4244241"/>
                <a:ext cx="295275" cy="2968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6">
                <a:extLst>
                  <a:ext uri="{FF2B5EF4-FFF2-40B4-BE49-F238E27FC236}">
                    <a16:creationId xmlns:a16="http://schemas.microsoft.com/office/drawing/2014/main" id="{DB8FCCAC-1FE0-4004-8AFE-C399DC17B07F}"/>
                  </a:ext>
                </a:extLst>
              </p:cNvPr>
              <p:cNvSpPr>
                <a:spLocks/>
              </p:cNvSpPr>
              <p:nvPr/>
            </p:nvSpPr>
            <p:spPr bwMode="auto">
              <a:xfrm>
                <a:off x="10672832" y="4577616"/>
                <a:ext cx="447675" cy="222250"/>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27" name="Straight Arrow Connector 26">
            <a:extLst>
              <a:ext uri="{FF2B5EF4-FFF2-40B4-BE49-F238E27FC236}">
                <a16:creationId xmlns:a16="http://schemas.microsoft.com/office/drawing/2014/main" id="{09F06E1C-38A1-4E59-8040-E38677054ECE}"/>
              </a:ext>
            </a:extLst>
          </p:cNvPr>
          <p:cNvCxnSpPr>
            <a:cxnSpLocks/>
          </p:cNvCxnSpPr>
          <p:nvPr/>
        </p:nvCxnSpPr>
        <p:spPr>
          <a:xfrm flipV="1">
            <a:off x="706485" y="1202845"/>
            <a:ext cx="0" cy="4126895"/>
          </a:xfrm>
          <a:prstGeom prst="straightConnector1">
            <a:avLst/>
          </a:prstGeom>
          <a:noFill/>
          <a:ln w="22225" cap="flat" cmpd="sng" algn="ctr">
            <a:solidFill>
              <a:schemeClr val="tx1"/>
            </a:solidFill>
            <a:prstDash val="solid"/>
            <a:headEnd type="none"/>
            <a:tailEnd type="triangle"/>
          </a:ln>
          <a:effectLst/>
        </p:spPr>
      </p:cxnSp>
      <p:cxnSp>
        <p:nvCxnSpPr>
          <p:cNvPr id="28" name="Straight Arrow Connector 27">
            <a:extLst>
              <a:ext uri="{FF2B5EF4-FFF2-40B4-BE49-F238E27FC236}">
                <a16:creationId xmlns:a16="http://schemas.microsoft.com/office/drawing/2014/main" id="{05F03C45-3229-41FD-B898-9B10CD30E501}"/>
              </a:ext>
            </a:extLst>
          </p:cNvPr>
          <p:cNvCxnSpPr>
            <a:cxnSpLocks/>
          </p:cNvCxnSpPr>
          <p:nvPr/>
        </p:nvCxnSpPr>
        <p:spPr>
          <a:xfrm>
            <a:off x="706485" y="5329226"/>
            <a:ext cx="11168077" cy="0"/>
          </a:xfrm>
          <a:prstGeom prst="straightConnector1">
            <a:avLst/>
          </a:prstGeom>
          <a:noFill/>
          <a:ln w="22225" cap="flat" cmpd="sng" algn="ctr">
            <a:solidFill>
              <a:schemeClr val="tx1"/>
            </a:solidFill>
            <a:prstDash val="solid"/>
            <a:headEnd type="none"/>
            <a:tailEnd type="triangle"/>
          </a:ln>
          <a:effectLst/>
        </p:spPr>
      </p:cxnSp>
      <p:grpSp>
        <p:nvGrpSpPr>
          <p:cNvPr id="29" name="Group 28">
            <a:extLst>
              <a:ext uri="{FF2B5EF4-FFF2-40B4-BE49-F238E27FC236}">
                <a16:creationId xmlns:a16="http://schemas.microsoft.com/office/drawing/2014/main" id="{9F1C8246-E482-4AB5-BB0E-E5DDB1516077}"/>
              </a:ext>
            </a:extLst>
          </p:cNvPr>
          <p:cNvGrpSpPr/>
          <p:nvPr/>
        </p:nvGrpSpPr>
        <p:grpSpPr>
          <a:xfrm>
            <a:off x="1530779" y="4236404"/>
            <a:ext cx="1788202" cy="1122306"/>
            <a:chOff x="1497118" y="5079447"/>
            <a:chExt cx="1788202" cy="1122306"/>
          </a:xfrm>
        </p:grpSpPr>
        <p:sp>
          <p:nvSpPr>
            <p:cNvPr id="30" name="Rectangle 29">
              <a:extLst>
                <a:ext uri="{FF2B5EF4-FFF2-40B4-BE49-F238E27FC236}">
                  <a16:creationId xmlns:a16="http://schemas.microsoft.com/office/drawing/2014/main" id="{B6A34FBD-80FF-4D3E-967E-17E9B548FB2B}"/>
                </a:ext>
              </a:extLst>
            </p:cNvPr>
            <p:cNvSpPr/>
            <p:nvPr/>
          </p:nvSpPr>
          <p:spPr bwMode="auto">
            <a:xfrm>
              <a:off x="2033268" y="5079447"/>
              <a:ext cx="720000" cy="1080000"/>
            </a:xfrm>
            <a:prstGeom prst="rect">
              <a:avLst/>
            </a:prstGeom>
            <a:gradFill>
              <a:gsLst>
                <a:gs pos="24000">
                  <a:schemeClr val="accent1"/>
                </a:gs>
                <a:gs pos="99000">
                  <a:schemeClr val="accent1">
                    <a:alpha val="37000"/>
                  </a:schemeClr>
                </a:gs>
              </a:gsLst>
              <a:lin ang="5400000" scaled="1"/>
            </a:gradFill>
            <a:ln w="15875" cap="flat" cmpd="sng" algn="ctr">
              <a:noFill/>
              <a:prstDash val="sysDot"/>
              <a:miter lim="800000"/>
            </a:ln>
            <a:effectLst>
              <a:outerShdw blurRad="50800" dist="38100" dir="2700000" algn="tl" rotWithShape="0">
                <a:prstClr val="black">
                  <a:alpha val="4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633472" rtl="0" eaLnBrk="1" fontAlgn="auto" latinLnBrk="0" hangingPunct="1">
                <a:lnSpc>
                  <a:spcPct val="100000"/>
                </a:lnSpc>
                <a:spcBef>
                  <a:spcPts val="0"/>
                </a:spcBef>
                <a:spcAft>
                  <a:spcPts val="0"/>
                </a:spcAft>
                <a:buClrTx/>
                <a:buSzTx/>
                <a:buFontTx/>
                <a:buNone/>
                <a:tabLst/>
                <a:defRPr/>
              </a:pPr>
              <a:endParaRPr kumimoji="0" lang="en-US" sz="5184" b="0" i="0" u="none" strike="noStrike" kern="0" cap="none" spc="0" normalizeH="0" baseline="0" noProof="0" err="1">
                <a:ln>
                  <a:noFill/>
                </a:ln>
                <a:solidFill>
                  <a:srgbClr val="FFFFFF"/>
                </a:solidFill>
                <a:effectLst/>
                <a:uLnTx/>
                <a:uFillTx/>
                <a:latin typeface="Calibri" panose="020F0502020204030204"/>
                <a:ea typeface="+mn-ea"/>
                <a:cs typeface="+mn-cs"/>
              </a:endParaRPr>
            </a:p>
          </p:txBody>
        </p:sp>
        <p:sp>
          <p:nvSpPr>
            <p:cNvPr id="31" name="TextBox 46">
              <a:extLst>
                <a:ext uri="{FF2B5EF4-FFF2-40B4-BE49-F238E27FC236}">
                  <a16:creationId xmlns:a16="http://schemas.microsoft.com/office/drawing/2014/main" id="{114C787D-94BF-404D-8B2A-D7A04B9DA5DE}"/>
                </a:ext>
              </a:extLst>
            </p:cNvPr>
            <p:cNvSpPr txBox="1"/>
            <p:nvPr/>
          </p:nvSpPr>
          <p:spPr>
            <a:xfrm>
              <a:off x="1497118" y="5785372"/>
              <a:ext cx="1788202" cy="416381"/>
            </a:xfrm>
            <a:prstGeom prst="rect">
              <a:avLst/>
            </a:prstGeom>
            <a:noFill/>
            <a:ln>
              <a:noFill/>
            </a:ln>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Password Admin 1 </a:t>
              </a:r>
              <a:r>
                <a:rPr kumimoji="0" lang="en-US" sz="1400" b="0" i="0" u="none" strike="noStrike" kern="0" cap="none" spc="0" normalizeH="0" baseline="0" noProof="0" err="1">
                  <a:ln>
                    <a:noFill/>
                  </a:ln>
                  <a:solidFill>
                    <a:srgbClr val="FFFFFF"/>
                  </a:solidFill>
                  <a:effectLst/>
                  <a:uLnTx/>
                  <a:uFillTx/>
                  <a:latin typeface="Segoe UI"/>
                  <a:ea typeface="+mn-ea"/>
                  <a:cs typeface="+mn-cs"/>
                </a:rPr>
                <a:t>hr</a:t>
              </a: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537487DD-A2A7-48C5-850D-7EFED0C930A8}"/>
              </a:ext>
            </a:extLst>
          </p:cNvPr>
          <p:cNvGrpSpPr/>
          <p:nvPr/>
        </p:nvGrpSpPr>
        <p:grpSpPr>
          <a:xfrm>
            <a:off x="3321973" y="3529723"/>
            <a:ext cx="1928495" cy="1800000"/>
            <a:chOff x="5111907" y="4372766"/>
            <a:chExt cx="1928495" cy="1800000"/>
          </a:xfrm>
        </p:grpSpPr>
        <p:sp>
          <p:nvSpPr>
            <p:cNvPr id="33" name="Rectangle 32">
              <a:extLst>
                <a:ext uri="{FF2B5EF4-FFF2-40B4-BE49-F238E27FC236}">
                  <a16:creationId xmlns:a16="http://schemas.microsoft.com/office/drawing/2014/main" id="{C7F41B55-5E9A-4CA0-9B12-F5FD738F1444}"/>
                </a:ext>
              </a:extLst>
            </p:cNvPr>
            <p:cNvSpPr/>
            <p:nvPr/>
          </p:nvSpPr>
          <p:spPr bwMode="auto">
            <a:xfrm>
              <a:off x="5361622" y="4372766"/>
              <a:ext cx="1440000" cy="1800000"/>
            </a:xfrm>
            <a:prstGeom prst="rect">
              <a:avLst/>
            </a:prstGeom>
            <a:gradFill>
              <a:gsLst>
                <a:gs pos="24000">
                  <a:schemeClr val="accent1"/>
                </a:gs>
                <a:gs pos="99000">
                  <a:schemeClr val="accent1">
                    <a:alpha val="37000"/>
                  </a:schemeClr>
                </a:gs>
              </a:gsLst>
              <a:lin ang="5400000" scaled="1"/>
            </a:gradFill>
            <a:ln w="15875" cap="flat" cmpd="sng" algn="ctr">
              <a:noFill/>
              <a:prstDash val="sysDot"/>
              <a:miter lim="800000"/>
            </a:ln>
            <a:effectLst>
              <a:outerShdw blurRad="50800" dist="38100" dir="2700000" algn="tl" rotWithShape="0">
                <a:prstClr val="black">
                  <a:alpha val="4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633472" rtl="0" eaLnBrk="1" fontAlgn="auto" latinLnBrk="0" hangingPunct="1">
                <a:lnSpc>
                  <a:spcPct val="100000"/>
                </a:lnSpc>
                <a:spcBef>
                  <a:spcPts val="0"/>
                </a:spcBef>
                <a:spcAft>
                  <a:spcPts val="0"/>
                </a:spcAft>
                <a:buClrTx/>
                <a:buSzTx/>
                <a:buFontTx/>
                <a:buNone/>
                <a:tabLst/>
                <a:defRPr/>
              </a:pPr>
              <a:endParaRPr kumimoji="0" lang="en-US" sz="5184" b="0" i="0" u="none" strike="noStrike" kern="0" cap="none" spc="0" normalizeH="0" baseline="0" noProof="0" err="1">
                <a:ln>
                  <a:noFill/>
                </a:ln>
                <a:solidFill>
                  <a:srgbClr val="FFFFFF"/>
                </a:solidFill>
                <a:effectLst/>
                <a:uLnTx/>
                <a:uFillTx/>
                <a:latin typeface="Calibri" panose="020F0502020204030204"/>
                <a:ea typeface="+mn-ea"/>
                <a:cs typeface="+mn-cs"/>
              </a:endParaRPr>
            </a:p>
          </p:txBody>
        </p:sp>
        <p:sp>
          <p:nvSpPr>
            <p:cNvPr id="34" name="TextBox 66">
              <a:extLst>
                <a:ext uri="{FF2B5EF4-FFF2-40B4-BE49-F238E27FC236}">
                  <a16:creationId xmlns:a16="http://schemas.microsoft.com/office/drawing/2014/main" id="{7416A066-167D-4A94-AB8D-FB89982F1F8B}"/>
                </a:ext>
              </a:extLst>
            </p:cNvPr>
            <p:cNvSpPr txBox="1"/>
            <p:nvPr/>
          </p:nvSpPr>
          <p:spPr>
            <a:xfrm>
              <a:off x="5111907" y="5785372"/>
              <a:ext cx="1928495" cy="383723"/>
            </a:xfrm>
            <a:prstGeom prst="rect">
              <a:avLst/>
            </a:prstGeom>
            <a:noFill/>
            <a:ln>
              <a:noFill/>
            </a:ln>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Security Admin 2 </a:t>
              </a:r>
              <a:r>
                <a:rPr kumimoji="0" lang="en-US" sz="1400" b="0" i="0" u="none" strike="noStrike" kern="0" cap="none" spc="0" normalizeH="0" baseline="0" noProof="0" err="1">
                  <a:ln>
                    <a:noFill/>
                  </a:ln>
                  <a:solidFill>
                    <a:srgbClr val="FFFFFF"/>
                  </a:solidFill>
                  <a:effectLst/>
                  <a:uLnTx/>
                  <a:uFillTx/>
                  <a:latin typeface="Segoe UI"/>
                  <a:ea typeface="+mn-ea"/>
                  <a:cs typeface="+mn-cs"/>
                </a:rPr>
                <a:t>hrs</a:t>
              </a: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337F52C0-6FCB-47A1-994E-879F494E5585}"/>
              </a:ext>
            </a:extLst>
          </p:cNvPr>
          <p:cNvGrpSpPr/>
          <p:nvPr/>
        </p:nvGrpSpPr>
        <p:grpSpPr>
          <a:xfrm>
            <a:off x="5253460" y="2824759"/>
            <a:ext cx="2319422" cy="2558131"/>
            <a:chOff x="8744261" y="3667802"/>
            <a:chExt cx="2319422" cy="2558131"/>
          </a:xfrm>
        </p:grpSpPr>
        <p:sp>
          <p:nvSpPr>
            <p:cNvPr id="36" name="Rectangle 35">
              <a:extLst>
                <a:ext uri="{FF2B5EF4-FFF2-40B4-BE49-F238E27FC236}">
                  <a16:creationId xmlns:a16="http://schemas.microsoft.com/office/drawing/2014/main" id="{5A6EDDE4-5D8A-41D6-A409-E1852C2C5DC7}"/>
                </a:ext>
              </a:extLst>
            </p:cNvPr>
            <p:cNvSpPr/>
            <p:nvPr/>
          </p:nvSpPr>
          <p:spPr bwMode="auto">
            <a:xfrm>
              <a:off x="9716261" y="3667802"/>
              <a:ext cx="360000" cy="2504264"/>
            </a:xfrm>
            <a:prstGeom prst="rect">
              <a:avLst/>
            </a:prstGeom>
            <a:gradFill>
              <a:gsLst>
                <a:gs pos="24000">
                  <a:schemeClr val="accent1"/>
                </a:gs>
                <a:gs pos="99000">
                  <a:schemeClr val="accent1">
                    <a:alpha val="37000"/>
                  </a:schemeClr>
                </a:gs>
              </a:gsLst>
              <a:lin ang="5400000" scaled="1"/>
            </a:gradFill>
            <a:ln w="15875" cap="flat" cmpd="sng" algn="ctr">
              <a:noFill/>
              <a:prstDash val="sysDot"/>
              <a:miter lim="800000"/>
            </a:ln>
            <a:effectLst>
              <a:outerShdw blurRad="50800" dist="38100" dir="2700000" algn="tl" rotWithShape="0">
                <a:prstClr val="black">
                  <a:alpha val="4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633472" rtl="0" eaLnBrk="1" fontAlgn="auto" latinLnBrk="0" hangingPunct="1">
                <a:lnSpc>
                  <a:spcPct val="100000"/>
                </a:lnSpc>
                <a:spcBef>
                  <a:spcPts val="0"/>
                </a:spcBef>
                <a:spcAft>
                  <a:spcPts val="0"/>
                </a:spcAft>
                <a:buClrTx/>
                <a:buSzTx/>
                <a:buFontTx/>
                <a:buNone/>
                <a:tabLst/>
                <a:defRPr/>
              </a:pPr>
              <a:endParaRPr kumimoji="0" lang="en-US" sz="5184" b="0" i="0" u="none" strike="noStrike" kern="0" cap="none" spc="0" normalizeH="0" baseline="0" noProof="0" err="1">
                <a:ln>
                  <a:noFill/>
                </a:ln>
                <a:solidFill>
                  <a:srgbClr val="FFFFFF"/>
                </a:solidFill>
                <a:effectLst/>
                <a:uLnTx/>
                <a:uFillTx/>
                <a:latin typeface="Calibri" panose="020F0502020204030204"/>
                <a:ea typeface="+mn-ea"/>
                <a:cs typeface="+mn-cs"/>
              </a:endParaRPr>
            </a:p>
          </p:txBody>
        </p:sp>
        <p:sp>
          <p:nvSpPr>
            <p:cNvPr id="37" name="TextBox 65">
              <a:extLst>
                <a:ext uri="{FF2B5EF4-FFF2-40B4-BE49-F238E27FC236}">
                  <a16:creationId xmlns:a16="http://schemas.microsoft.com/office/drawing/2014/main" id="{C6032754-FF18-4C40-90A7-8AD917E54D1E}"/>
                </a:ext>
              </a:extLst>
            </p:cNvPr>
            <p:cNvSpPr txBox="1"/>
            <p:nvPr/>
          </p:nvSpPr>
          <p:spPr>
            <a:xfrm>
              <a:off x="8744261" y="5785372"/>
              <a:ext cx="2319422" cy="440561"/>
            </a:xfrm>
            <a:prstGeom prst="rect">
              <a:avLst/>
            </a:prstGeom>
            <a:noFill/>
            <a:ln>
              <a:noFill/>
            </a:ln>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Global Admin .5hr</a:t>
              </a:r>
            </a:p>
          </p:txBody>
        </p:sp>
      </p:grpSp>
      <p:grpSp>
        <p:nvGrpSpPr>
          <p:cNvPr id="38" name="Group 37">
            <a:extLst>
              <a:ext uri="{FF2B5EF4-FFF2-40B4-BE49-F238E27FC236}">
                <a16:creationId xmlns:a16="http://schemas.microsoft.com/office/drawing/2014/main" id="{70A4C43E-FCEE-407D-97F5-105664C4AE84}"/>
              </a:ext>
            </a:extLst>
          </p:cNvPr>
          <p:cNvGrpSpPr/>
          <p:nvPr/>
        </p:nvGrpSpPr>
        <p:grpSpPr>
          <a:xfrm>
            <a:off x="8048145" y="2999845"/>
            <a:ext cx="825896" cy="1144521"/>
            <a:chOff x="1267183" y="3755275"/>
            <a:chExt cx="825896" cy="1144521"/>
          </a:xfrm>
        </p:grpSpPr>
        <p:grpSp>
          <p:nvGrpSpPr>
            <p:cNvPr id="39" name="Group 38">
              <a:extLst>
                <a:ext uri="{FF2B5EF4-FFF2-40B4-BE49-F238E27FC236}">
                  <a16:creationId xmlns:a16="http://schemas.microsoft.com/office/drawing/2014/main" id="{06F5186B-72C2-4FED-B782-482B7C75901F}"/>
                </a:ext>
              </a:extLst>
            </p:cNvPr>
            <p:cNvGrpSpPr/>
            <p:nvPr/>
          </p:nvGrpSpPr>
          <p:grpSpPr>
            <a:xfrm>
              <a:off x="1267183" y="3755275"/>
              <a:ext cx="825896" cy="1144521"/>
              <a:chOff x="1267183" y="3755275"/>
              <a:chExt cx="825896" cy="1144521"/>
            </a:xfrm>
          </p:grpSpPr>
          <p:sp>
            <p:nvSpPr>
              <p:cNvPr id="43" name="TextBox 49">
                <a:extLst>
                  <a:ext uri="{FF2B5EF4-FFF2-40B4-BE49-F238E27FC236}">
                    <a16:creationId xmlns:a16="http://schemas.microsoft.com/office/drawing/2014/main" id="{F6568861-0A0C-4E3C-9100-B9D854757615}"/>
                  </a:ext>
                </a:extLst>
              </p:cNvPr>
              <p:cNvSpPr txBox="1"/>
              <p:nvPr/>
            </p:nvSpPr>
            <p:spPr>
              <a:xfrm>
                <a:off x="1280178" y="4705897"/>
                <a:ext cx="771044" cy="193899"/>
              </a:xfrm>
              <a:prstGeom prst="rect">
                <a:avLst/>
              </a:prstGeom>
              <a:noFill/>
              <a:ln>
                <a:noFill/>
              </a:ln>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mn-cs"/>
                  </a:rPr>
                  <a:t>Admin #1</a:t>
                </a:r>
              </a:p>
            </p:txBody>
          </p:sp>
          <p:sp>
            <p:nvSpPr>
              <p:cNvPr id="44" name="Oval 43">
                <a:extLst>
                  <a:ext uri="{FF2B5EF4-FFF2-40B4-BE49-F238E27FC236}">
                    <a16:creationId xmlns:a16="http://schemas.microsoft.com/office/drawing/2014/main" id="{E8A89217-D8CD-4EC4-B418-63C2EF047098}"/>
                  </a:ext>
                </a:extLst>
              </p:cNvPr>
              <p:cNvSpPr/>
              <p:nvPr/>
            </p:nvSpPr>
            <p:spPr bwMode="auto">
              <a:xfrm>
                <a:off x="1267183" y="3755275"/>
                <a:ext cx="825896" cy="825896"/>
              </a:xfrm>
              <a:prstGeom prst="ellipse">
                <a:avLst/>
              </a:prstGeom>
              <a:solidFill>
                <a:srgbClr val="FFFFFF"/>
              </a:solidFill>
              <a:ln w="9525" cap="flat" cmpd="sng" algn="ctr">
                <a:solidFill>
                  <a:schemeClr val="bg1">
                    <a:lumMod val="85000"/>
                  </a:scheme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ECF06D1B-A7D2-4B52-8D93-95168624D959}"/>
                </a:ext>
              </a:extLst>
            </p:cNvPr>
            <p:cNvGrpSpPr/>
            <p:nvPr/>
          </p:nvGrpSpPr>
          <p:grpSpPr>
            <a:xfrm>
              <a:off x="1531268" y="3983493"/>
              <a:ext cx="297678" cy="369460"/>
              <a:chOff x="10672832" y="4244241"/>
              <a:chExt cx="447675" cy="555625"/>
            </a:xfrm>
          </p:grpSpPr>
          <p:sp>
            <p:nvSpPr>
              <p:cNvPr id="41" name="Freeform 5">
                <a:extLst>
                  <a:ext uri="{FF2B5EF4-FFF2-40B4-BE49-F238E27FC236}">
                    <a16:creationId xmlns:a16="http://schemas.microsoft.com/office/drawing/2014/main" id="{73CC68DC-947C-4753-9061-A0430449C02F}"/>
                  </a:ext>
                </a:extLst>
              </p:cNvPr>
              <p:cNvSpPr>
                <a:spLocks/>
              </p:cNvSpPr>
              <p:nvPr/>
            </p:nvSpPr>
            <p:spPr bwMode="auto">
              <a:xfrm>
                <a:off x="10749032" y="4244241"/>
                <a:ext cx="295275" cy="2968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6">
                <a:extLst>
                  <a:ext uri="{FF2B5EF4-FFF2-40B4-BE49-F238E27FC236}">
                    <a16:creationId xmlns:a16="http://schemas.microsoft.com/office/drawing/2014/main" id="{52310484-484C-4BE1-8F6C-9841A7F8620F}"/>
                  </a:ext>
                </a:extLst>
              </p:cNvPr>
              <p:cNvSpPr>
                <a:spLocks/>
              </p:cNvSpPr>
              <p:nvPr/>
            </p:nvSpPr>
            <p:spPr bwMode="auto">
              <a:xfrm>
                <a:off x="10672832" y="4577616"/>
                <a:ext cx="447675" cy="222250"/>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5" name="Group 44">
            <a:extLst>
              <a:ext uri="{FF2B5EF4-FFF2-40B4-BE49-F238E27FC236}">
                <a16:creationId xmlns:a16="http://schemas.microsoft.com/office/drawing/2014/main" id="{F6E9AE69-544C-471B-B38D-A9D6AD8B2998}"/>
              </a:ext>
            </a:extLst>
          </p:cNvPr>
          <p:cNvGrpSpPr/>
          <p:nvPr/>
        </p:nvGrpSpPr>
        <p:grpSpPr>
          <a:xfrm>
            <a:off x="7575874" y="4228847"/>
            <a:ext cx="1788202" cy="1129863"/>
            <a:chOff x="1497118" y="5071890"/>
            <a:chExt cx="1788202" cy="1129863"/>
          </a:xfrm>
        </p:grpSpPr>
        <p:sp>
          <p:nvSpPr>
            <p:cNvPr id="46" name="Rectangle 45">
              <a:extLst>
                <a:ext uri="{FF2B5EF4-FFF2-40B4-BE49-F238E27FC236}">
                  <a16:creationId xmlns:a16="http://schemas.microsoft.com/office/drawing/2014/main" id="{97CC09DE-B805-4822-8E96-11ED2C8A802C}"/>
                </a:ext>
              </a:extLst>
            </p:cNvPr>
            <p:cNvSpPr/>
            <p:nvPr/>
          </p:nvSpPr>
          <p:spPr bwMode="auto">
            <a:xfrm>
              <a:off x="2033268" y="5071890"/>
              <a:ext cx="720000" cy="1080000"/>
            </a:xfrm>
            <a:prstGeom prst="rect">
              <a:avLst/>
            </a:prstGeom>
            <a:gradFill>
              <a:gsLst>
                <a:gs pos="24000">
                  <a:schemeClr val="accent1"/>
                </a:gs>
                <a:gs pos="99000">
                  <a:schemeClr val="accent1">
                    <a:alpha val="37000"/>
                  </a:schemeClr>
                </a:gs>
              </a:gsLst>
              <a:lin ang="5400000" scaled="1"/>
            </a:gradFill>
            <a:ln w="15875" cap="flat" cmpd="sng" algn="ctr">
              <a:noFill/>
              <a:prstDash val="sysDot"/>
              <a:miter lim="800000"/>
            </a:ln>
            <a:effectLst>
              <a:outerShdw blurRad="50800" dist="38100" dir="2700000" algn="tl" rotWithShape="0">
                <a:prstClr val="black">
                  <a:alpha val="4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633472" rtl="0" eaLnBrk="1" fontAlgn="auto" latinLnBrk="0" hangingPunct="1">
                <a:lnSpc>
                  <a:spcPct val="100000"/>
                </a:lnSpc>
                <a:spcBef>
                  <a:spcPts val="0"/>
                </a:spcBef>
                <a:spcAft>
                  <a:spcPts val="0"/>
                </a:spcAft>
                <a:buClrTx/>
                <a:buSzTx/>
                <a:buFontTx/>
                <a:buNone/>
                <a:tabLst/>
                <a:defRPr/>
              </a:pPr>
              <a:endParaRPr kumimoji="0" lang="en-US" sz="5184" b="0" i="0" u="none" strike="noStrike" kern="0" cap="none" spc="0" normalizeH="0" baseline="0" noProof="0" err="1">
                <a:ln>
                  <a:noFill/>
                </a:ln>
                <a:solidFill>
                  <a:srgbClr val="FFFFFF"/>
                </a:solidFill>
                <a:effectLst/>
                <a:uLnTx/>
                <a:uFillTx/>
                <a:latin typeface="Calibri" panose="020F0502020204030204"/>
                <a:ea typeface="+mn-ea"/>
                <a:cs typeface="+mn-cs"/>
              </a:endParaRPr>
            </a:p>
          </p:txBody>
        </p:sp>
        <p:sp>
          <p:nvSpPr>
            <p:cNvPr id="47" name="TextBox 70">
              <a:extLst>
                <a:ext uri="{FF2B5EF4-FFF2-40B4-BE49-F238E27FC236}">
                  <a16:creationId xmlns:a16="http://schemas.microsoft.com/office/drawing/2014/main" id="{4AC9CD32-3C9F-4369-9134-93399F35B533}"/>
                </a:ext>
              </a:extLst>
            </p:cNvPr>
            <p:cNvSpPr txBox="1"/>
            <p:nvPr/>
          </p:nvSpPr>
          <p:spPr>
            <a:xfrm>
              <a:off x="1497118" y="5785372"/>
              <a:ext cx="1788202" cy="416381"/>
            </a:xfrm>
            <a:prstGeom prst="rect">
              <a:avLst/>
            </a:prstGeom>
            <a:noFill/>
            <a:ln>
              <a:noFill/>
            </a:ln>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Password Admin 1 </a:t>
              </a:r>
              <a:r>
                <a:rPr kumimoji="0" lang="en-US" sz="1400" b="0" i="0" u="none" strike="noStrike" kern="0" cap="none" spc="0" normalizeH="0" baseline="0" noProof="0" err="1">
                  <a:ln>
                    <a:noFill/>
                  </a:ln>
                  <a:solidFill>
                    <a:srgbClr val="FFFFFF"/>
                  </a:solidFill>
                  <a:effectLst/>
                  <a:uLnTx/>
                  <a:uFillTx/>
                  <a:latin typeface="Segoe UI"/>
                  <a:ea typeface="+mn-ea"/>
                  <a:cs typeface="+mn-cs"/>
                </a:rPr>
                <a:t>hr</a:t>
              </a: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427D9805-AB7D-438C-91CE-AC78A652FE78}"/>
              </a:ext>
            </a:extLst>
          </p:cNvPr>
          <p:cNvGrpSpPr/>
          <p:nvPr/>
        </p:nvGrpSpPr>
        <p:grpSpPr>
          <a:xfrm>
            <a:off x="10113832" y="1543710"/>
            <a:ext cx="825896" cy="1144521"/>
            <a:chOff x="1267183" y="3755275"/>
            <a:chExt cx="825896" cy="1144521"/>
          </a:xfrm>
        </p:grpSpPr>
        <p:grpSp>
          <p:nvGrpSpPr>
            <p:cNvPr id="49" name="Group 48">
              <a:extLst>
                <a:ext uri="{FF2B5EF4-FFF2-40B4-BE49-F238E27FC236}">
                  <a16:creationId xmlns:a16="http://schemas.microsoft.com/office/drawing/2014/main" id="{472F72F5-4AD7-46ED-A963-15EED7E3B3D7}"/>
                </a:ext>
              </a:extLst>
            </p:cNvPr>
            <p:cNvGrpSpPr/>
            <p:nvPr/>
          </p:nvGrpSpPr>
          <p:grpSpPr>
            <a:xfrm>
              <a:off x="1267183" y="3755275"/>
              <a:ext cx="825896" cy="1144521"/>
              <a:chOff x="1267183" y="3755275"/>
              <a:chExt cx="825896" cy="1144521"/>
            </a:xfrm>
          </p:grpSpPr>
          <p:sp>
            <p:nvSpPr>
              <p:cNvPr id="53" name="TextBox 76">
                <a:extLst>
                  <a:ext uri="{FF2B5EF4-FFF2-40B4-BE49-F238E27FC236}">
                    <a16:creationId xmlns:a16="http://schemas.microsoft.com/office/drawing/2014/main" id="{C58F6001-7A12-4E39-A21E-1D44BB069AE2}"/>
                  </a:ext>
                </a:extLst>
              </p:cNvPr>
              <p:cNvSpPr txBox="1"/>
              <p:nvPr/>
            </p:nvSpPr>
            <p:spPr>
              <a:xfrm>
                <a:off x="1280178" y="4705897"/>
                <a:ext cx="771044" cy="193899"/>
              </a:xfrm>
              <a:prstGeom prst="rect">
                <a:avLst/>
              </a:prstGeom>
              <a:noFill/>
              <a:ln>
                <a:noFill/>
              </a:ln>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mn-cs"/>
                  </a:rPr>
                  <a:t>Admin #3</a:t>
                </a:r>
              </a:p>
            </p:txBody>
          </p:sp>
          <p:sp>
            <p:nvSpPr>
              <p:cNvPr id="54" name="Oval 53">
                <a:extLst>
                  <a:ext uri="{FF2B5EF4-FFF2-40B4-BE49-F238E27FC236}">
                    <a16:creationId xmlns:a16="http://schemas.microsoft.com/office/drawing/2014/main" id="{2B9BFD2A-EC1A-45CD-8731-4038798697BF}"/>
                  </a:ext>
                </a:extLst>
              </p:cNvPr>
              <p:cNvSpPr/>
              <p:nvPr/>
            </p:nvSpPr>
            <p:spPr bwMode="auto">
              <a:xfrm>
                <a:off x="1267183" y="3755275"/>
                <a:ext cx="825896" cy="825896"/>
              </a:xfrm>
              <a:prstGeom prst="ellipse">
                <a:avLst/>
              </a:prstGeom>
              <a:solidFill>
                <a:srgbClr val="FFFFFF"/>
              </a:solidFill>
              <a:ln w="9525" cap="flat" cmpd="sng" algn="ctr">
                <a:solidFill>
                  <a:schemeClr val="bg1">
                    <a:lumMod val="85000"/>
                  </a:scheme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CC703995-E019-4CDC-92F9-A6BE35A3C398}"/>
                </a:ext>
              </a:extLst>
            </p:cNvPr>
            <p:cNvGrpSpPr/>
            <p:nvPr/>
          </p:nvGrpSpPr>
          <p:grpSpPr>
            <a:xfrm>
              <a:off x="1531268" y="3983493"/>
              <a:ext cx="297678" cy="369460"/>
              <a:chOff x="10672832" y="4244241"/>
              <a:chExt cx="447675" cy="555625"/>
            </a:xfrm>
          </p:grpSpPr>
          <p:sp>
            <p:nvSpPr>
              <p:cNvPr id="51" name="Freeform 5">
                <a:extLst>
                  <a:ext uri="{FF2B5EF4-FFF2-40B4-BE49-F238E27FC236}">
                    <a16:creationId xmlns:a16="http://schemas.microsoft.com/office/drawing/2014/main" id="{BC3090AD-0B55-418F-BD29-38075ACBFE41}"/>
                  </a:ext>
                </a:extLst>
              </p:cNvPr>
              <p:cNvSpPr>
                <a:spLocks/>
              </p:cNvSpPr>
              <p:nvPr/>
            </p:nvSpPr>
            <p:spPr bwMode="auto">
              <a:xfrm>
                <a:off x="10749032" y="4244241"/>
                <a:ext cx="295275" cy="2968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6">
                <a:extLst>
                  <a:ext uri="{FF2B5EF4-FFF2-40B4-BE49-F238E27FC236}">
                    <a16:creationId xmlns:a16="http://schemas.microsoft.com/office/drawing/2014/main" id="{40755EF4-7428-4EDA-A66D-31F56657ED09}"/>
                  </a:ext>
                </a:extLst>
              </p:cNvPr>
              <p:cNvSpPr>
                <a:spLocks/>
              </p:cNvSpPr>
              <p:nvPr/>
            </p:nvSpPr>
            <p:spPr bwMode="auto">
              <a:xfrm>
                <a:off x="10672832" y="4577616"/>
                <a:ext cx="447675" cy="222250"/>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55" name="Group 54">
            <a:extLst>
              <a:ext uri="{FF2B5EF4-FFF2-40B4-BE49-F238E27FC236}">
                <a16:creationId xmlns:a16="http://schemas.microsoft.com/office/drawing/2014/main" id="{71DDC08A-DD67-468F-AD52-B7F537A5EC30}"/>
              </a:ext>
            </a:extLst>
          </p:cNvPr>
          <p:cNvGrpSpPr/>
          <p:nvPr/>
        </p:nvGrpSpPr>
        <p:grpSpPr>
          <a:xfrm>
            <a:off x="9367069" y="2824759"/>
            <a:ext cx="2319422" cy="2558131"/>
            <a:chOff x="8744261" y="3667802"/>
            <a:chExt cx="2319422" cy="2558131"/>
          </a:xfrm>
        </p:grpSpPr>
        <p:sp>
          <p:nvSpPr>
            <p:cNvPr id="56" name="Rectangle 55">
              <a:extLst>
                <a:ext uri="{FF2B5EF4-FFF2-40B4-BE49-F238E27FC236}">
                  <a16:creationId xmlns:a16="http://schemas.microsoft.com/office/drawing/2014/main" id="{408F8961-513E-4C6D-B08F-66012344B288}"/>
                </a:ext>
              </a:extLst>
            </p:cNvPr>
            <p:cNvSpPr/>
            <p:nvPr/>
          </p:nvSpPr>
          <p:spPr bwMode="auto">
            <a:xfrm>
              <a:off x="9716261" y="3667802"/>
              <a:ext cx="360000" cy="2504264"/>
            </a:xfrm>
            <a:prstGeom prst="rect">
              <a:avLst/>
            </a:prstGeom>
            <a:gradFill>
              <a:gsLst>
                <a:gs pos="24000">
                  <a:schemeClr val="accent1"/>
                </a:gs>
                <a:gs pos="99000">
                  <a:schemeClr val="accent1">
                    <a:alpha val="37000"/>
                  </a:schemeClr>
                </a:gs>
              </a:gsLst>
              <a:lin ang="5400000" scaled="1"/>
            </a:gradFill>
            <a:ln w="15875" cap="flat" cmpd="sng" algn="ctr">
              <a:noFill/>
              <a:prstDash val="sysDot"/>
              <a:miter lim="800000"/>
            </a:ln>
            <a:effectLst>
              <a:outerShdw blurRad="50800" dist="38100" dir="2700000" algn="tl" rotWithShape="0">
                <a:prstClr val="black">
                  <a:alpha val="4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633472" rtl="0" eaLnBrk="1" fontAlgn="auto" latinLnBrk="0" hangingPunct="1">
                <a:lnSpc>
                  <a:spcPct val="100000"/>
                </a:lnSpc>
                <a:spcBef>
                  <a:spcPts val="0"/>
                </a:spcBef>
                <a:spcAft>
                  <a:spcPts val="0"/>
                </a:spcAft>
                <a:buClrTx/>
                <a:buSzTx/>
                <a:buFontTx/>
                <a:buNone/>
                <a:tabLst/>
                <a:defRPr/>
              </a:pPr>
              <a:endParaRPr kumimoji="0" lang="en-US" sz="5184" b="0" i="0" u="none" strike="noStrike" kern="0" cap="none" spc="0" normalizeH="0" baseline="0" noProof="0" err="1">
                <a:ln>
                  <a:noFill/>
                </a:ln>
                <a:solidFill>
                  <a:srgbClr val="FFFFFF"/>
                </a:solidFill>
                <a:effectLst/>
                <a:uLnTx/>
                <a:uFillTx/>
                <a:latin typeface="Calibri" panose="020F0502020204030204"/>
                <a:ea typeface="+mn-ea"/>
                <a:cs typeface="+mn-cs"/>
              </a:endParaRPr>
            </a:p>
          </p:txBody>
        </p:sp>
        <p:sp>
          <p:nvSpPr>
            <p:cNvPr id="57" name="TextBox 80">
              <a:extLst>
                <a:ext uri="{FF2B5EF4-FFF2-40B4-BE49-F238E27FC236}">
                  <a16:creationId xmlns:a16="http://schemas.microsoft.com/office/drawing/2014/main" id="{64E35697-83C3-446C-8CB8-AC9AB4155EE7}"/>
                </a:ext>
              </a:extLst>
            </p:cNvPr>
            <p:cNvSpPr txBox="1"/>
            <p:nvPr/>
          </p:nvSpPr>
          <p:spPr>
            <a:xfrm>
              <a:off x="8744261" y="5785372"/>
              <a:ext cx="2319422" cy="440561"/>
            </a:xfrm>
            <a:prstGeom prst="rect">
              <a:avLst/>
            </a:prstGeom>
            <a:noFill/>
            <a:ln>
              <a:noFill/>
            </a:ln>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Global Admin .5 </a:t>
              </a:r>
              <a:r>
                <a:rPr kumimoji="0" lang="en-US" sz="1400" b="0" i="0" u="none" strike="noStrike" kern="0" cap="none" spc="0" normalizeH="0" baseline="0" noProof="0" err="1">
                  <a:ln>
                    <a:noFill/>
                  </a:ln>
                  <a:solidFill>
                    <a:srgbClr val="FFFFFF"/>
                  </a:solidFill>
                  <a:effectLst/>
                  <a:uLnTx/>
                  <a:uFillTx/>
                  <a:latin typeface="Segoe UI"/>
                  <a:ea typeface="+mn-ea"/>
                  <a:cs typeface="+mn-cs"/>
                </a:rPr>
                <a:t>hr</a:t>
              </a: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grpSp>
      <p:sp>
        <p:nvSpPr>
          <p:cNvPr id="58" name="TextBox 57">
            <a:extLst>
              <a:ext uri="{FF2B5EF4-FFF2-40B4-BE49-F238E27FC236}">
                <a16:creationId xmlns:a16="http://schemas.microsoft.com/office/drawing/2014/main" id="{75DD3F1D-C499-428D-A760-E3F2F9CCCB91}"/>
              </a:ext>
            </a:extLst>
          </p:cNvPr>
          <p:cNvSpPr txBox="1"/>
          <p:nvPr/>
        </p:nvSpPr>
        <p:spPr>
          <a:xfrm>
            <a:off x="706484" y="5873615"/>
            <a:ext cx="10990703" cy="635559"/>
          </a:xfrm>
          <a:prstGeom prst="rect">
            <a:avLst/>
          </a:prstGeom>
          <a:noFill/>
        </p:spPr>
        <p:txBody>
          <a:bodyPr wrap="square">
            <a:spAutoFit/>
          </a:bodyPr>
          <a:lstStyle/>
          <a:p>
            <a:r>
              <a:rPr lang="en-US"/>
              <a:t>Secure and compliant by default, governed by the principle of Zero Standing Access, with Just-in-Time &amp; Just-Enough-Access</a:t>
            </a:r>
          </a:p>
        </p:txBody>
      </p:sp>
    </p:spTree>
    <p:extLst>
      <p:ext uri="{BB962C8B-B14F-4D97-AF65-F5344CB8AC3E}">
        <p14:creationId xmlns:p14="http://schemas.microsoft.com/office/powerpoint/2010/main" val="226172188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9478-E0A0-4B82-81A9-8F2FF8835ECC}"/>
              </a:ext>
            </a:extLst>
          </p:cNvPr>
          <p:cNvSpPr>
            <a:spLocks noGrp="1"/>
          </p:cNvSpPr>
          <p:nvPr>
            <p:ph type="title"/>
          </p:nvPr>
        </p:nvSpPr>
        <p:spPr>
          <a:xfrm>
            <a:off x="588263" y="175334"/>
            <a:ext cx="11018520" cy="923330"/>
          </a:xfrm>
        </p:spPr>
        <p:txBody>
          <a:bodyPr/>
          <a:lstStyle/>
          <a:p>
            <a:r>
              <a:rPr lang="en-US">
                <a:cs typeface="Segoe UI"/>
              </a:rPr>
              <a:t>Implementing least privilege access</a:t>
            </a:r>
            <a:br>
              <a:rPr lang="en-US">
                <a:cs typeface="Segoe UI"/>
              </a:rPr>
            </a:br>
            <a:r>
              <a:rPr lang="en-US" sz="2400">
                <a:solidFill>
                  <a:schemeClr val="tx2"/>
                </a:solidFill>
                <a:cs typeface="Segoe UI"/>
              </a:rPr>
              <a:t>Privileged Identity Management (PIM)</a:t>
            </a:r>
            <a:endParaRPr lang="en-US">
              <a:solidFill>
                <a:schemeClr val="tx2"/>
              </a:solidFill>
            </a:endParaRPr>
          </a:p>
        </p:txBody>
      </p:sp>
      <p:sp>
        <p:nvSpPr>
          <p:cNvPr id="3" name="Rectangle 2">
            <a:extLst>
              <a:ext uri="{FF2B5EF4-FFF2-40B4-BE49-F238E27FC236}">
                <a16:creationId xmlns:a16="http://schemas.microsoft.com/office/drawing/2014/main" id="{A60D4406-D92C-4028-8D87-B9379CACA390}"/>
              </a:ext>
            </a:extLst>
          </p:cNvPr>
          <p:cNvSpPr/>
          <p:nvPr/>
        </p:nvSpPr>
        <p:spPr bwMode="auto">
          <a:xfrm>
            <a:off x="1166916" y="1416170"/>
            <a:ext cx="4548084" cy="713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46630" rIns="91427" bIns="46630" numCol="1" rtlCol="0" anchor="ctr" anchorCtr="0" compatLnSpc="1">
            <a:prstTxWarp prst="textNoShape">
              <a:avLst/>
            </a:prstTxWarp>
          </a:bodyPr>
          <a:lstStyle/>
          <a:p>
            <a:pPr marL="223520" marR="0" lvl="0" indent="-22352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a:ea typeface="+mn-ea"/>
                <a:cs typeface="Segoe UI Light" panose="020B0502040204020203" pitchFamily="34" charset="0"/>
              </a:rPr>
              <a:t>On-demand just-in-time administrative access</a:t>
            </a:r>
          </a:p>
        </p:txBody>
      </p:sp>
      <p:sp>
        <p:nvSpPr>
          <p:cNvPr id="4" name="Rectangle 3">
            <a:extLst>
              <a:ext uri="{FF2B5EF4-FFF2-40B4-BE49-F238E27FC236}">
                <a16:creationId xmlns:a16="http://schemas.microsoft.com/office/drawing/2014/main" id="{23383A5C-BB43-4606-A6D8-5F8C7A7E45A4}"/>
              </a:ext>
            </a:extLst>
          </p:cNvPr>
          <p:cNvSpPr/>
          <p:nvPr/>
        </p:nvSpPr>
        <p:spPr bwMode="auto">
          <a:xfrm>
            <a:off x="1166916" y="2867193"/>
            <a:ext cx="4548084" cy="74347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46630" rIns="91427" bIns="46630" numCol="1" rtlCol="0" anchor="ctr" anchorCtr="0" compatLnSpc="1">
            <a:prstTxWarp prst="textNoShape">
              <a:avLst/>
            </a:prstTxWarp>
          </a:bodyPr>
          <a:lstStyle/>
          <a:p>
            <a:pPr marL="223520" marR="0" lvl="0" indent="-22352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a:ea typeface="+mn-ea"/>
                <a:cs typeface="Segoe UI Light" panose="020B0502040204020203" pitchFamily="34" charset="0"/>
              </a:rPr>
              <a:t>Approval workflows for privileged activation</a:t>
            </a:r>
          </a:p>
        </p:txBody>
      </p:sp>
      <p:sp>
        <p:nvSpPr>
          <p:cNvPr id="5" name="Rectangle 4">
            <a:extLst>
              <a:ext uri="{FF2B5EF4-FFF2-40B4-BE49-F238E27FC236}">
                <a16:creationId xmlns:a16="http://schemas.microsoft.com/office/drawing/2014/main" id="{57461B54-D38A-4FB4-83CD-87CA659695A0}"/>
              </a:ext>
            </a:extLst>
          </p:cNvPr>
          <p:cNvSpPr/>
          <p:nvPr/>
        </p:nvSpPr>
        <p:spPr bwMode="auto">
          <a:xfrm>
            <a:off x="1166916" y="2153922"/>
            <a:ext cx="4548084" cy="713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46630" rIns="91427" bIns="46630" numCol="1" rtlCol="0" anchor="ctr" anchorCtr="0" compatLnSpc="1">
            <a:prstTxWarp prst="textNoShape">
              <a:avLst/>
            </a:prstTxWarp>
          </a:bodyPr>
          <a:lstStyle/>
          <a:p>
            <a:pPr marR="0" lvl="0" indent="-22352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a:ea typeface="+mn-ea"/>
                <a:cs typeface="Segoe UI Light" panose="020B0502040204020203" pitchFamily="34" charset="0"/>
              </a:rPr>
              <a:t>Just enough access with support for roles (built-in and </a:t>
            </a:r>
            <a:r>
              <a:rPr lang="en-US" sz="1600">
                <a:solidFill>
                  <a:srgbClr val="353535"/>
                </a:solidFill>
                <a:latin typeface="Segoe UI"/>
                <a:cs typeface="Segoe UI Light" panose="020B0502040204020203" pitchFamily="34" charset="0"/>
              </a:rPr>
              <a:t>custom) and privileged access groups</a:t>
            </a:r>
            <a:endParaRPr kumimoji="0" lang="en-US" sz="1600" b="0" i="0" u="none" strike="noStrike" kern="1200" cap="none" spc="0" normalizeH="0" baseline="0" noProof="0">
              <a:ln>
                <a:noFill/>
              </a:ln>
              <a:solidFill>
                <a:srgbClr val="353535"/>
              </a:solidFill>
              <a:effectLst/>
              <a:uLnTx/>
              <a:uFillTx/>
              <a:latin typeface="Segoe UI"/>
              <a:ea typeface="+mn-ea"/>
              <a:cs typeface="Segoe UI Light" panose="020B0502040204020203" pitchFamily="34" charset="0"/>
            </a:endParaRPr>
          </a:p>
        </p:txBody>
      </p:sp>
      <p:sp>
        <p:nvSpPr>
          <p:cNvPr id="6" name="Rectangle 5">
            <a:extLst>
              <a:ext uri="{FF2B5EF4-FFF2-40B4-BE49-F238E27FC236}">
                <a16:creationId xmlns:a16="http://schemas.microsoft.com/office/drawing/2014/main" id="{DE434EA7-E0D8-4DD6-A9CF-6A68430FEE88}"/>
              </a:ext>
            </a:extLst>
          </p:cNvPr>
          <p:cNvSpPr/>
          <p:nvPr/>
        </p:nvSpPr>
        <p:spPr bwMode="auto">
          <a:xfrm>
            <a:off x="1166916" y="3580363"/>
            <a:ext cx="4548084" cy="74347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46630" rIns="91427" bIns="46630" numCol="1" rtlCol="0" anchor="ctr" anchorCtr="0" compatLnSpc="1">
            <a:prstTxWarp prst="textNoShape">
              <a:avLst/>
            </a:prstTxWarp>
          </a:bodyPr>
          <a:lstStyle/>
          <a:p>
            <a:pPr marL="223520" marR="0" lvl="0" indent="-22352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a:ea typeface="+mn-ea"/>
                <a:cs typeface="Segoe UI Light" panose="020B0502040204020203" pitchFamily="34" charset="0"/>
              </a:rPr>
              <a:t>Audit history of activations and built-in alerts</a:t>
            </a:r>
          </a:p>
        </p:txBody>
      </p:sp>
      <p:sp>
        <p:nvSpPr>
          <p:cNvPr id="7" name="Rectangle 6">
            <a:extLst>
              <a:ext uri="{FF2B5EF4-FFF2-40B4-BE49-F238E27FC236}">
                <a16:creationId xmlns:a16="http://schemas.microsoft.com/office/drawing/2014/main" id="{876F2BEB-9CC8-4829-A83A-C8FDA350B920}"/>
              </a:ext>
            </a:extLst>
          </p:cNvPr>
          <p:cNvSpPr/>
          <p:nvPr/>
        </p:nvSpPr>
        <p:spPr bwMode="auto">
          <a:xfrm>
            <a:off x="6158248" y="1188000"/>
            <a:ext cx="5457481" cy="2880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46630" rIns="91427" bIns="46630" numCol="1" rtlCol="0" anchor="ctr" anchorCtr="0" compatLnSpc="1">
            <a:prstTxWarp prst="textNoShape">
              <a:avLst/>
            </a:prstTxWarp>
          </a:bodyPr>
          <a:lstStyle/>
          <a:p>
            <a:pPr marL="223520" marR="0" lvl="0" indent="-22352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2"/>
                </a:solidFill>
                <a:effectLst/>
                <a:uLnTx/>
                <a:uFillTx/>
                <a:latin typeface="Segoe UI"/>
                <a:ea typeface="+mn-ea"/>
                <a:cs typeface="Segoe UI Light" panose="020B0502040204020203" pitchFamily="34" charset="0"/>
              </a:rPr>
              <a:t>Built-in governance controls</a:t>
            </a:r>
          </a:p>
        </p:txBody>
      </p:sp>
      <p:sp>
        <p:nvSpPr>
          <p:cNvPr id="8" name="Rectangle 7">
            <a:extLst>
              <a:ext uri="{FF2B5EF4-FFF2-40B4-BE49-F238E27FC236}">
                <a16:creationId xmlns:a16="http://schemas.microsoft.com/office/drawing/2014/main" id="{E3A4D09B-8AAC-471F-BB92-EE95CCC918FD}"/>
              </a:ext>
            </a:extLst>
          </p:cNvPr>
          <p:cNvSpPr/>
          <p:nvPr/>
        </p:nvSpPr>
        <p:spPr bwMode="auto">
          <a:xfrm>
            <a:off x="6926178" y="1414800"/>
            <a:ext cx="4735160" cy="7128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46630" rIns="91427" bIns="46630" numCol="1" rtlCol="0" anchor="ctr" anchorCtr="0" compatLnSpc="1">
            <a:prstTxWarp prst="textNoShape">
              <a:avLst/>
            </a:prstTxWarp>
          </a:bodyPr>
          <a:lstStyle/>
          <a:p>
            <a:pPr marL="223520" marR="0" lvl="0" indent="-22352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a:ea typeface="+mn-ea"/>
                <a:cs typeface="Segoe UI Light" panose="020B0502040204020203" pitchFamily="34" charset="0"/>
              </a:rPr>
              <a:t>Periodic access certification for privileged accounts</a:t>
            </a:r>
          </a:p>
        </p:txBody>
      </p:sp>
      <p:sp>
        <p:nvSpPr>
          <p:cNvPr id="9" name="Rectangle 8">
            <a:extLst>
              <a:ext uri="{FF2B5EF4-FFF2-40B4-BE49-F238E27FC236}">
                <a16:creationId xmlns:a16="http://schemas.microsoft.com/office/drawing/2014/main" id="{3376EA20-A365-4E18-A558-70CB05486A03}"/>
              </a:ext>
            </a:extLst>
          </p:cNvPr>
          <p:cNvSpPr/>
          <p:nvPr/>
        </p:nvSpPr>
        <p:spPr bwMode="auto">
          <a:xfrm>
            <a:off x="6926178" y="2152800"/>
            <a:ext cx="5511385" cy="7128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46630" rIns="91427" bIns="46630" numCol="1" rtlCol="0" anchor="ctr" anchorCtr="0" compatLnSpc="1">
            <a:prstTxWarp prst="textNoShape">
              <a:avLst/>
            </a:prstTxWarp>
          </a:bodyPr>
          <a:lstStyle/>
          <a:p>
            <a:pPr marL="223520" marR="0" lvl="0" indent="-22352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a:ea typeface="+mn-ea"/>
                <a:cs typeface="Segoe UI Light" panose="020B0502040204020203" pitchFamily="34" charset="0"/>
              </a:rPr>
              <a:t>Privileged account discovery and analytics</a:t>
            </a:r>
          </a:p>
        </p:txBody>
      </p:sp>
      <p:grpSp>
        <p:nvGrpSpPr>
          <p:cNvPr id="10" name="Group 9">
            <a:extLst>
              <a:ext uri="{FF2B5EF4-FFF2-40B4-BE49-F238E27FC236}">
                <a16:creationId xmlns:a16="http://schemas.microsoft.com/office/drawing/2014/main" id="{0E2DC6B0-C8FF-4749-ABBD-7542D070C73D}"/>
              </a:ext>
            </a:extLst>
          </p:cNvPr>
          <p:cNvGrpSpPr/>
          <p:nvPr/>
        </p:nvGrpSpPr>
        <p:grpSpPr>
          <a:xfrm>
            <a:off x="530662" y="1493316"/>
            <a:ext cx="627308" cy="627308"/>
            <a:chOff x="530662" y="1381010"/>
            <a:chExt cx="627308" cy="627308"/>
          </a:xfrm>
        </p:grpSpPr>
        <p:sp>
          <p:nvSpPr>
            <p:cNvPr id="13" name="Oval 12">
              <a:extLst>
                <a:ext uri="{FF2B5EF4-FFF2-40B4-BE49-F238E27FC236}">
                  <a16:creationId xmlns:a16="http://schemas.microsoft.com/office/drawing/2014/main" id="{8F8F9619-8912-4021-8563-7C5BEF46FAB7}"/>
                </a:ext>
              </a:extLst>
            </p:cNvPr>
            <p:cNvSpPr/>
            <p:nvPr/>
          </p:nvSpPr>
          <p:spPr bwMode="auto">
            <a:xfrm>
              <a:off x="530662" y="1381010"/>
              <a:ext cx="627308" cy="627308"/>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pic>
          <p:nvPicPr>
            <p:cNvPr id="12" name="Graphic 11">
              <a:extLst>
                <a:ext uri="{FF2B5EF4-FFF2-40B4-BE49-F238E27FC236}">
                  <a16:creationId xmlns:a16="http://schemas.microsoft.com/office/drawing/2014/main" id="{D451FDBE-3742-41EA-A2DE-A7C8EC3431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479" y="1497768"/>
              <a:ext cx="335765" cy="366290"/>
            </a:xfrm>
            <a:prstGeom prst="rect">
              <a:avLst/>
            </a:prstGeom>
          </p:spPr>
        </p:pic>
      </p:grpSp>
      <p:grpSp>
        <p:nvGrpSpPr>
          <p:cNvPr id="15" name="Group 14">
            <a:extLst>
              <a:ext uri="{FF2B5EF4-FFF2-40B4-BE49-F238E27FC236}">
                <a16:creationId xmlns:a16="http://schemas.microsoft.com/office/drawing/2014/main" id="{9120F0E6-F4BD-4D6C-AE6B-50A402982884}"/>
              </a:ext>
            </a:extLst>
          </p:cNvPr>
          <p:cNvGrpSpPr/>
          <p:nvPr/>
        </p:nvGrpSpPr>
        <p:grpSpPr>
          <a:xfrm>
            <a:off x="533370" y="2225748"/>
            <a:ext cx="627308" cy="627308"/>
            <a:chOff x="525460" y="2113079"/>
            <a:chExt cx="627308" cy="627308"/>
          </a:xfrm>
        </p:grpSpPr>
        <p:sp>
          <p:nvSpPr>
            <p:cNvPr id="18" name="Oval 17">
              <a:extLst>
                <a:ext uri="{FF2B5EF4-FFF2-40B4-BE49-F238E27FC236}">
                  <a16:creationId xmlns:a16="http://schemas.microsoft.com/office/drawing/2014/main" id="{581B1154-F90D-4C05-9AB5-4A8FA0AF3B70}"/>
                </a:ext>
              </a:extLst>
            </p:cNvPr>
            <p:cNvSpPr/>
            <p:nvPr/>
          </p:nvSpPr>
          <p:spPr bwMode="auto">
            <a:xfrm>
              <a:off x="525460" y="2113079"/>
              <a:ext cx="627308" cy="627308"/>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pic>
          <p:nvPicPr>
            <p:cNvPr id="17" name="Graphic 16">
              <a:extLst>
                <a:ext uri="{FF2B5EF4-FFF2-40B4-BE49-F238E27FC236}">
                  <a16:creationId xmlns:a16="http://schemas.microsoft.com/office/drawing/2014/main" id="{FD1A1294-44F2-4E89-9736-CCC9D96BCE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8615" y="2293443"/>
              <a:ext cx="393859" cy="298378"/>
            </a:xfrm>
            <a:prstGeom prst="rect">
              <a:avLst/>
            </a:prstGeom>
          </p:spPr>
        </p:pic>
      </p:grpSp>
      <p:grpSp>
        <p:nvGrpSpPr>
          <p:cNvPr id="20" name="Group 19">
            <a:extLst>
              <a:ext uri="{FF2B5EF4-FFF2-40B4-BE49-F238E27FC236}">
                <a16:creationId xmlns:a16="http://schemas.microsoft.com/office/drawing/2014/main" id="{5BD629E6-E9EC-48BE-8506-426D69876D70}"/>
              </a:ext>
            </a:extLst>
          </p:cNvPr>
          <p:cNvGrpSpPr/>
          <p:nvPr/>
        </p:nvGrpSpPr>
        <p:grpSpPr>
          <a:xfrm>
            <a:off x="530285" y="3658275"/>
            <a:ext cx="627308" cy="627308"/>
            <a:chOff x="530285" y="3545969"/>
            <a:chExt cx="627308" cy="627308"/>
          </a:xfrm>
        </p:grpSpPr>
        <p:sp>
          <p:nvSpPr>
            <p:cNvPr id="23" name="Oval 22">
              <a:extLst>
                <a:ext uri="{FF2B5EF4-FFF2-40B4-BE49-F238E27FC236}">
                  <a16:creationId xmlns:a16="http://schemas.microsoft.com/office/drawing/2014/main" id="{10C5B95A-01AF-4ABC-9E70-8D2A2C5A5FD3}"/>
                </a:ext>
              </a:extLst>
            </p:cNvPr>
            <p:cNvSpPr/>
            <p:nvPr/>
          </p:nvSpPr>
          <p:spPr bwMode="auto">
            <a:xfrm>
              <a:off x="530285" y="3545969"/>
              <a:ext cx="627308" cy="627308"/>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pic>
          <p:nvPicPr>
            <p:cNvPr id="22" name="Graphic 21">
              <a:extLst>
                <a:ext uri="{FF2B5EF4-FFF2-40B4-BE49-F238E27FC236}">
                  <a16:creationId xmlns:a16="http://schemas.microsoft.com/office/drawing/2014/main" id="{5B240957-A1CD-4740-8AB2-F5C0736017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8448" y="3736930"/>
              <a:ext cx="422607" cy="245384"/>
            </a:xfrm>
            <a:prstGeom prst="rect">
              <a:avLst/>
            </a:prstGeom>
          </p:spPr>
        </p:pic>
      </p:grpSp>
      <p:grpSp>
        <p:nvGrpSpPr>
          <p:cNvPr id="25" name="Group 24">
            <a:extLst>
              <a:ext uri="{FF2B5EF4-FFF2-40B4-BE49-F238E27FC236}">
                <a16:creationId xmlns:a16="http://schemas.microsoft.com/office/drawing/2014/main" id="{D548F0D3-0599-4225-B120-BE50D5C83283}"/>
              </a:ext>
            </a:extLst>
          </p:cNvPr>
          <p:cNvGrpSpPr/>
          <p:nvPr/>
        </p:nvGrpSpPr>
        <p:grpSpPr>
          <a:xfrm>
            <a:off x="533164" y="2957079"/>
            <a:ext cx="627308" cy="627308"/>
            <a:chOff x="545166" y="2845874"/>
            <a:chExt cx="627308" cy="627308"/>
          </a:xfrm>
        </p:grpSpPr>
        <p:sp>
          <p:nvSpPr>
            <p:cNvPr id="28" name="Oval 27">
              <a:extLst>
                <a:ext uri="{FF2B5EF4-FFF2-40B4-BE49-F238E27FC236}">
                  <a16:creationId xmlns:a16="http://schemas.microsoft.com/office/drawing/2014/main" id="{C77BE053-EDDC-4AAB-A1F7-A2AB09E01240}"/>
                </a:ext>
              </a:extLst>
            </p:cNvPr>
            <p:cNvSpPr/>
            <p:nvPr/>
          </p:nvSpPr>
          <p:spPr bwMode="auto">
            <a:xfrm>
              <a:off x="545166" y="2845874"/>
              <a:ext cx="627308" cy="627308"/>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7" name="Processing_E9F5" title="Icon of two interlocked gears">
              <a:extLst>
                <a:ext uri="{FF2B5EF4-FFF2-40B4-BE49-F238E27FC236}">
                  <a16:creationId xmlns:a16="http://schemas.microsoft.com/office/drawing/2014/main" id="{C8E9DB30-36D4-4882-B5F1-EF7D326A58F5}"/>
                </a:ext>
              </a:extLst>
            </p:cNvPr>
            <p:cNvSpPr>
              <a:spLocks noChangeAspect="1" noEditPoints="1"/>
            </p:cNvSpPr>
            <p:nvPr/>
          </p:nvSpPr>
          <p:spPr bwMode="auto">
            <a:xfrm>
              <a:off x="658447" y="2995627"/>
              <a:ext cx="376376" cy="32779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2F8CF841-47EF-4FA7-9FD9-4FF2A49ED3E2}"/>
              </a:ext>
            </a:extLst>
          </p:cNvPr>
          <p:cNvGrpSpPr/>
          <p:nvPr/>
        </p:nvGrpSpPr>
        <p:grpSpPr>
          <a:xfrm>
            <a:off x="6166988" y="1494000"/>
            <a:ext cx="627308" cy="627308"/>
            <a:chOff x="532198" y="4929913"/>
            <a:chExt cx="627308" cy="627308"/>
          </a:xfrm>
        </p:grpSpPr>
        <p:sp>
          <p:nvSpPr>
            <p:cNvPr id="33" name="Oval 32">
              <a:extLst>
                <a:ext uri="{FF2B5EF4-FFF2-40B4-BE49-F238E27FC236}">
                  <a16:creationId xmlns:a16="http://schemas.microsoft.com/office/drawing/2014/main" id="{2AB555F2-4F69-43DB-9D79-6A06DC6B0C50}"/>
                </a:ext>
              </a:extLst>
            </p:cNvPr>
            <p:cNvSpPr/>
            <p:nvPr/>
          </p:nvSpPr>
          <p:spPr bwMode="auto">
            <a:xfrm>
              <a:off x="532198" y="4929913"/>
              <a:ext cx="627308" cy="627308"/>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2" name="list_4" title="Icon of a checklist">
              <a:extLst>
                <a:ext uri="{FF2B5EF4-FFF2-40B4-BE49-F238E27FC236}">
                  <a16:creationId xmlns:a16="http://schemas.microsoft.com/office/drawing/2014/main" id="{0721B509-2476-4450-B1F1-E9A9647F194A}"/>
                </a:ext>
              </a:extLst>
            </p:cNvPr>
            <p:cNvSpPr>
              <a:spLocks noChangeAspect="1" noEditPoints="1"/>
            </p:cNvSpPr>
            <p:nvPr/>
          </p:nvSpPr>
          <p:spPr bwMode="auto">
            <a:xfrm>
              <a:off x="667206" y="5126400"/>
              <a:ext cx="315057" cy="212944"/>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ln w="19050">
              <a:solidFill>
                <a:schemeClr val="tx1"/>
              </a:solidFill>
              <a:headEnd/>
              <a:tailEnd/>
            </a:ln>
          </p:spPr>
          <p:style>
            <a:lnRef idx="1">
              <a:schemeClr val="accent6"/>
            </a:lnRef>
            <a:fillRef idx="0">
              <a:schemeClr val="accent6"/>
            </a:fillRef>
            <a:effectRef idx="0">
              <a:schemeClr val="accent6"/>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endParaRPr>
            </a:p>
          </p:txBody>
        </p:sp>
      </p:grpSp>
      <p:grpSp>
        <p:nvGrpSpPr>
          <p:cNvPr id="35" name="Group 34">
            <a:extLst>
              <a:ext uri="{FF2B5EF4-FFF2-40B4-BE49-F238E27FC236}">
                <a16:creationId xmlns:a16="http://schemas.microsoft.com/office/drawing/2014/main" id="{FFF02B27-EF39-4984-A59C-0795492D8432}"/>
              </a:ext>
            </a:extLst>
          </p:cNvPr>
          <p:cNvGrpSpPr/>
          <p:nvPr/>
        </p:nvGrpSpPr>
        <p:grpSpPr>
          <a:xfrm>
            <a:off x="6168080" y="2224800"/>
            <a:ext cx="627308" cy="627308"/>
            <a:chOff x="533290" y="5722066"/>
            <a:chExt cx="627308" cy="627308"/>
          </a:xfrm>
        </p:grpSpPr>
        <p:sp>
          <p:nvSpPr>
            <p:cNvPr id="38" name="Oval 37">
              <a:extLst>
                <a:ext uri="{FF2B5EF4-FFF2-40B4-BE49-F238E27FC236}">
                  <a16:creationId xmlns:a16="http://schemas.microsoft.com/office/drawing/2014/main" id="{9C8F629E-CF97-47B9-84A4-397D72E2753D}"/>
                </a:ext>
              </a:extLst>
            </p:cNvPr>
            <p:cNvSpPr/>
            <p:nvPr/>
          </p:nvSpPr>
          <p:spPr bwMode="auto">
            <a:xfrm>
              <a:off x="533290" y="5722066"/>
              <a:ext cx="627308" cy="627308"/>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7" name="magnify" title="Icon of a magnifying glass">
              <a:extLst>
                <a:ext uri="{FF2B5EF4-FFF2-40B4-BE49-F238E27FC236}">
                  <a16:creationId xmlns:a16="http://schemas.microsoft.com/office/drawing/2014/main" id="{8F6ED504-2C38-442E-9B01-FD9757636E96}"/>
                </a:ext>
              </a:extLst>
            </p:cNvPr>
            <p:cNvSpPr>
              <a:spLocks noChangeAspect="1" noEditPoints="1"/>
            </p:cNvSpPr>
            <p:nvPr/>
          </p:nvSpPr>
          <p:spPr bwMode="auto">
            <a:xfrm flipH="1">
              <a:off x="703689" y="5934720"/>
              <a:ext cx="229303" cy="22492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ln w="19050">
              <a:solidFill>
                <a:schemeClr val="tx1"/>
              </a:solidFill>
              <a:headEnd/>
              <a:tailEnd/>
            </a:ln>
          </p:spPr>
          <p:style>
            <a:lnRef idx="1">
              <a:schemeClr val="accent6"/>
            </a:lnRef>
            <a:fillRef idx="0">
              <a:schemeClr val="accent6"/>
            </a:fillRef>
            <a:effectRef idx="0">
              <a:schemeClr val="accent6"/>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9" name="Rectangle 88">
            <a:extLst>
              <a:ext uri="{FF2B5EF4-FFF2-40B4-BE49-F238E27FC236}">
                <a16:creationId xmlns:a16="http://schemas.microsoft.com/office/drawing/2014/main" id="{6DEFB7A9-FD14-4276-BF25-A9A30697314D}"/>
              </a:ext>
            </a:extLst>
          </p:cNvPr>
          <p:cNvSpPr/>
          <p:nvPr/>
        </p:nvSpPr>
        <p:spPr bwMode="auto">
          <a:xfrm>
            <a:off x="568677" y="1188000"/>
            <a:ext cx="5517873" cy="2880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46630" rIns="91427" bIns="46630" numCol="1" rtlCol="0" anchor="ctr" anchorCtr="0" compatLnSpc="1">
            <a:prstTxWarp prst="textNoShape">
              <a:avLst/>
            </a:prstTxWarp>
          </a:bodyPr>
          <a:lstStyle/>
          <a:p>
            <a:pPr marL="223520" marR="0" lvl="0" indent="-22352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2"/>
                </a:solidFill>
                <a:effectLst/>
                <a:uLnTx/>
                <a:uFillTx/>
                <a:latin typeface="Segoe UI"/>
                <a:ea typeface="+mn-ea"/>
                <a:cs typeface="Segoe UI Light" panose="020B0502040204020203" pitchFamily="34" charset="0"/>
              </a:rPr>
              <a:t>Least Privileged Access </a:t>
            </a:r>
          </a:p>
        </p:txBody>
      </p:sp>
      <p:grpSp>
        <p:nvGrpSpPr>
          <p:cNvPr id="96" name="Group 95">
            <a:extLst>
              <a:ext uri="{FF2B5EF4-FFF2-40B4-BE49-F238E27FC236}">
                <a16:creationId xmlns:a16="http://schemas.microsoft.com/office/drawing/2014/main" id="{665660E4-24FD-434B-B2F9-A32D79C6E4B3}"/>
              </a:ext>
            </a:extLst>
          </p:cNvPr>
          <p:cNvGrpSpPr/>
          <p:nvPr/>
        </p:nvGrpSpPr>
        <p:grpSpPr>
          <a:xfrm>
            <a:off x="1984141" y="4720729"/>
            <a:ext cx="8250312" cy="1905916"/>
            <a:chOff x="1984141" y="4720729"/>
            <a:chExt cx="8250312" cy="1905916"/>
          </a:xfrm>
        </p:grpSpPr>
        <p:sp>
          <p:nvSpPr>
            <p:cNvPr id="42" name="TextBox 23">
              <a:extLst>
                <a:ext uri="{FF2B5EF4-FFF2-40B4-BE49-F238E27FC236}">
                  <a16:creationId xmlns:a16="http://schemas.microsoft.com/office/drawing/2014/main" id="{AFA23538-86BB-4CB4-B555-6E49D64EB102}"/>
                </a:ext>
              </a:extLst>
            </p:cNvPr>
            <p:cNvSpPr txBox="1"/>
            <p:nvPr/>
          </p:nvSpPr>
          <p:spPr>
            <a:xfrm>
              <a:off x="1984141" y="5775777"/>
              <a:ext cx="1089078" cy="28060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076">
                <a:lnSpc>
                  <a:spcPct val="90000"/>
                </a:lnSpc>
                <a:defRPr/>
              </a:pPr>
              <a:r>
                <a:rPr lang="en-US" sz="1372" kern="0">
                  <a:solidFill>
                    <a:schemeClr val="tx2"/>
                  </a:solidFill>
                  <a:latin typeface="+mj-lt"/>
                  <a:cs typeface="Segoe UI Light" panose="020B0502040204020203" pitchFamily="34" charset="0"/>
                </a:rPr>
                <a:t>User</a:t>
              </a:r>
            </a:p>
          </p:txBody>
        </p:sp>
        <p:sp>
          <p:nvSpPr>
            <p:cNvPr id="43" name="TextBox 24">
              <a:extLst>
                <a:ext uri="{FF2B5EF4-FFF2-40B4-BE49-F238E27FC236}">
                  <a16:creationId xmlns:a16="http://schemas.microsoft.com/office/drawing/2014/main" id="{95CC894C-13BA-4A2D-9797-6B6D188630CA}"/>
                </a:ext>
              </a:extLst>
            </p:cNvPr>
            <p:cNvSpPr txBox="1"/>
            <p:nvPr/>
          </p:nvSpPr>
          <p:spPr>
            <a:xfrm>
              <a:off x="3576588" y="5775777"/>
              <a:ext cx="1360175" cy="28060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076">
                <a:lnSpc>
                  <a:spcPct val="90000"/>
                </a:lnSpc>
                <a:defRPr/>
              </a:pPr>
              <a:r>
                <a:rPr lang="en-US" sz="1372" kern="0">
                  <a:solidFill>
                    <a:schemeClr val="tx2"/>
                  </a:solidFill>
                  <a:latin typeface="+mj-lt"/>
                  <a:cs typeface="Segoe UI Light" panose="020B0502040204020203" pitchFamily="34" charset="0"/>
                </a:rPr>
                <a:t>Administrator</a:t>
              </a:r>
            </a:p>
          </p:txBody>
        </p:sp>
        <p:sp>
          <p:nvSpPr>
            <p:cNvPr id="44" name="TextBox 38">
              <a:extLst>
                <a:ext uri="{FF2B5EF4-FFF2-40B4-BE49-F238E27FC236}">
                  <a16:creationId xmlns:a16="http://schemas.microsoft.com/office/drawing/2014/main" id="{54DAD011-C119-49DB-B9F4-AD038DA9BA6D}"/>
                </a:ext>
              </a:extLst>
            </p:cNvPr>
            <p:cNvSpPr txBox="1"/>
            <p:nvPr/>
          </p:nvSpPr>
          <p:spPr>
            <a:xfrm>
              <a:off x="7150389" y="5775777"/>
              <a:ext cx="1089078" cy="28060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076">
                <a:lnSpc>
                  <a:spcPct val="90000"/>
                </a:lnSpc>
                <a:defRPr/>
              </a:pPr>
              <a:r>
                <a:rPr lang="en-US" sz="1372" kern="0">
                  <a:solidFill>
                    <a:schemeClr val="tx2"/>
                  </a:solidFill>
                  <a:latin typeface="+mj-lt"/>
                  <a:cs typeface="Segoe UI Light" panose="020B0502040204020203" pitchFamily="34" charset="0"/>
                </a:rPr>
                <a:t>User</a:t>
              </a:r>
            </a:p>
          </p:txBody>
        </p:sp>
        <p:sp>
          <p:nvSpPr>
            <p:cNvPr id="45" name="TextBox 51">
              <a:extLst>
                <a:ext uri="{FF2B5EF4-FFF2-40B4-BE49-F238E27FC236}">
                  <a16:creationId xmlns:a16="http://schemas.microsoft.com/office/drawing/2014/main" id="{630BF66E-8702-4149-8677-39485EE6AE5D}"/>
                </a:ext>
              </a:extLst>
            </p:cNvPr>
            <p:cNvSpPr txBox="1"/>
            <p:nvPr/>
          </p:nvSpPr>
          <p:spPr>
            <a:xfrm>
              <a:off x="5218629" y="5775777"/>
              <a:ext cx="1514350" cy="85086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076">
                <a:lnSpc>
                  <a:spcPct val="90000"/>
                </a:lnSpc>
                <a:defRPr/>
              </a:pPr>
              <a:r>
                <a:rPr lang="en-US" sz="1372" kern="0">
                  <a:solidFill>
                    <a:schemeClr val="tx2"/>
                  </a:solidFill>
                  <a:latin typeface="+mj-lt"/>
                  <a:cs typeface="Segoe UI Light" panose="020B0502040204020203" pitchFamily="34" charset="0"/>
                </a:rPr>
                <a:t>Administrator privileges expire after a specified interval</a:t>
              </a:r>
            </a:p>
          </p:txBody>
        </p:sp>
        <p:grpSp>
          <p:nvGrpSpPr>
            <p:cNvPr id="46" name="Group 45">
              <a:extLst>
                <a:ext uri="{FF2B5EF4-FFF2-40B4-BE49-F238E27FC236}">
                  <a16:creationId xmlns:a16="http://schemas.microsoft.com/office/drawing/2014/main" id="{0E6FEF75-4C9C-4E97-808D-AB8B6641CEB6}"/>
                </a:ext>
              </a:extLst>
            </p:cNvPr>
            <p:cNvGrpSpPr/>
            <p:nvPr/>
          </p:nvGrpSpPr>
          <p:grpSpPr>
            <a:xfrm>
              <a:off x="2154189" y="4728584"/>
              <a:ext cx="766724" cy="766725"/>
              <a:chOff x="596043" y="3300761"/>
              <a:chExt cx="782099" cy="782099"/>
            </a:xfrm>
          </p:grpSpPr>
          <p:sp>
            <p:nvSpPr>
              <p:cNvPr id="81" name="Oval 80">
                <a:extLst>
                  <a:ext uri="{FF2B5EF4-FFF2-40B4-BE49-F238E27FC236}">
                    <a16:creationId xmlns:a16="http://schemas.microsoft.com/office/drawing/2014/main" id="{712D9687-8DF1-4785-9035-CB928223033D}"/>
                  </a:ext>
                </a:extLst>
              </p:cNvPr>
              <p:cNvSpPr/>
              <p:nvPr/>
            </p:nvSpPr>
            <p:spPr bwMode="auto">
              <a:xfrm>
                <a:off x="596043" y="3300761"/>
                <a:ext cx="782099" cy="782099"/>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82" name="Group 81">
                <a:extLst>
                  <a:ext uri="{FF2B5EF4-FFF2-40B4-BE49-F238E27FC236}">
                    <a16:creationId xmlns:a16="http://schemas.microsoft.com/office/drawing/2014/main" id="{FFA4C122-A737-4B93-8258-C8BEDA56D30C}"/>
                  </a:ext>
                </a:extLst>
              </p:cNvPr>
              <p:cNvGrpSpPr/>
              <p:nvPr/>
            </p:nvGrpSpPr>
            <p:grpSpPr>
              <a:xfrm>
                <a:off x="746229" y="3549601"/>
                <a:ext cx="481736" cy="284454"/>
                <a:chOff x="1357313" y="3673476"/>
                <a:chExt cx="333375" cy="196850"/>
              </a:xfrm>
            </p:grpSpPr>
            <p:sp>
              <p:nvSpPr>
                <p:cNvPr id="83" name="Freeform 5">
                  <a:extLst>
                    <a:ext uri="{FF2B5EF4-FFF2-40B4-BE49-F238E27FC236}">
                      <a16:creationId xmlns:a16="http://schemas.microsoft.com/office/drawing/2014/main" id="{DB41B6D7-5E04-4214-80E2-EA9290D76548}"/>
                    </a:ext>
                  </a:extLst>
                </p:cNvPr>
                <p:cNvSpPr>
                  <a:spLocks/>
                </p:cNvSpPr>
                <p:nvPr/>
              </p:nvSpPr>
              <p:spPr bwMode="auto">
                <a:xfrm>
                  <a:off x="1357313" y="3817938"/>
                  <a:ext cx="73025" cy="52388"/>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solidFill>
                  <a:srgbClr val="D1D1D1"/>
                </a:solid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84" name="Freeform 6">
                  <a:extLst>
                    <a:ext uri="{FF2B5EF4-FFF2-40B4-BE49-F238E27FC236}">
                      <a16:creationId xmlns:a16="http://schemas.microsoft.com/office/drawing/2014/main" id="{6E0D3D54-7CBC-4ECE-8336-863451B5097D}"/>
                    </a:ext>
                  </a:extLst>
                </p:cNvPr>
                <p:cNvSpPr>
                  <a:spLocks/>
                </p:cNvSpPr>
                <p:nvPr/>
              </p:nvSpPr>
              <p:spPr bwMode="auto">
                <a:xfrm>
                  <a:off x="1446213" y="3792538"/>
                  <a:ext cx="134938" cy="77788"/>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85" name="Freeform 7">
                  <a:extLst>
                    <a:ext uri="{FF2B5EF4-FFF2-40B4-BE49-F238E27FC236}">
                      <a16:creationId xmlns:a16="http://schemas.microsoft.com/office/drawing/2014/main" id="{9C986931-A1E7-41BC-9085-3B31399B73BE}"/>
                    </a:ext>
                  </a:extLst>
                </p:cNvPr>
                <p:cNvSpPr>
                  <a:spLocks/>
                </p:cNvSpPr>
                <p:nvPr/>
              </p:nvSpPr>
              <p:spPr bwMode="auto">
                <a:xfrm>
                  <a:off x="1585913" y="3817938"/>
                  <a:ext cx="104775" cy="52388"/>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86" name="Freeform 8">
                  <a:extLst>
                    <a:ext uri="{FF2B5EF4-FFF2-40B4-BE49-F238E27FC236}">
                      <a16:creationId xmlns:a16="http://schemas.microsoft.com/office/drawing/2014/main" id="{7946471A-5F0B-4B6E-BC1D-D97EE5E8C577}"/>
                    </a:ext>
                  </a:extLst>
                </p:cNvPr>
                <p:cNvSpPr>
                  <a:spLocks/>
                </p:cNvSpPr>
                <p:nvPr/>
              </p:nvSpPr>
              <p:spPr bwMode="auto">
                <a:xfrm>
                  <a:off x="1606550" y="3740151"/>
                  <a:ext cx="65088" cy="65088"/>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87" name="Freeform 9">
                  <a:extLst>
                    <a:ext uri="{FF2B5EF4-FFF2-40B4-BE49-F238E27FC236}">
                      <a16:creationId xmlns:a16="http://schemas.microsoft.com/office/drawing/2014/main" id="{44AE9942-44C6-4014-82BA-6CDAD5BBA600}"/>
                    </a:ext>
                  </a:extLst>
                </p:cNvPr>
                <p:cNvSpPr>
                  <a:spLocks/>
                </p:cNvSpPr>
                <p:nvPr/>
              </p:nvSpPr>
              <p:spPr bwMode="auto">
                <a:xfrm>
                  <a:off x="1471613" y="3673476"/>
                  <a:ext cx="104775" cy="104775"/>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88" name="Freeform 10">
                  <a:extLst>
                    <a:ext uri="{FF2B5EF4-FFF2-40B4-BE49-F238E27FC236}">
                      <a16:creationId xmlns:a16="http://schemas.microsoft.com/office/drawing/2014/main" id="{5E1532AC-E7ED-493C-856E-3AA2474E545A}"/>
                    </a:ext>
                  </a:extLst>
                </p:cNvPr>
                <p:cNvSpPr>
                  <a:spLocks/>
                </p:cNvSpPr>
                <p:nvPr/>
              </p:nvSpPr>
              <p:spPr bwMode="auto">
                <a:xfrm>
                  <a:off x="1370013" y="3727451"/>
                  <a:ext cx="79375" cy="77788"/>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solidFill>
                  <a:srgbClr val="D1D1D1"/>
                </a:solid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grpSp>
        <p:grpSp>
          <p:nvGrpSpPr>
            <p:cNvPr id="47" name="Group 46">
              <a:extLst>
                <a:ext uri="{FF2B5EF4-FFF2-40B4-BE49-F238E27FC236}">
                  <a16:creationId xmlns:a16="http://schemas.microsoft.com/office/drawing/2014/main" id="{B338D192-57AB-453D-ADF6-92965F810776}"/>
                </a:ext>
              </a:extLst>
            </p:cNvPr>
            <p:cNvGrpSpPr/>
            <p:nvPr/>
          </p:nvGrpSpPr>
          <p:grpSpPr>
            <a:xfrm>
              <a:off x="3873316" y="4728584"/>
              <a:ext cx="766724" cy="766725"/>
              <a:chOff x="2683290" y="3507954"/>
              <a:chExt cx="782099" cy="782099"/>
            </a:xfrm>
          </p:grpSpPr>
          <p:sp>
            <p:nvSpPr>
              <p:cNvPr id="70" name="Oval 69">
                <a:extLst>
                  <a:ext uri="{FF2B5EF4-FFF2-40B4-BE49-F238E27FC236}">
                    <a16:creationId xmlns:a16="http://schemas.microsoft.com/office/drawing/2014/main" id="{ECC2DA01-7713-4576-856D-EA47F014306D}"/>
                  </a:ext>
                </a:extLst>
              </p:cNvPr>
              <p:cNvSpPr/>
              <p:nvPr/>
            </p:nvSpPr>
            <p:spPr bwMode="auto">
              <a:xfrm>
                <a:off x="2683290" y="3507954"/>
                <a:ext cx="782099" cy="782099"/>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71" name="Group 70">
                <a:extLst>
                  <a:ext uri="{FF2B5EF4-FFF2-40B4-BE49-F238E27FC236}">
                    <a16:creationId xmlns:a16="http://schemas.microsoft.com/office/drawing/2014/main" id="{33E831F1-9EDB-4B29-A130-4072991EAC0E}"/>
                  </a:ext>
                </a:extLst>
              </p:cNvPr>
              <p:cNvGrpSpPr/>
              <p:nvPr/>
            </p:nvGrpSpPr>
            <p:grpSpPr>
              <a:xfrm>
                <a:off x="2860276" y="3684024"/>
                <a:ext cx="428123" cy="429934"/>
                <a:chOff x="2951163" y="3695701"/>
                <a:chExt cx="374651" cy="376237"/>
              </a:xfrm>
            </p:grpSpPr>
            <p:sp>
              <p:nvSpPr>
                <p:cNvPr id="72" name="Freeform 14">
                  <a:extLst>
                    <a:ext uri="{FF2B5EF4-FFF2-40B4-BE49-F238E27FC236}">
                      <a16:creationId xmlns:a16="http://schemas.microsoft.com/office/drawing/2014/main" id="{BF4CE4A4-2B6F-45E8-879B-52A5E88072D9}"/>
                    </a:ext>
                  </a:extLst>
                </p:cNvPr>
                <p:cNvSpPr>
                  <a:spLocks/>
                </p:cNvSpPr>
                <p:nvPr/>
              </p:nvSpPr>
              <p:spPr bwMode="auto">
                <a:xfrm>
                  <a:off x="3065463" y="3963988"/>
                  <a:ext cx="146050" cy="107950"/>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73" name="Freeform 15">
                  <a:extLst>
                    <a:ext uri="{FF2B5EF4-FFF2-40B4-BE49-F238E27FC236}">
                      <a16:creationId xmlns:a16="http://schemas.microsoft.com/office/drawing/2014/main" id="{A99E4F35-9200-490A-979F-804A7F57F495}"/>
                    </a:ext>
                  </a:extLst>
                </p:cNvPr>
                <p:cNvSpPr>
                  <a:spLocks/>
                </p:cNvSpPr>
                <p:nvPr/>
              </p:nvSpPr>
              <p:spPr bwMode="auto">
                <a:xfrm>
                  <a:off x="3241676" y="3830638"/>
                  <a:ext cx="84138" cy="106363"/>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74" name="Freeform 16">
                  <a:extLst>
                    <a:ext uri="{FF2B5EF4-FFF2-40B4-BE49-F238E27FC236}">
                      <a16:creationId xmlns:a16="http://schemas.microsoft.com/office/drawing/2014/main" id="{6C138CA2-BF42-4573-B168-F331DA33DF95}"/>
                    </a:ext>
                  </a:extLst>
                </p:cNvPr>
                <p:cNvSpPr>
                  <a:spLocks/>
                </p:cNvSpPr>
                <p:nvPr/>
              </p:nvSpPr>
              <p:spPr bwMode="auto">
                <a:xfrm>
                  <a:off x="3200401" y="3705226"/>
                  <a:ext cx="107950" cy="98425"/>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75" name="Freeform 17">
                  <a:extLst>
                    <a:ext uri="{FF2B5EF4-FFF2-40B4-BE49-F238E27FC236}">
                      <a16:creationId xmlns:a16="http://schemas.microsoft.com/office/drawing/2014/main" id="{F10607C6-5A0D-4493-8AB8-AFF4354742AE}"/>
                    </a:ext>
                  </a:extLst>
                </p:cNvPr>
                <p:cNvSpPr>
                  <a:spLocks/>
                </p:cNvSpPr>
                <p:nvPr/>
              </p:nvSpPr>
              <p:spPr bwMode="auto">
                <a:xfrm>
                  <a:off x="3057526" y="3830638"/>
                  <a:ext cx="161925" cy="106363"/>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76" name="Freeform 18">
                  <a:extLst>
                    <a:ext uri="{FF2B5EF4-FFF2-40B4-BE49-F238E27FC236}">
                      <a16:creationId xmlns:a16="http://schemas.microsoft.com/office/drawing/2014/main" id="{C6FFBAE9-DF7D-45CF-ABDE-A1C649F7E15B}"/>
                    </a:ext>
                  </a:extLst>
                </p:cNvPr>
                <p:cNvSpPr>
                  <a:spLocks/>
                </p:cNvSpPr>
                <p:nvPr/>
              </p:nvSpPr>
              <p:spPr bwMode="auto">
                <a:xfrm>
                  <a:off x="3065463" y="3695701"/>
                  <a:ext cx="146050" cy="107950"/>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77" name="Freeform 19">
                  <a:extLst>
                    <a:ext uri="{FF2B5EF4-FFF2-40B4-BE49-F238E27FC236}">
                      <a16:creationId xmlns:a16="http://schemas.microsoft.com/office/drawing/2014/main" id="{4D990A70-74A0-4366-BBAF-AE021BB32C6B}"/>
                    </a:ext>
                  </a:extLst>
                </p:cNvPr>
                <p:cNvSpPr>
                  <a:spLocks/>
                </p:cNvSpPr>
                <p:nvPr/>
              </p:nvSpPr>
              <p:spPr bwMode="auto">
                <a:xfrm>
                  <a:off x="2968626" y="3705226"/>
                  <a:ext cx="109538" cy="98425"/>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solidFill>
                  <a:srgbClr val="D1D1D1"/>
                </a:solid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78" name="Freeform 20">
                  <a:extLst>
                    <a:ext uri="{FF2B5EF4-FFF2-40B4-BE49-F238E27FC236}">
                      <a16:creationId xmlns:a16="http://schemas.microsoft.com/office/drawing/2014/main" id="{6CEFE90B-0CFA-4C9B-92ED-34C68AB9465A}"/>
                    </a:ext>
                  </a:extLst>
                </p:cNvPr>
                <p:cNvSpPr>
                  <a:spLocks/>
                </p:cNvSpPr>
                <p:nvPr/>
              </p:nvSpPr>
              <p:spPr bwMode="auto">
                <a:xfrm>
                  <a:off x="2951163" y="3830638"/>
                  <a:ext cx="82550" cy="106363"/>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solidFill>
                  <a:srgbClr val="D1D1D1"/>
                </a:solid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79" name="Freeform 21">
                  <a:extLst>
                    <a:ext uri="{FF2B5EF4-FFF2-40B4-BE49-F238E27FC236}">
                      <a16:creationId xmlns:a16="http://schemas.microsoft.com/office/drawing/2014/main" id="{05BA26C6-B905-4D1B-80D6-D4A20DD83B4F}"/>
                    </a:ext>
                  </a:extLst>
                </p:cNvPr>
                <p:cNvSpPr>
                  <a:spLocks/>
                </p:cNvSpPr>
                <p:nvPr/>
              </p:nvSpPr>
              <p:spPr bwMode="auto">
                <a:xfrm>
                  <a:off x="2968626" y="3963988"/>
                  <a:ext cx="109538" cy="96838"/>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solidFill>
                  <a:srgbClr val="D1D1D1"/>
                </a:solid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80" name="Freeform 22">
                  <a:extLst>
                    <a:ext uri="{FF2B5EF4-FFF2-40B4-BE49-F238E27FC236}">
                      <a16:creationId xmlns:a16="http://schemas.microsoft.com/office/drawing/2014/main" id="{64FBA538-A006-43CB-AE67-906B5AABA435}"/>
                    </a:ext>
                  </a:extLst>
                </p:cNvPr>
                <p:cNvSpPr>
                  <a:spLocks/>
                </p:cNvSpPr>
                <p:nvPr/>
              </p:nvSpPr>
              <p:spPr bwMode="auto">
                <a:xfrm>
                  <a:off x="3200401" y="3963988"/>
                  <a:ext cx="107950" cy="96838"/>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grpSp>
        <p:grpSp>
          <p:nvGrpSpPr>
            <p:cNvPr id="48" name="Group 47">
              <a:extLst>
                <a:ext uri="{FF2B5EF4-FFF2-40B4-BE49-F238E27FC236}">
                  <a16:creationId xmlns:a16="http://schemas.microsoft.com/office/drawing/2014/main" id="{E266A61C-6A69-44AF-A3AA-8881E994EB5C}"/>
                </a:ext>
              </a:extLst>
            </p:cNvPr>
            <p:cNvGrpSpPr/>
            <p:nvPr/>
          </p:nvGrpSpPr>
          <p:grpSpPr>
            <a:xfrm>
              <a:off x="7311567" y="4728584"/>
              <a:ext cx="766724" cy="766725"/>
              <a:chOff x="596043" y="3300761"/>
              <a:chExt cx="782099" cy="782099"/>
            </a:xfrm>
          </p:grpSpPr>
          <p:sp>
            <p:nvSpPr>
              <p:cNvPr id="62" name="Oval 61">
                <a:extLst>
                  <a:ext uri="{FF2B5EF4-FFF2-40B4-BE49-F238E27FC236}">
                    <a16:creationId xmlns:a16="http://schemas.microsoft.com/office/drawing/2014/main" id="{9CBFAA66-9043-48B1-8540-BB9EAB7FB489}"/>
                  </a:ext>
                </a:extLst>
              </p:cNvPr>
              <p:cNvSpPr/>
              <p:nvPr/>
            </p:nvSpPr>
            <p:spPr bwMode="auto">
              <a:xfrm>
                <a:off x="596043" y="3300761"/>
                <a:ext cx="782099" cy="782099"/>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a:extLst>
                  <a:ext uri="{FF2B5EF4-FFF2-40B4-BE49-F238E27FC236}">
                    <a16:creationId xmlns:a16="http://schemas.microsoft.com/office/drawing/2014/main" id="{09EBFBF0-BE0A-441E-9EEB-8ED8D00CF5BA}"/>
                  </a:ext>
                </a:extLst>
              </p:cNvPr>
              <p:cNvGrpSpPr/>
              <p:nvPr/>
            </p:nvGrpSpPr>
            <p:grpSpPr>
              <a:xfrm>
                <a:off x="746229" y="3549601"/>
                <a:ext cx="481736" cy="284454"/>
                <a:chOff x="1357313" y="3673476"/>
                <a:chExt cx="333375" cy="196850"/>
              </a:xfrm>
            </p:grpSpPr>
            <p:sp>
              <p:nvSpPr>
                <p:cNvPr id="64" name="Freeform 5">
                  <a:extLst>
                    <a:ext uri="{FF2B5EF4-FFF2-40B4-BE49-F238E27FC236}">
                      <a16:creationId xmlns:a16="http://schemas.microsoft.com/office/drawing/2014/main" id="{DA702B35-77C4-4235-BDF3-0DC74AA8E016}"/>
                    </a:ext>
                  </a:extLst>
                </p:cNvPr>
                <p:cNvSpPr>
                  <a:spLocks/>
                </p:cNvSpPr>
                <p:nvPr/>
              </p:nvSpPr>
              <p:spPr bwMode="auto">
                <a:xfrm>
                  <a:off x="1357313" y="3817938"/>
                  <a:ext cx="73025" cy="52388"/>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solidFill>
                  <a:srgbClr val="D1D1D1"/>
                </a:solid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65" name="Freeform 6">
                  <a:extLst>
                    <a:ext uri="{FF2B5EF4-FFF2-40B4-BE49-F238E27FC236}">
                      <a16:creationId xmlns:a16="http://schemas.microsoft.com/office/drawing/2014/main" id="{893ECC98-9FF0-4069-BEAC-E45F9D1B5AC0}"/>
                    </a:ext>
                  </a:extLst>
                </p:cNvPr>
                <p:cNvSpPr>
                  <a:spLocks/>
                </p:cNvSpPr>
                <p:nvPr/>
              </p:nvSpPr>
              <p:spPr bwMode="auto">
                <a:xfrm>
                  <a:off x="1446213" y="3792538"/>
                  <a:ext cx="134938" cy="77788"/>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66" name="Freeform 7">
                  <a:extLst>
                    <a:ext uri="{FF2B5EF4-FFF2-40B4-BE49-F238E27FC236}">
                      <a16:creationId xmlns:a16="http://schemas.microsoft.com/office/drawing/2014/main" id="{2A3A07F8-BEB3-4609-9EF0-FE2D5B3947E4}"/>
                    </a:ext>
                  </a:extLst>
                </p:cNvPr>
                <p:cNvSpPr>
                  <a:spLocks/>
                </p:cNvSpPr>
                <p:nvPr/>
              </p:nvSpPr>
              <p:spPr bwMode="auto">
                <a:xfrm>
                  <a:off x="1585913" y="3817938"/>
                  <a:ext cx="104775" cy="52388"/>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67" name="Freeform 8">
                  <a:extLst>
                    <a:ext uri="{FF2B5EF4-FFF2-40B4-BE49-F238E27FC236}">
                      <a16:creationId xmlns:a16="http://schemas.microsoft.com/office/drawing/2014/main" id="{2C1FB658-3DBA-456A-A0CF-3D7E6AA0AC9F}"/>
                    </a:ext>
                  </a:extLst>
                </p:cNvPr>
                <p:cNvSpPr>
                  <a:spLocks/>
                </p:cNvSpPr>
                <p:nvPr/>
              </p:nvSpPr>
              <p:spPr bwMode="auto">
                <a:xfrm>
                  <a:off x="1606550" y="3740151"/>
                  <a:ext cx="65088" cy="65088"/>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68" name="Freeform 9">
                  <a:extLst>
                    <a:ext uri="{FF2B5EF4-FFF2-40B4-BE49-F238E27FC236}">
                      <a16:creationId xmlns:a16="http://schemas.microsoft.com/office/drawing/2014/main" id="{63767FBA-28E6-4541-978C-6849C83A75AA}"/>
                    </a:ext>
                  </a:extLst>
                </p:cNvPr>
                <p:cNvSpPr>
                  <a:spLocks/>
                </p:cNvSpPr>
                <p:nvPr/>
              </p:nvSpPr>
              <p:spPr bwMode="auto">
                <a:xfrm>
                  <a:off x="1471613" y="3673476"/>
                  <a:ext cx="104775" cy="104775"/>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69" name="Freeform 10">
                  <a:extLst>
                    <a:ext uri="{FF2B5EF4-FFF2-40B4-BE49-F238E27FC236}">
                      <a16:creationId xmlns:a16="http://schemas.microsoft.com/office/drawing/2014/main" id="{9F0A108E-4015-4475-A296-C3B4811D9666}"/>
                    </a:ext>
                  </a:extLst>
                </p:cNvPr>
                <p:cNvSpPr>
                  <a:spLocks/>
                </p:cNvSpPr>
                <p:nvPr/>
              </p:nvSpPr>
              <p:spPr bwMode="auto">
                <a:xfrm>
                  <a:off x="1370013" y="3727451"/>
                  <a:ext cx="79375" cy="77788"/>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solidFill>
                  <a:srgbClr val="D1D1D1"/>
                </a:solid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grpSp>
        <p:grpSp>
          <p:nvGrpSpPr>
            <p:cNvPr id="49" name="Group 48">
              <a:extLst>
                <a:ext uri="{FF2B5EF4-FFF2-40B4-BE49-F238E27FC236}">
                  <a16:creationId xmlns:a16="http://schemas.microsoft.com/office/drawing/2014/main" id="{CF487AF1-311E-4DD2-9831-5DBBC02F0D89}"/>
                </a:ext>
              </a:extLst>
            </p:cNvPr>
            <p:cNvGrpSpPr/>
            <p:nvPr/>
          </p:nvGrpSpPr>
          <p:grpSpPr>
            <a:xfrm>
              <a:off x="5592442" y="4728584"/>
              <a:ext cx="766724" cy="766725"/>
              <a:chOff x="3893957" y="3452162"/>
              <a:chExt cx="782099" cy="782099"/>
            </a:xfrm>
          </p:grpSpPr>
          <p:sp>
            <p:nvSpPr>
              <p:cNvPr id="58" name="Oval 57">
                <a:extLst>
                  <a:ext uri="{FF2B5EF4-FFF2-40B4-BE49-F238E27FC236}">
                    <a16:creationId xmlns:a16="http://schemas.microsoft.com/office/drawing/2014/main" id="{484D0BF6-F60C-42F7-8327-112EC84BEFD7}"/>
                  </a:ext>
                </a:extLst>
              </p:cNvPr>
              <p:cNvSpPr/>
              <p:nvPr/>
            </p:nvSpPr>
            <p:spPr bwMode="auto">
              <a:xfrm>
                <a:off x="3893957" y="3452162"/>
                <a:ext cx="782099" cy="782099"/>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58">
                <a:extLst>
                  <a:ext uri="{FF2B5EF4-FFF2-40B4-BE49-F238E27FC236}">
                    <a16:creationId xmlns:a16="http://schemas.microsoft.com/office/drawing/2014/main" id="{279FDA26-299B-4B23-A90B-DC47CE62502B}"/>
                  </a:ext>
                </a:extLst>
              </p:cNvPr>
              <p:cNvGrpSpPr/>
              <p:nvPr/>
            </p:nvGrpSpPr>
            <p:grpSpPr>
              <a:xfrm>
                <a:off x="4053541" y="3611739"/>
                <a:ext cx="462931" cy="462930"/>
                <a:chOff x="4930803" y="3609976"/>
                <a:chExt cx="517525" cy="517525"/>
              </a:xfrm>
            </p:grpSpPr>
            <p:sp>
              <p:nvSpPr>
                <p:cNvPr id="60" name="Freeform 27">
                  <a:extLst>
                    <a:ext uri="{FF2B5EF4-FFF2-40B4-BE49-F238E27FC236}">
                      <a16:creationId xmlns:a16="http://schemas.microsoft.com/office/drawing/2014/main" id="{897B1BF7-111E-4DAE-BC2B-713EDFE79661}"/>
                    </a:ext>
                  </a:extLst>
                </p:cNvPr>
                <p:cNvSpPr>
                  <a:spLocks/>
                </p:cNvSpPr>
                <p:nvPr/>
              </p:nvSpPr>
              <p:spPr bwMode="auto">
                <a:xfrm>
                  <a:off x="5167056" y="3735926"/>
                  <a:ext cx="117451" cy="173547"/>
                </a:xfrm>
                <a:custGeom>
                  <a:avLst/>
                  <a:gdLst>
                    <a:gd name="T0" fmla="*/ 107 w 107"/>
                    <a:gd name="T1" fmla="*/ 133 h 160"/>
                    <a:gd name="T2" fmla="*/ 107 w 107"/>
                    <a:gd name="T3" fmla="*/ 133 h 160"/>
                    <a:gd name="T4" fmla="*/ 27 w 107"/>
                    <a:gd name="T5" fmla="*/ 133 h 160"/>
                    <a:gd name="T6" fmla="*/ 27 w 107"/>
                    <a:gd name="T7" fmla="*/ 0 h 160"/>
                    <a:gd name="T8" fmla="*/ 0 w 107"/>
                    <a:gd name="T9" fmla="*/ 0 h 160"/>
                    <a:gd name="T10" fmla="*/ 0 w 107"/>
                    <a:gd name="T11" fmla="*/ 160 h 160"/>
                    <a:gd name="T12" fmla="*/ 107 w 107"/>
                    <a:gd name="T13" fmla="*/ 160 h 160"/>
                    <a:gd name="T14" fmla="*/ 107 w 107"/>
                    <a:gd name="T15" fmla="*/ 133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60">
                      <a:moveTo>
                        <a:pt x="107" y="133"/>
                      </a:moveTo>
                      <a:lnTo>
                        <a:pt x="107" y="133"/>
                      </a:lnTo>
                      <a:lnTo>
                        <a:pt x="27" y="133"/>
                      </a:lnTo>
                      <a:lnTo>
                        <a:pt x="27" y="0"/>
                      </a:lnTo>
                      <a:lnTo>
                        <a:pt x="0" y="0"/>
                      </a:lnTo>
                      <a:lnTo>
                        <a:pt x="0" y="160"/>
                      </a:lnTo>
                      <a:lnTo>
                        <a:pt x="107" y="160"/>
                      </a:lnTo>
                      <a:lnTo>
                        <a:pt x="107" y="133"/>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61" name="Freeform 8">
                  <a:extLst>
                    <a:ext uri="{FF2B5EF4-FFF2-40B4-BE49-F238E27FC236}">
                      <a16:creationId xmlns:a16="http://schemas.microsoft.com/office/drawing/2014/main" id="{76676760-E38B-4CAD-B6F0-667CC9427B2F}"/>
                    </a:ext>
                  </a:extLst>
                </p:cNvPr>
                <p:cNvSpPr>
                  <a:spLocks/>
                </p:cNvSpPr>
                <p:nvPr/>
              </p:nvSpPr>
              <p:spPr bwMode="auto">
                <a:xfrm>
                  <a:off x="4930803" y="3609976"/>
                  <a:ext cx="517525" cy="517525"/>
                </a:xfrm>
                <a:custGeom>
                  <a:avLst/>
                  <a:gdLst>
                    <a:gd name="T0" fmla="*/ 389 w 389"/>
                    <a:gd name="T1" fmla="*/ 195 h 390"/>
                    <a:gd name="T2" fmla="*/ 389 w 389"/>
                    <a:gd name="T3" fmla="*/ 195 h 390"/>
                    <a:gd name="T4" fmla="*/ 195 w 389"/>
                    <a:gd name="T5" fmla="*/ 390 h 390"/>
                    <a:gd name="T6" fmla="*/ 40 w 389"/>
                    <a:gd name="T7" fmla="*/ 313 h 390"/>
                    <a:gd name="T8" fmla="*/ 32 w 389"/>
                    <a:gd name="T9" fmla="*/ 345 h 390"/>
                    <a:gd name="T10" fmla="*/ 17 w 389"/>
                    <a:gd name="T11" fmla="*/ 357 h 390"/>
                    <a:gd name="T12" fmla="*/ 14 w 389"/>
                    <a:gd name="T13" fmla="*/ 357 h 390"/>
                    <a:gd name="T14" fmla="*/ 2 w 389"/>
                    <a:gd name="T15" fmla="*/ 338 h 390"/>
                    <a:gd name="T16" fmla="*/ 22 w 389"/>
                    <a:gd name="T17" fmla="*/ 254 h 390"/>
                    <a:gd name="T18" fmla="*/ 107 w 389"/>
                    <a:gd name="T19" fmla="*/ 273 h 390"/>
                    <a:gd name="T20" fmla="*/ 119 w 389"/>
                    <a:gd name="T21" fmla="*/ 292 h 390"/>
                    <a:gd name="T22" fmla="*/ 100 w 389"/>
                    <a:gd name="T23" fmla="*/ 303 h 390"/>
                    <a:gd name="T24" fmla="*/ 64 w 389"/>
                    <a:gd name="T25" fmla="*/ 295 h 390"/>
                    <a:gd name="T26" fmla="*/ 195 w 389"/>
                    <a:gd name="T27" fmla="*/ 359 h 390"/>
                    <a:gd name="T28" fmla="*/ 359 w 389"/>
                    <a:gd name="T29" fmla="*/ 195 h 390"/>
                    <a:gd name="T30" fmla="*/ 342 w 389"/>
                    <a:gd name="T31" fmla="*/ 122 h 390"/>
                    <a:gd name="T32" fmla="*/ 279 w 389"/>
                    <a:gd name="T33" fmla="*/ 55 h 390"/>
                    <a:gd name="T34" fmla="*/ 195 w 389"/>
                    <a:gd name="T35" fmla="*/ 31 h 390"/>
                    <a:gd name="T36" fmla="*/ 30 w 389"/>
                    <a:gd name="T37" fmla="*/ 195 h 390"/>
                    <a:gd name="T38" fmla="*/ 15 w 389"/>
                    <a:gd name="T39" fmla="*/ 211 h 390"/>
                    <a:gd name="T40" fmla="*/ 0 w 389"/>
                    <a:gd name="T41" fmla="*/ 195 h 390"/>
                    <a:gd name="T42" fmla="*/ 195 w 389"/>
                    <a:gd name="T43" fmla="*/ 0 h 390"/>
                    <a:gd name="T44" fmla="*/ 389 w 389"/>
                    <a:gd name="T45" fmla="*/ 195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9" h="390">
                      <a:moveTo>
                        <a:pt x="389" y="195"/>
                      </a:moveTo>
                      <a:lnTo>
                        <a:pt x="389" y="195"/>
                      </a:lnTo>
                      <a:cubicBezTo>
                        <a:pt x="389" y="303"/>
                        <a:pt x="302" y="390"/>
                        <a:pt x="195" y="390"/>
                      </a:cubicBezTo>
                      <a:cubicBezTo>
                        <a:pt x="133" y="390"/>
                        <a:pt x="76" y="362"/>
                        <a:pt x="40" y="313"/>
                      </a:cubicBezTo>
                      <a:lnTo>
                        <a:pt x="32" y="345"/>
                      </a:lnTo>
                      <a:cubicBezTo>
                        <a:pt x="31" y="352"/>
                        <a:pt x="24" y="357"/>
                        <a:pt x="17" y="357"/>
                      </a:cubicBezTo>
                      <a:cubicBezTo>
                        <a:pt x="16" y="357"/>
                        <a:pt x="15" y="357"/>
                        <a:pt x="14" y="357"/>
                      </a:cubicBezTo>
                      <a:cubicBezTo>
                        <a:pt x="6" y="355"/>
                        <a:pt x="1" y="347"/>
                        <a:pt x="2" y="338"/>
                      </a:cubicBezTo>
                      <a:lnTo>
                        <a:pt x="22" y="254"/>
                      </a:lnTo>
                      <a:lnTo>
                        <a:pt x="107" y="273"/>
                      </a:lnTo>
                      <a:cubicBezTo>
                        <a:pt x="115" y="275"/>
                        <a:pt x="120" y="283"/>
                        <a:pt x="119" y="292"/>
                      </a:cubicBezTo>
                      <a:cubicBezTo>
                        <a:pt x="117" y="300"/>
                        <a:pt x="108" y="305"/>
                        <a:pt x="100" y="303"/>
                      </a:cubicBezTo>
                      <a:lnTo>
                        <a:pt x="64" y="295"/>
                      </a:lnTo>
                      <a:cubicBezTo>
                        <a:pt x="95" y="336"/>
                        <a:pt x="143" y="359"/>
                        <a:pt x="195" y="359"/>
                      </a:cubicBezTo>
                      <a:cubicBezTo>
                        <a:pt x="285" y="359"/>
                        <a:pt x="359" y="286"/>
                        <a:pt x="359" y="195"/>
                      </a:cubicBezTo>
                      <a:cubicBezTo>
                        <a:pt x="359" y="169"/>
                        <a:pt x="353" y="144"/>
                        <a:pt x="342" y="122"/>
                      </a:cubicBezTo>
                      <a:cubicBezTo>
                        <a:pt x="328" y="94"/>
                        <a:pt x="306" y="71"/>
                        <a:pt x="279" y="55"/>
                      </a:cubicBezTo>
                      <a:cubicBezTo>
                        <a:pt x="254" y="40"/>
                        <a:pt x="225" y="31"/>
                        <a:pt x="195" y="31"/>
                      </a:cubicBezTo>
                      <a:cubicBezTo>
                        <a:pt x="104" y="31"/>
                        <a:pt x="30" y="105"/>
                        <a:pt x="30" y="195"/>
                      </a:cubicBezTo>
                      <a:cubicBezTo>
                        <a:pt x="30" y="204"/>
                        <a:pt x="23" y="211"/>
                        <a:pt x="15" y="211"/>
                      </a:cubicBezTo>
                      <a:cubicBezTo>
                        <a:pt x="7" y="211"/>
                        <a:pt x="0" y="204"/>
                        <a:pt x="0" y="195"/>
                      </a:cubicBezTo>
                      <a:cubicBezTo>
                        <a:pt x="0" y="88"/>
                        <a:pt x="87" y="0"/>
                        <a:pt x="195" y="0"/>
                      </a:cubicBezTo>
                      <a:cubicBezTo>
                        <a:pt x="302" y="0"/>
                        <a:pt x="389" y="88"/>
                        <a:pt x="389" y="195"/>
                      </a:cubicBezTo>
                      <a:close/>
                    </a:path>
                  </a:pathLst>
                </a:custGeom>
                <a:solidFill>
                  <a:srgbClr val="2F2F2D"/>
                </a:solid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grpSp>
        <p:cxnSp>
          <p:nvCxnSpPr>
            <p:cNvPr id="50" name="Straight Arrow Connector 49">
              <a:extLst>
                <a:ext uri="{FF2B5EF4-FFF2-40B4-BE49-F238E27FC236}">
                  <a16:creationId xmlns:a16="http://schemas.microsoft.com/office/drawing/2014/main" id="{ADFB75ED-15AA-4B64-B3CA-A15D032C7EE2}"/>
                </a:ext>
              </a:extLst>
            </p:cNvPr>
            <p:cNvCxnSpPr/>
            <p:nvPr/>
          </p:nvCxnSpPr>
          <p:spPr>
            <a:xfrm>
              <a:off x="3066351" y="5111946"/>
              <a:ext cx="661527" cy="0"/>
            </a:xfrm>
            <a:prstGeom prst="straightConnector1">
              <a:avLst/>
            </a:prstGeom>
            <a:ln w="19050">
              <a:solidFill>
                <a:schemeClr val="tx2"/>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9BD399D-3581-4882-A42B-86CFEF962C9D}"/>
                </a:ext>
              </a:extLst>
            </p:cNvPr>
            <p:cNvCxnSpPr/>
            <p:nvPr/>
          </p:nvCxnSpPr>
          <p:spPr>
            <a:xfrm>
              <a:off x="4785477" y="5111946"/>
              <a:ext cx="661527" cy="0"/>
            </a:xfrm>
            <a:prstGeom prst="straightConnector1">
              <a:avLst/>
            </a:prstGeom>
            <a:ln w="19050">
              <a:solidFill>
                <a:schemeClr val="tx2"/>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CD96BC2-0A88-453E-A68D-64157627460D}"/>
                </a:ext>
              </a:extLst>
            </p:cNvPr>
            <p:cNvCxnSpPr/>
            <p:nvPr/>
          </p:nvCxnSpPr>
          <p:spPr>
            <a:xfrm>
              <a:off x="6504604" y="5111946"/>
              <a:ext cx="661527" cy="0"/>
            </a:xfrm>
            <a:prstGeom prst="straightConnector1">
              <a:avLst/>
            </a:prstGeom>
            <a:ln w="19050">
              <a:solidFill>
                <a:schemeClr val="tx2"/>
              </a:solidFill>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988E1F1-1AE1-4384-BE1C-A51757FFB1ED}"/>
                </a:ext>
              </a:extLst>
            </p:cNvPr>
            <p:cNvGrpSpPr/>
            <p:nvPr/>
          </p:nvGrpSpPr>
          <p:grpSpPr>
            <a:xfrm>
              <a:off x="8257566" y="4875938"/>
              <a:ext cx="1030888" cy="472015"/>
              <a:chOff x="7822448" y="2200185"/>
              <a:chExt cx="712858" cy="481480"/>
            </a:xfrm>
          </p:grpSpPr>
          <p:cxnSp>
            <p:nvCxnSpPr>
              <p:cNvPr id="54" name="Straight Arrow Connector 53">
                <a:extLst>
                  <a:ext uri="{FF2B5EF4-FFF2-40B4-BE49-F238E27FC236}">
                    <a16:creationId xmlns:a16="http://schemas.microsoft.com/office/drawing/2014/main" id="{0AC52BE6-1564-4AD5-987F-41C096FC8172}"/>
                  </a:ext>
                </a:extLst>
              </p:cNvPr>
              <p:cNvCxnSpPr/>
              <p:nvPr/>
            </p:nvCxnSpPr>
            <p:spPr>
              <a:xfrm>
                <a:off x="7822448" y="2200185"/>
                <a:ext cx="712858" cy="0"/>
              </a:xfrm>
              <a:prstGeom prst="straightConnector1">
                <a:avLst/>
              </a:prstGeom>
              <a:ln w="19050">
                <a:solidFill>
                  <a:schemeClr val="tx2"/>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C1C4E18-CE8D-4894-BC0F-D301FC82391D}"/>
                  </a:ext>
                </a:extLst>
              </p:cNvPr>
              <p:cNvCxnSpPr/>
              <p:nvPr/>
            </p:nvCxnSpPr>
            <p:spPr>
              <a:xfrm>
                <a:off x="7860510" y="2360678"/>
                <a:ext cx="674792" cy="0"/>
              </a:xfrm>
              <a:prstGeom prst="straightConnector1">
                <a:avLst/>
              </a:prstGeom>
              <a:ln w="19050">
                <a:solidFill>
                  <a:schemeClr val="tx2"/>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CBFEEAA-E0A6-4942-9B95-C8B70413634E}"/>
                  </a:ext>
                </a:extLst>
              </p:cNvPr>
              <p:cNvCxnSpPr/>
              <p:nvPr/>
            </p:nvCxnSpPr>
            <p:spPr>
              <a:xfrm>
                <a:off x="7860510" y="2521171"/>
                <a:ext cx="674792" cy="0"/>
              </a:xfrm>
              <a:prstGeom prst="straightConnector1">
                <a:avLst/>
              </a:prstGeom>
              <a:ln w="19050">
                <a:solidFill>
                  <a:schemeClr val="tx2"/>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B04A4D8-BEC9-4379-99D4-3E1D764670BB}"/>
                  </a:ext>
                </a:extLst>
              </p:cNvPr>
              <p:cNvCxnSpPr/>
              <p:nvPr/>
            </p:nvCxnSpPr>
            <p:spPr>
              <a:xfrm>
                <a:off x="7822448" y="2681665"/>
                <a:ext cx="712858" cy="0"/>
              </a:xfrm>
              <a:prstGeom prst="straightConnector1">
                <a:avLst/>
              </a:prstGeom>
              <a:ln w="19050">
                <a:solidFill>
                  <a:schemeClr val="tx2"/>
                </a:solidFill>
                <a:headEnd type="none"/>
                <a:tailEnd type="arrow" w="med" len="sm"/>
              </a:ln>
            </p:spPr>
            <p:style>
              <a:lnRef idx="1">
                <a:schemeClr val="accent1"/>
              </a:lnRef>
              <a:fillRef idx="0">
                <a:schemeClr val="accent1"/>
              </a:fillRef>
              <a:effectRef idx="0">
                <a:schemeClr val="accent1"/>
              </a:effectRef>
              <a:fontRef idx="minor">
                <a:schemeClr val="tx1"/>
              </a:fontRef>
            </p:style>
          </p:cxnSp>
        </p:grpSp>
        <p:sp>
          <p:nvSpPr>
            <p:cNvPr id="95" name="Oval 94">
              <a:extLst>
                <a:ext uri="{FF2B5EF4-FFF2-40B4-BE49-F238E27FC236}">
                  <a16:creationId xmlns:a16="http://schemas.microsoft.com/office/drawing/2014/main" id="{A430E590-B6A2-4D86-8540-337316D4EC2C}"/>
                </a:ext>
              </a:extLst>
            </p:cNvPr>
            <p:cNvSpPr/>
            <p:nvPr/>
          </p:nvSpPr>
          <p:spPr bwMode="auto">
            <a:xfrm>
              <a:off x="9467729" y="4720729"/>
              <a:ext cx="766724" cy="766725"/>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3" name="Shield_EA18" title="Icon of a shield">
              <a:extLst>
                <a:ext uri="{FF2B5EF4-FFF2-40B4-BE49-F238E27FC236}">
                  <a16:creationId xmlns:a16="http://schemas.microsoft.com/office/drawing/2014/main" id="{B846A954-D33B-4D52-9747-C6C8A5176BA9}"/>
                </a:ext>
              </a:extLst>
            </p:cNvPr>
            <p:cNvSpPr>
              <a:spLocks noChangeAspect="1"/>
            </p:cNvSpPr>
            <p:nvPr/>
          </p:nvSpPr>
          <p:spPr bwMode="auto">
            <a:xfrm>
              <a:off x="9614398" y="4868959"/>
              <a:ext cx="473386" cy="50400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135654814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9478-E0A0-4B82-81A9-8F2FF8835ECC}"/>
              </a:ext>
            </a:extLst>
          </p:cNvPr>
          <p:cNvSpPr>
            <a:spLocks noGrp="1"/>
          </p:cNvSpPr>
          <p:nvPr>
            <p:ph type="title"/>
          </p:nvPr>
        </p:nvSpPr>
        <p:spPr>
          <a:xfrm>
            <a:off x="588263" y="175334"/>
            <a:ext cx="11018520" cy="923330"/>
          </a:xfrm>
        </p:spPr>
        <p:txBody>
          <a:bodyPr/>
          <a:lstStyle/>
          <a:p>
            <a:r>
              <a:rPr lang="en-US">
                <a:cs typeface="Segoe UI"/>
              </a:rPr>
              <a:t>Just-in-time Cross tenant Azure Resource access </a:t>
            </a:r>
            <a:br>
              <a:rPr lang="en-US">
                <a:cs typeface="Segoe UI"/>
              </a:rPr>
            </a:br>
            <a:r>
              <a:rPr lang="en-US" sz="2400">
                <a:solidFill>
                  <a:schemeClr val="tx2"/>
                </a:solidFill>
                <a:cs typeface="Segoe UI"/>
              </a:rPr>
              <a:t>Privileged Identity Management (PIM) + Azure Lighthouse</a:t>
            </a:r>
            <a:endParaRPr lang="en-US">
              <a:solidFill>
                <a:schemeClr val="tx2"/>
              </a:solidFill>
            </a:endParaRPr>
          </a:p>
        </p:txBody>
      </p:sp>
      <p:pic>
        <p:nvPicPr>
          <p:cNvPr id="91" name="Picture 2" descr="Screenshot showing the Manage eligible roles button in the Azure portal.">
            <a:extLst>
              <a:ext uri="{FF2B5EF4-FFF2-40B4-BE49-F238E27FC236}">
                <a16:creationId xmlns:a16="http://schemas.microsoft.com/office/drawing/2014/main" id="{CC82C2E1-AAEE-4EE3-8108-9F1CB3F90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194952"/>
            <a:ext cx="5510783" cy="3171674"/>
          </a:xfrm>
          <a:prstGeom prst="rect">
            <a:avLst/>
          </a:prstGeom>
          <a:noFill/>
          <a:extLst>
            <a:ext uri="{909E8E84-426E-40DD-AFC4-6F175D3DCCD1}">
              <a14:hiddenFill xmlns:a14="http://schemas.microsoft.com/office/drawing/2010/main">
                <a:solidFill>
                  <a:srgbClr val="FFFFFF"/>
                </a:solidFill>
              </a14:hiddenFill>
            </a:ext>
          </a:extLst>
        </p:spPr>
      </p:pic>
      <p:sp>
        <p:nvSpPr>
          <p:cNvPr id="93" name="TextBox 92">
            <a:extLst>
              <a:ext uri="{FF2B5EF4-FFF2-40B4-BE49-F238E27FC236}">
                <a16:creationId xmlns:a16="http://schemas.microsoft.com/office/drawing/2014/main" id="{6274D829-09BF-42E7-8C91-F621D04F2E17}"/>
              </a:ext>
            </a:extLst>
          </p:cNvPr>
          <p:cNvSpPr txBox="1"/>
          <p:nvPr/>
        </p:nvSpPr>
        <p:spPr>
          <a:xfrm>
            <a:off x="585217" y="2122468"/>
            <a:ext cx="5424751" cy="3623300"/>
          </a:xfrm>
          <a:prstGeom prst="rect">
            <a:avLst/>
          </a:prstGeom>
          <a:noFill/>
        </p:spPr>
        <p:txBody>
          <a:bodyPr wrap="square">
            <a:spAutoFit/>
          </a:bodyPr>
          <a:lstStyle/>
          <a:p>
            <a:pPr marL="285750" indent="-285750">
              <a:buFont typeface="Arial" panose="020B0604020202020204" pitchFamily="34" charset="0"/>
              <a:buChar char="•"/>
            </a:pPr>
            <a:r>
              <a:rPr lang="en-US"/>
              <a:t>Azure Lighthouse is Microsoft's multitenant management solution for use by its managed service provider (MSP) partners that allows to setup cross tenant resource access.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Azure AD PIM integration allows you to setup eligible access to Azure RBAC roles on resources in another tenant through the Azure Lighthouse offering.</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integration supports multifactor authentication challenge as well as tracking the activation/deactivation via the audit log.</a:t>
            </a:r>
          </a:p>
        </p:txBody>
      </p:sp>
    </p:spTree>
    <p:extLst>
      <p:ext uri="{BB962C8B-B14F-4D97-AF65-F5344CB8AC3E}">
        <p14:creationId xmlns:p14="http://schemas.microsoft.com/office/powerpoint/2010/main" val="203250780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C9E13-2E88-410C-B793-74F4BF5C95F8}"/>
              </a:ext>
            </a:extLst>
          </p:cNvPr>
          <p:cNvSpPr>
            <a:spLocks noGrp="1"/>
          </p:cNvSpPr>
          <p:nvPr>
            <p:ph type="title"/>
          </p:nvPr>
        </p:nvSpPr>
        <p:spPr>
          <a:xfrm>
            <a:off x="588263" y="206112"/>
            <a:ext cx="11018520" cy="861774"/>
          </a:xfrm>
        </p:spPr>
        <p:txBody>
          <a:bodyPr/>
          <a:lstStyle/>
          <a:p>
            <a:r>
              <a:rPr kumimoji="0" lang="en-US" sz="3600" b="0" i="0" u="none" strike="noStrike" kern="1200" cap="none" spc="-50" normalizeH="0" baseline="0" noProof="0">
                <a:ln w="3175">
                  <a:noFill/>
                </a:ln>
                <a:solidFill>
                  <a:srgbClr val="000000"/>
                </a:solidFill>
                <a:effectLst/>
                <a:uLnTx/>
                <a:uFillTx/>
                <a:latin typeface="Segoe UI Semibold"/>
                <a:ea typeface="+mn-ea"/>
                <a:cs typeface="Segoe UI"/>
              </a:rPr>
              <a:t>Just-in time fined-grained access management</a:t>
            </a:r>
            <a:br>
              <a:rPr kumimoji="0" lang="en-US" sz="3600" b="0" i="0" u="none" strike="noStrike" kern="1200" cap="none" spc="-50" normalizeH="0" baseline="0" noProof="0">
                <a:ln w="3175">
                  <a:noFill/>
                </a:ln>
                <a:solidFill>
                  <a:srgbClr val="000000"/>
                </a:solidFill>
                <a:effectLst/>
                <a:uLnTx/>
                <a:uFillTx/>
                <a:latin typeface="Segoe UI Semibold"/>
                <a:ea typeface="+mn-ea"/>
                <a:cs typeface="Segoe UI"/>
              </a:rPr>
            </a:br>
            <a:r>
              <a:rPr kumimoji="0" lang="en-US" sz="2000" b="0" i="0" u="none" strike="noStrike" kern="1200" cap="none" spc="-50" normalizeH="0" baseline="0" noProof="0">
                <a:ln w="3175">
                  <a:noFill/>
                </a:ln>
                <a:solidFill>
                  <a:schemeClr val="tx2"/>
                </a:solidFill>
                <a:effectLst/>
                <a:uLnTx/>
                <a:uFillTx/>
                <a:latin typeface="Segoe UI Semibold"/>
                <a:ea typeface="+mn-ea"/>
                <a:cs typeface="Segoe UI"/>
              </a:rPr>
              <a:t>Privileged Identity Management (PIM) + Azure Attribute-Based Access Control (ABAC)</a:t>
            </a:r>
            <a:endParaRPr lang="en-US">
              <a:solidFill>
                <a:schemeClr val="tx2"/>
              </a:solidFill>
            </a:endParaRPr>
          </a:p>
        </p:txBody>
      </p:sp>
      <p:sp>
        <p:nvSpPr>
          <p:cNvPr id="4" name="TextBox 3">
            <a:extLst>
              <a:ext uri="{FF2B5EF4-FFF2-40B4-BE49-F238E27FC236}">
                <a16:creationId xmlns:a16="http://schemas.microsoft.com/office/drawing/2014/main" id="{86DB8876-91FD-416E-A824-6F439D3ADE56}"/>
              </a:ext>
            </a:extLst>
          </p:cNvPr>
          <p:cNvSpPr txBox="1"/>
          <p:nvPr/>
        </p:nvSpPr>
        <p:spPr>
          <a:xfrm>
            <a:off x="588263" y="1721822"/>
            <a:ext cx="5507737" cy="4438138"/>
          </a:xfrm>
          <a:prstGeom prst="rect">
            <a:avLst/>
          </a:prstGeom>
          <a:noFill/>
        </p:spPr>
        <p:txBody>
          <a:bodyPr wrap="square">
            <a:spAutoFit/>
          </a:bodyPr>
          <a:lstStyle/>
          <a:p>
            <a:r>
              <a:rPr lang="en-US"/>
              <a:t>Attribute-based access control (ABAC) is adding role assignment conditions based on attributes in the context of specific actions.</a:t>
            </a:r>
          </a:p>
          <a:p>
            <a:endParaRPr lang="en-US"/>
          </a:p>
          <a:p>
            <a:r>
              <a:rPr lang="en-US"/>
              <a:t>Benefits of using role assignment conditions:</a:t>
            </a:r>
          </a:p>
          <a:p>
            <a:pPr marL="285750" indent="-285750">
              <a:buFont typeface="Arial" panose="020B0604020202020204" pitchFamily="34" charset="0"/>
              <a:buChar char="•"/>
            </a:pPr>
            <a:r>
              <a:rPr lang="en-US"/>
              <a:t>Provide more fine-grained access control</a:t>
            </a:r>
          </a:p>
          <a:p>
            <a:pPr marL="285750" indent="-285750">
              <a:buFont typeface="Arial" panose="020B0604020202020204" pitchFamily="34" charset="0"/>
              <a:buChar char="•"/>
            </a:pPr>
            <a:r>
              <a:rPr lang="en-US"/>
              <a:t>Help reduce the number of role assignments</a:t>
            </a:r>
          </a:p>
          <a:p>
            <a:pPr marL="285750" indent="-285750">
              <a:buFont typeface="Arial" panose="020B0604020202020204" pitchFamily="34" charset="0"/>
              <a:buChar char="•"/>
            </a:pPr>
            <a:r>
              <a:rPr lang="en-US"/>
              <a:t>Use attributes that have a specific business meaning</a:t>
            </a:r>
          </a:p>
          <a:p>
            <a:endParaRPr lang="en-US"/>
          </a:p>
          <a:p>
            <a:r>
              <a:rPr lang="en-US"/>
              <a:t>Add conditions to eligible role assignments using Privileged Identity Management (PIM):</a:t>
            </a:r>
          </a:p>
          <a:p>
            <a:pPr marL="285750" indent="-285750">
              <a:buFont typeface="Arial" panose="020B0604020202020204" pitchFamily="34" charset="0"/>
              <a:buChar char="•"/>
            </a:pPr>
            <a:r>
              <a:rPr lang="en-US"/>
              <a:t>Enables you to limit a user's access to a resource using fine-grained conditions</a:t>
            </a:r>
          </a:p>
          <a:p>
            <a:pPr marL="285750" indent="-285750">
              <a:buFont typeface="Arial" panose="020B0604020202020204" pitchFamily="34" charset="0"/>
              <a:buChar char="•"/>
            </a:pPr>
            <a:r>
              <a:rPr lang="en-US"/>
              <a:t>Secure it with a time-bound setting, approval workflow, audit trail, and so on.</a:t>
            </a:r>
          </a:p>
        </p:txBody>
      </p:sp>
      <p:pic>
        <p:nvPicPr>
          <p:cNvPr id="3074" name="Picture 2" descr="Diagram of role assignment with a condition.">
            <a:extLst>
              <a:ext uri="{FF2B5EF4-FFF2-40B4-BE49-F238E27FC236}">
                <a16:creationId xmlns:a16="http://schemas.microsoft.com/office/drawing/2014/main" id="{C6D078A1-24A0-4343-B3D2-E9BB88F1C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0312" y="1386195"/>
            <a:ext cx="4543425" cy="16668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iagram of access is not allowed with a condition.">
            <a:extLst>
              <a:ext uri="{FF2B5EF4-FFF2-40B4-BE49-F238E27FC236}">
                <a16:creationId xmlns:a16="http://schemas.microsoft.com/office/drawing/2014/main" id="{387ACE97-2FBA-4279-962D-F2D5935D07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4537" y="3574180"/>
            <a:ext cx="502920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30652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32DFA-DEFD-4831-BD20-91A795E91515}"/>
              </a:ext>
            </a:extLst>
          </p:cNvPr>
          <p:cNvSpPr>
            <a:spLocks noGrp="1"/>
          </p:cNvSpPr>
          <p:nvPr>
            <p:ph type="title"/>
          </p:nvPr>
        </p:nvSpPr>
        <p:spPr>
          <a:xfrm>
            <a:off x="588263" y="206111"/>
            <a:ext cx="11018520" cy="861774"/>
          </a:xfrm>
        </p:spPr>
        <p:txBody>
          <a:bodyPr/>
          <a:lstStyle/>
          <a:p>
            <a:r>
              <a:rPr lang="en-US" sz="2800"/>
              <a:t>Discover which users and service principals have permanent assignments to highly privileged roles</a:t>
            </a:r>
          </a:p>
        </p:txBody>
      </p:sp>
      <p:sp>
        <p:nvSpPr>
          <p:cNvPr id="3" name="Rectangle: Rounded Corners 2">
            <a:extLst>
              <a:ext uri="{FF2B5EF4-FFF2-40B4-BE49-F238E27FC236}">
                <a16:creationId xmlns:a16="http://schemas.microsoft.com/office/drawing/2014/main" id="{8C87CF6B-CD41-461D-A52E-88B840C90D81}"/>
              </a:ext>
            </a:extLst>
          </p:cNvPr>
          <p:cNvSpPr/>
          <p:nvPr/>
        </p:nvSpPr>
        <p:spPr bwMode="auto">
          <a:xfrm>
            <a:off x="588263" y="1275736"/>
            <a:ext cx="5318466" cy="5397910"/>
          </a:xfrm>
          <a:prstGeom prst="round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7ECFF6CF-16F7-4D98-A984-95B29ABE524B}"/>
              </a:ext>
            </a:extLst>
          </p:cNvPr>
          <p:cNvSpPr/>
          <p:nvPr/>
        </p:nvSpPr>
        <p:spPr bwMode="auto">
          <a:xfrm>
            <a:off x="6285273" y="1275736"/>
            <a:ext cx="5318466" cy="5397910"/>
          </a:xfrm>
          <a:prstGeom prst="round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Picture 6">
            <a:extLst>
              <a:ext uri="{FF2B5EF4-FFF2-40B4-BE49-F238E27FC236}">
                <a16:creationId xmlns:a16="http://schemas.microsoft.com/office/drawing/2014/main" id="{8A5B422F-120E-4687-8738-B6DA13A74FE7}"/>
              </a:ext>
            </a:extLst>
          </p:cNvPr>
          <p:cNvPicPr>
            <a:picLocks noChangeAspect="1"/>
          </p:cNvPicPr>
          <p:nvPr/>
        </p:nvPicPr>
        <p:blipFill rotWithShape="1">
          <a:blip r:embed="rId3"/>
          <a:srcRect l="43250" t="5276" b="652"/>
          <a:stretch/>
        </p:blipFill>
        <p:spPr>
          <a:xfrm>
            <a:off x="7254800" y="3347884"/>
            <a:ext cx="3368098" cy="3193026"/>
          </a:xfrm>
          <a:prstGeom prst="rect">
            <a:avLst/>
          </a:prstGeom>
        </p:spPr>
      </p:pic>
      <p:sp>
        <p:nvSpPr>
          <p:cNvPr id="8" name="Rectangle 7">
            <a:extLst>
              <a:ext uri="{FF2B5EF4-FFF2-40B4-BE49-F238E27FC236}">
                <a16:creationId xmlns:a16="http://schemas.microsoft.com/office/drawing/2014/main" id="{EDF721B3-7586-4E22-8112-8866E0F94EA1}"/>
              </a:ext>
            </a:extLst>
          </p:cNvPr>
          <p:cNvSpPr/>
          <p:nvPr/>
        </p:nvSpPr>
        <p:spPr bwMode="auto">
          <a:xfrm>
            <a:off x="7395972" y="5832984"/>
            <a:ext cx="3099620" cy="70055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D3B35735-3EDE-4C72-BFAC-75F68D2064EC}"/>
              </a:ext>
            </a:extLst>
          </p:cNvPr>
          <p:cNvSpPr txBox="1"/>
          <p:nvPr/>
        </p:nvSpPr>
        <p:spPr>
          <a:xfrm>
            <a:off x="6548285" y="1600212"/>
            <a:ext cx="4822722" cy="1631216"/>
          </a:xfrm>
          <a:prstGeom prst="rect">
            <a:avLst/>
          </a:prstGeom>
          <a:noFill/>
        </p:spPr>
        <p:txBody>
          <a:bodyPr wrap="square">
            <a:spAutoFit/>
          </a:bodyPr>
          <a:lstStyle/>
          <a:p>
            <a:r>
              <a:rPr lang="en-US" sz="2000"/>
              <a:t>Make changes to your permanent privileged role assignments: </a:t>
            </a:r>
          </a:p>
          <a:p>
            <a:pPr marL="457200" indent="-457200">
              <a:buFont typeface="Arial" panose="020B0604020202020204" pitchFamily="34" charset="0"/>
              <a:buChar char="•"/>
            </a:pPr>
            <a:r>
              <a:rPr lang="en-US" sz="2000"/>
              <a:t>Make the assignment eligible, </a:t>
            </a:r>
          </a:p>
          <a:p>
            <a:pPr marL="457200" indent="-457200">
              <a:buFont typeface="Arial" panose="020B0604020202020204" pitchFamily="34" charset="0"/>
              <a:buChar char="•"/>
            </a:pPr>
            <a:r>
              <a:rPr lang="en-US" sz="2000"/>
              <a:t>Remove the assignment, </a:t>
            </a:r>
          </a:p>
          <a:p>
            <a:pPr marL="457200" indent="-457200">
              <a:buFont typeface="Arial" panose="020B0604020202020204" pitchFamily="34" charset="0"/>
              <a:buChar char="•"/>
            </a:pPr>
            <a:r>
              <a:rPr lang="en-US" sz="2000"/>
              <a:t>Create an access review on the role.</a:t>
            </a:r>
          </a:p>
        </p:txBody>
      </p:sp>
      <p:pic>
        <p:nvPicPr>
          <p:cNvPr id="12" name="Picture 11" descr="Graphical user interface, text, application&#10;&#10;Description automatically generated">
            <a:extLst>
              <a:ext uri="{FF2B5EF4-FFF2-40B4-BE49-F238E27FC236}">
                <a16:creationId xmlns:a16="http://schemas.microsoft.com/office/drawing/2014/main" id="{9E4E5843-303F-4348-9D75-7B803AFB82A6}"/>
              </a:ext>
            </a:extLst>
          </p:cNvPr>
          <p:cNvPicPr>
            <a:picLocks noChangeAspect="1"/>
          </p:cNvPicPr>
          <p:nvPr/>
        </p:nvPicPr>
        <p:blipFill rotWithShape="1">
          <a:blip r:embed="rId4"/>
          <a:srcRect l="17846" t="18946" b="8290"/>
          <a:stretch/>
        </p:blipFill>
        <p:spPr>
          <a:xfrm>
            <a:off x="698395" y="3761871"/>
            <a:ext cx="5109488" cy="2218600"/>
          </a:xfrm>
          <a:prstGeom prst="rect">
            <a:avLst/>
          </a:prstGeom>
        </p:spPr>
      </p:pic>
      <p:sp>
        <p:nvSpPr>
          <p:cNvPr id="14" name="TextBox 13">
            <a:extLst>
              <a:ext uri="{FF2B5EF4-FFF2-40B4-BE49-F238E27FC236}">
                <a16:creationId xmlns:a16="http://schemas.microsoft.com/office/drawing/2014/main" id="{9C63CAA0-F2B9-4C8C-91CD-4FBBCE99A9C7}"/>
              </a:ext>
            </a:extLst>
          </p:cNvPr>
          <p:cNvSpPr txBox="1"/>
          <p:nvPr/>
        </p:nvSpPr>
        <p:spPr>
          <a:xfrm>
            <a:off x="788716" y="1602000"/>
            <a:ext cx="4938053" cy="1631216"/>
          </a:xfrm>
          <a:prstGeom prst="rect">
            <a:avLst/>
          </a:prstGeom>
          <a:noFill/>
        </p:spPr>
        <p:txBody>
          <a:bodyPr wrap="square">
            <a:spAutoFit/>
          </a:bodyPr>
          <a:lstStyle/>
          <a:p>
            <a:r>
              <a:rPr lang="en-US" sz="2000"/>
              <a:t>View a list of permanent privileged role assignments.</a:t>
            </a:r>
          </a:p>
          <a:p>
            <a:endParaRPr lang="en-US" sz="2000"/>
          </a:p>
          <a:p>
            <a:r>
              <a:rPr lang="en-US" sz="2000"/>
              <a:t>Review service principals with privileged role assignments.</a:t>
            </a:r>
          </a:p>
        </p:txBody>
      </p:sp>
      <p:sp>
        <p:nvSpPr>
          <p:cNvPr id="16" name="Rectangle 15">
            <a:extLst>
              <a:ext uri="{FF2B5EF4-FFF2-40B4-BE49-F238E27FC236}">
                <a16:creationId xmlns:a16="http://schemas.microsoft.com/office/drawing/2014/main" id="{0A0ACBAB-BF88-4268-AA1C-49ECC6F66504}"/>
              </a:ext>
            </a:extLst>
          </p:cNvPr>
          <p:cNvSpPr/>
          <p:nvPr/>
        </p:nvSpPr>
        <p:spPr bwMode="auto">
          <a:xfrm>
            <a:off x="742950" y="5104015"/>
            <a:ext cx="3976534" cy="834823"/>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883365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3A357-5E11-4F25-9B33-C6C483307252}"/>
              </a:ext>
            </a:extLst>
          </p:cNvPr>
          <p:cNvSpPr>
            <a:spLocks noGrp="1"/>
          </p:cNvSpPr>
          <p:nvPr>
            <p:ph type="title"/>
          </p:nvPr>
        </p:nvSpPr>
        <p:spPr>
          <a:xfrm>
            <a:off x="588263" y="360000"/>
            <a:ext cx="11018520" cy="553998"/>
          </a:xfrm>
        </p:spPr>
        <p:txBody>
          <a:bodyPr vert="horz" wrap="square" lIns="0" tIns="0" rIns="0" bIns="0" rtlCol="0" anchor="ctr">
            <a:normAutofit/>
          </a:bodyPr>
          <a:lstStyle/>
          <a:p>
            <a:r>
              <a:rPr lang="en-US" dirty="0"/>
              <a:t>More tasks for </a:t>
            </a:r>
            <a:r>
              <a:rPr lang="en-US" b="0" kern="1200" cap="none" spc="-50" baseline="0" dirty="0">
                <a:ln w="3175">
                  <a:noFill/>
                </a:ln>
                <a:effectLst/>
                <a:latin typeface="+mj-lt"/>
                <a:ea typeface="+mn-ea"/>
                <a:cs typeface="Segoe UI" pitchFamily="34" charset="0"/>
              </a:rPr>
              <a:t> IT Admi</a:t>
            </a:r>
            <a:r>
              <a:rPr lang="en-US" dirty="0"/>
              <a:t>ns</a:t>
            </a:r>
            <a:endParaRPr lang="en-US" b="0" kern="1200" cap="none" spc="-50" baseline="0" dirty="0">
              <a:ln w="3175">
                <a:noFill/>
              </a:ln>
              <a:effectLst/>
              <a:latin typeface="+mj-lt"/>
              <a:ea typeface="+mn-ea"/>
              <a:cs typeface="Segoe UI" pitchFamily="34" charset="0"/>
            </a:endParaRPr>
          </a:p>
        </p:txBody>
      </p:sp>
      <p:sp>
        <p:nvSpPr>
          <p:cNvPr id="70" name="Text Placeholder 3">
            <a:extLst>
              <a:ext uri="{FF2B5EF4-FFF2-40B4-BE49-F238E27FC236}">
                <a16:creationId xmlns:a16="http://schemas.microsoft.com/office/drawing/2014/main" id="{5513F582-E743-4365-8F7F-AE7650E4D1E3}"/>
              </a:ext>
            </a:extLst>
          </p:cNvPr>
          <p:cNvSpPr txBox="1">
            <a:spLocks/>
          </p:cNvSpPr>
          <p:nvPr/>
        </p:nvSpPr>
        <p:spPr>
          <a:xfrm>
            <a:off x="584199" y="1435100"/>
            <a:ext cx="10759661" cy="4833937"/>
          </a:xfrm>
          <a:prstGeom prst="rect">
            <a:avLst/>
          </a:prstGeom>
        </p:spPr>
        <p:txBody>
          <a:bodyPr vert="horz" wrap="square" lIns="0" tIns="0" rIns="0" bIns="0" rtlCol="0">
            <a:normAutofit fontScale="92500"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buNone/>
            </a:pPr>
            <a:r>
              <a:rPr lang="en-US" sz="2800" dirty="0"/>
              <a:t>IT Admin one time step</a:t>
            </a:r>
          </a:p>
          <a:p>
            <a:pPr marL="742950" lvl="1" indent="-514350">
              <a:buAutoNum type="arabicParenR"/>
            </a:pPr>
            <a:r>
              <a:rPr lang="en-US" sz="1900" dirty="0"/>
              <a:t>Create SharePoint Site for each department external share</a:t>
            </a:r>
          </a:p>
          <a:p>
            <a:pPr marL="742950" lvl="1" indent="-514350">
              <a:buAutoNum type="arabicParenR"/>
            </a:pPr>
            <a:r>
              <a:rPr lang="en-US" sz="1900" dirty="0"/>
              <a:t>Create sub folders for each business partner of the department</a:t>
            </a:r>
          </a:p>
          <a:p>
            <a:pPr marL="742950" lvl="1" indent="-514350">
              <a:buAutoNum type="arabicParenR"/>
            </a:pPr>
            <a:r>
              <a:rPr lang="en-US" sz="1900" dirty="0"/>
              <a:t>Create AAD group for each business partner folder</a:t>
            </a:r>
          </a:p>
          <a:p>
            <a:pPr marL="742950" lvl="1" indent="-514350">
              <a:buAutoNum type="arabicParenR"/>
            </a:pPr>
            <a:r>
              <a:rPr lang="en-US" sz="1900" dirty="0"/>
              <a:t>Add AAD group to each folder and remove visitor access</a:t>
            </a:r>
          </a:p>
          <a:p>
            <a:pPr marL="742950" lvl="1" indent="-514350">
              <a:buAutoNum type="arabicParenR"/>
            </a:pPr>
            <a:r>
              <a:rPr lang="en-US" sz="1900" dirty="0"/>
              <a:t>Add users / B2B accounts to AAD security groups</a:t>
            </a:r>
          </a:p>
          <a:p>
            <a:pPr marL="742950" lvl="1" indent="-514350">
              <a:buAutoNum type="arabicParenR"/>
            </a:pPr>
            <a:r>
              <a:rPr lang="en-US" sz="1900" b="1" dirty="0"/>
              <a:t>Create Access Package</a:t>
            </a:r>
          </a:p>
          <a:p>
            <a:pPr marL="942975" lvl="2" indent="-514350"/>
            <a:r>
              <a:rPr lang="en-US" sz="1500" b="1" dirty="0"/>
              <a:t>Add SharePoint Site with visitor access</a:t>
            </a:r>
          </a:p>
          <a:p>
            <a:pPr marL="942975" lvl="2" indent="-514350"/>
            <a:r>
              <a:rPr lang="en-US" sz="1500" b="1" dirty="0"/>
              <a:t>Add Security group with member</a:t>
            </a:r>
          </a:p>
          <a:p>
            <a:pPr marL="942975" lvl="2" indent="-514350"/>
            <a:r>
              <a:rPr lang="en-US" sz="1500" b="1" dirty="0"/>
              <a:t>Create Access Package Policy </a:t>
            </a:r>
          </a:p>
          <a:p>
            <a:pPr marL="228600" lvl="1" indent="0">
              <a:buNone/>
            </a:pPr>
            <a:endParaRPr lang="en-US" sz="1400" dirty="0"/>
          </a:p>
          <a:p>
            <a:pPr marL="228600" lvl="1" indent="0">
              <a:buNone/>
            </a:pPr>
            <a:r>
              <a:rPr lang="en-US" sz="2800" dirty="0"/>
              <a:t>Operational</a:t>
            </a:r>
          </a:p>
          <a:p>
            <a:pPr marL="685800" lvl="1" indent="-457200">
              <a:buAutoNum type="arabicParenR"/>
            </a:pPr>
            <a:r>
              <a:rPr lang="en-US" b="1" dirty="0"/>
              <a:t>Create B2B invite</a:t>
            </a:r>
          </a:p>
          <a:p>
            <a:pPr marL="685800" lvl="1" indent="-457200">
              <a:buAutoNum type="arabicParenR"/>
            </a:pPr>
            <a:r>
              <a:rPr lang="en-US" b="1" dirty="0"/>
              <a:t>Add B2B user to Access Package </a:t>
            </a:r>
          </a:p>
          <a:p>
            <a:pPr marL="228600" lvl="1" indent="0">
              <a:buNone/>
            </a:pPr>
            <a:endParaRPr lang="en-US" dirty="0"/>
          </a:p>
          <a:p>
            <a:pPr marL="228600" lvl="1" indent="0" algn="just">
              <a:buNone/>
            </a:pPr>
            <a:r>
              <a:rPr lang="en-US" dirty="0"/>
              <a:t>		</a:t>
            </a:r>
          </a:p>
          <a:p>
            <a:pPr marL="228600" lvl="1" indent="0">
              <a:buNone/>
            </a:pPr>
            <a:endParaRPr lang="en-US" dirty="0"/>
          </a:p>
          <a:p>
            <a:pPr marL="228600" lvl="1" indent="0">
              <a:buNone/>
            </a:pPr>
            <a:endParaRPr lang="en-US" dirty="0"/>
          </a:p>
          <a:p>
            <a:pPr marL="228600" lvl="1" indent="0">
              <a:buNone/>
            </a:pPr>
            <a:endParaRPr lang="en-US" dirty="0"/>
          </a:p>
          <a:p>
            <a:pPr marL="742950" lvl="1" indent="-514350">
              <a:buAutoNum type="arabicParenR"/>
            </a:pPr>
            <a:endParaRPr lang="en-US" sz="2800" dirty="0"/>
          </a:p>
          <a:p>
            <a:pPr marL="0" indent="0"/>
            <a:endParaRPr lang="en-US" dirty="0"/>
          </a:p>
          <a:p>
            <a:endParaRPr lang="en-US" dirty="0"/>
          </a:p>
          <a:p>
            <a:endParaRPr lang="en-US" dirty="0"/>
          </a:p>
        </p:txBody>
      </p:sp>
    </p:spTree>
    <p:extLst>
      <p:ext uri="{BB962C8B-B14F-4D97-AF65-F5344CB8AC3E}">
        <p14:creationId xmlns:p14="http://schemas.microsoft.com/office/powerpoint/2010/main" val="67873253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FD95-699C-45EC-9872-153407DB81C6}"/>
              </a:ext>
            </a:extLst>
          </p:cNvPr>
          <p:cNvSpPr>
            <a:spLocks noGrp="1"/>
          </p:cNvSpPr>
          <p:nvPr>
            <p:ph type="title"/>
          </p:nvPr>
        </p:nvSpPr>
        <p:spPr/>
        <p:txBody>
          <a:bodyPr/>
          <a:lstStyle/>
          <a:p>
            <a:r>
              <a:rPr lang="en-US"/>
              <a:t>Contoso’s user journey</a:t>
            </a:r>
          </a:p>
        </p:txBody>
      </p:sp>
      <p:pic>
        <p:nvPicPr>
          <p:cNvPr id="100" name="Azure AD" title="pyramid representing Azure Active Directory">
            <a:extLst>
              <a:ext uri="{FF2B5EF4-FFF2-40B4-BE49-F238E27FC236}">
                <a16:creationId xmlns:a16="http://schemas.microsoft.com/office/drawing/2014/main" id="{0CFEEC6E-370B-4402-8FB5-D36F6705B6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19986" y="2902645"/>
            <a:ext cx="1099885" cy="1099898"/>
          </a:xfrm>
          <a:prstGeom prst="rect">
            <a:avLst/>
          </a:prstGeom>
        </p:spPr>
      </p:pic>
      <p:cxnSp>
        <p:nvCxnSpPr>
          <p:cNvPr id="182" name="Connector: Curved 181">
            <a:extLst>
              <a:ext uri="{FF2B5EF4-FFF2-40B4-BE49-F238E27FC236}">
                <a16:creationId xmlns:a16="http://schemas.microsoft.com/office/drawing/2014/main" id="{E7748689-91D0-4397-98FF-C5F289CF52FE}"/>
              </a:ext>
            </a:extLst>
          </p:cNvPr>
          <p:cNvCxnSpPr>
            <a:cxnSpLocks/>
            <a:endCxn id="100" idx="1"/>
          </p:cNvCxnSpPr>
          <p:nvPr/>
        </p:nvCxnSpPr>
        <p:spPr>
          <a:xfrm rot="16200000" flipH="1">
            <a:off x="790960" y="2723567"/>
            <a:ext cx="1070603" cy="387450"/>
          </a:xfrm>
          <a:prstGeom prst="curvedConnector2">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3" name="Connector: Curved 182">
            <a:extLst>
              <a:ext uri="{FF2B5EF4-FFF2-40B4-BE49-F238E27FC236}">
                <a16:creationId xmlns:a16="http://schemas.microsoft.com/office/drawing/2014/main" id="{AB084189-DB17-4DC3-9986-642867CC3AF1}"/>
              </a:ext>
            </a:extLst>
          </p:cNvPr>
          <p:cNvCxnSpPr>
            <a:stCxn id="100" idx="3"/>
            <a:endCxn id="130" idx="1"/>
          </p:cNvCxnSpPr>
          <p:nvPr/>
        </p:nvCxnSpPr>
        <p:spPr>
          <a:xfrm flipV="1">
            <a:off x="2619871" y="2382137"/>
            <a:ext cx="990619" cy="1070457"/>
          </a:xfrm>
          <a:prstGeom prst="curvedConnector3">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4" name="Connector: Curved 183">
            <a:extLst>
              <a:ext uri="{FF2B5EF4-FFF2-40B4-BE49-F238E27FC236}">
                <a16:creationId xmlns:a16="http://schemas.microsoft.com/office/drawing/2014/main" id="{68ECA26B-B631-4105-BBAE-E340D89A9CC6}"/>
              </a:ext>
            </a:extLst>
          </p:cNvPr>
          <p:cNvCxnSpPr>
            <a:cxnSpLocks/>
            <a:stCxn id="130" idx="2"/>
            <a:endCxn id="121" idx="0"/>
          </p:cNvCxnSpPr>
          <p:nvPr/>
        </p:nvCxnSpPr>
        <p:spPr>
          <a:xfrm rot="5400000">
            <a:off x="4376100" y="3916536"/>
            <a:ext cx="862034" cy="1030"/>
          </a:xfrm>
          <a:prstGeom prst="curvedConnector3">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5" name="Connector: Curved 184">
            <a:extLst>
              <a:ext uri="{FF2B5EF4-FFF2-40B4-BE49-F238E27FC236}">
                <a16:creationId xmlns:a16="http://schemas.microsoft.com/office/drawing/2014/main" id="{58AA2D6C-C5DF-4765-990E-FEDD3E66EC10}"/>
              </a:ext>
            </a:extLst>
          </p:cNvPr>
          <p:cNvCxnSpPr>
            <a:cxnSpLocks/>
            <a:stCxn id="121" idx="3"/>
            <a:endCxn id="164" idx="1"/>
          </p:cNvCxnSpPr>
          <p:nvPr/>
        </p:nvCxnSpPr>
        <p:spPr>
          <a:xfrm flipV="1">
            <a:off x="5878104" y="2172066"/>
            <a:ext cx="1255266" cy="2846336"/>
          </a:xfrm>
          <a:prstGeom prst="curvedConnector3">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 name="User Joining">
            <a:extLst>
              <a:ext uri="{FF2B5EF4-FFF2-40B4-BE49-F238E27FC236}">
                <a16:creationId xmlns:a16="http://schemas.microsoft.com/office/drawing/2014/main" id="{4EBAC772-995D-4DF3-87E6-2E71FC683B5A}"/>
              </a:ext>
            </a:extLst>
          </p:cNvPr>
          <p:cNvGrpSpPr/>
          <p:nvPr/>
        </p:nvGrpSpPr>
        <p:grpSpPr>
          <a:xfrm>
            <a:off x="193465" y="1482158"/>
            <a:ext cx="1357168" cy="2444944"/>
            <a:chOff x="193465" y="1482158"/>
            <a:chExt cx="1357168" cy="2444944"/>
          </a:xfrm>
        </p:grpSpPr>
        <p:grpSp>
          <p:nvGrpSpPr>
            <p:cNvPr id="111" name="User joining">
              <a:extLst>
                <a:ext uri="{FF2B5EF4-FFF2-40B4-BE49-F238E27FC236}">
                  <a16:creationId xmlns:a16="http://schemas.microsoft.com/office/drawing/2014/main" id="{F634682C-9821-44A6-A13E-49397F342A5E}"/>
                </a:ext>
              </a:extLst>
            </p:cNvPr>
            <p:cNvGrpSpPr/>
            <p:nvPr/>
          </p:nvGrpSpPr>
          <p:grpSpPr>
            <a:xfrm>
              <a:off x="618910" y="1482158"/>
              <a:ext cx="931723" cy="1008348"/>
              <a:chOff x="683544" y="4160256"/>
              <a:chExt cx="931723" cy="1008348"/>
            </a:xfrm>
          </p:grpSpPr>
          <p:pic>
            <p:nvPicPr>
              <p:cNvPr id="112" name="Picture 111">
                <a:extLst>
                  <a:ext uri="{FF2B5EF4-FFF2-40B4-BE49-F238E27FC236}">
                    <a16:creationId xmlns:a16="http://schemas.microsoft.com/office/drawing/2014/main" id="{E5F21E0F-8E10-4ACF-9F9B-9FCD2A7ADC80}"/>
                  </a:ext>
                </a:extLst>
              </p:cNvPr>
              <p:cNvPicPr>
                <a:picLocks noChangeAspect="1"/>
              </p:cNvPicPr>
              <p:nvPr/>
            </p:nvPicPr>
            <p:blipFill>
              <a:blip r:embed="rId5"/>
              <a:stretch>
                <a:fillRect/>
              </a:stretch>
            </p:blipFill>
            <p:spPr>
              <a:xfrm>
                <a:off x="683544" y="4160256"/>
                <a:ext cx="931723" cy="931723"/>
              </a:xfrm>
              <a:prstGeom prst="rect">
                <a:avLst/>
              </a:prstGeom>
            </p:spPr>
          </p:pic>
          <p:sp>
            <p:nvSpPr>
              <p:cNvPr id="113" name="Oval 112">
                <a:extLst>
                  <a:ext uri="{FF2B5EF4-FFF2-40B4-BE49-F238E27FC236}">
                    <a16:creationId xmlns:a16="http://schemas.microsoft.com/office/drawing/2014/main" id="{1149B8AA-5C4B-49E9-AC06-B8E977302D89}"/>
                  </a:ext>
                </a:extLst>
              </p:cNvPr>
              <p:cNvSpPr/>
              <p:nvPr/>
            </p:nvSpPr>
            <p:spPr bwMode="auto">
              <a:xfrm>
                <a:off x="700365" y="4805217"/>
                <a:ext cx="363387" cy="3633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14" name="Graphic 113" descr="Checkmark with solid fill">
                <a:extLst>
                  <a:ext uri="{FF2B5EF4-FFF2-40B4-BE49-F238E27FC236}">
                    <a16:creationId xmlns:a16="http://schemas.microsoft.com/office/drawing/2014/main" id="{54C5A00D-6799-4450-AE42-958FC3723C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8197" y="4842719"/>
                <a:ext cx="287721" cy="287721"/>
              </a:xfrm>
              <a:prstGeom prst="rect">
                <a:avLst/>
              </a:prstGeom>
            </p:spPr>
          </p:pic>
        </p:grpSp>
        <p:sp>
          <p:nvSpPr>
            <p:cNvPr id="186" name="TextBox 185">
              <a:extLst>
                <a:ext uri="{FF2B5EF4-FFF2-40B4-BE49-F238E27FC236}">
                  <a16:creationId xmlns:a16="http://schemas.microsoft.com/office/drawing/2014/main" id="{56103097-891C-4D4B-89AB-2C6CC9C19E6C}"/>
                </a:ext>
              </a:extLst>
            </p:cNvPr>
            <p:cNvSpPr txBox="1"/>
            <p:nvPr/>
          </p:nvSpPr>
          <p:spPr>
            <a:xfrm>
              <a:off x="193465" y="2634440"/>
              <a:ext cx="1073724" cy="1292662"/>
            </a:xfrm>
            <a:prstGeom prst="rect">
              <a:avLst/>
            </a:prstGeom>
            <a:noFill/>
          </p:spPr>
          <p:txBody>
            <a:bodyPr wrap="square" lIns="0" tIns="0" rIns="0" bIns="0" rtlCol="0">
              <a:spAutoFit/>
            </a:bodyPr>
            <a:lstStyle/>
            <a:p>
              <a:pPr algn="l"/>
              <a:r>
                <a:rPr lang="en-US" sz="1200" dirty="0">
                  <a:latin typeface="+mj-lt"/>
                </a:rPr>
                <a:t>Onboard the user into the directory when the user joins or start working with Contoso</a:t>
              </a:r>
            </a:p>
          </p:txBody>
        </p:sp>
      </p:grpSp>
      <p:grpSp>
        <p:nvGrpSpPr>
          <p:cNvPr id="8" name="Granting access">
            <a:extLst>
              <a:ext uri="{FF2B5EF4-FFF2-40B4-BE49-F238E27FC236}">
                <a16:creationId xmlns:a16="http://schemas.microsoft.com/office/drawing/2014/main" id="{BF1A8C5D-CF9E-42DC-94AF-2AABE07B696E}"/>
              </a:ext>
            </a:extLst>
          </p:cNvPr>
          <p:cNvGrpSpPr/>
          <p:nvPr/>
        </p:nvGrpSpPr>
        <p:grpSpPr>
          <a:xfrm>
            <a:off x="1869802" y="1278239"/>
            <a:ext cx="4134972" cy="2207795"/>
            <a:chOff x="1869802" y="1278239"/>
            <a:chExt cx="4134972" cy="2207795"/>
          </a:xfrm>
        </p:grpSpPr>
        <p:grpSp>
          <p:nvGrpSpPr>
            <p:cNvPr id="127" name="Group 126">
              <a:extLst>
                <a:ext uri="{FF2B5EF4-FFF2-40B4-BE49-F238E27FC236}">
                  <a16:creationId xmlns:a16="http://schemas.microsoft.com/office/drawing/2014/main" id="{D58470DA-30DA-4354-8894-2CCEE51278AA}"/>
                </a:ext>
              </a:extLst>
            </p:cNvPr>
            <p:cNvGrpSpPr/>
            <p:nvPr/>
          </p:nvGrpSpPr>
          <p:grpSpPr>
            <a:xfrm>
              <a:off x="3610490" y="1278239"/>
              <a:ext cx="2394284" cy="2207795"/>
              <a:chOff x="3753853" y="3272588"/>
              <a:chExt cx="2394284" cy="2207795"/>
            </a:xfrm>
          </p:grpSpPr>
          <p:grpSp>
            <p:nvGrpSpPr>
              <p:cNvPr id="128" name="Group 127">
                <a:extLst>
                  <a:ext uri="{FF2B5EF4-FFF2-40B4-BE49-F238E27FC236}">
                    <a16:creationId xmlns:a16="http://schemas.microsoft.com/office/drawing/2014/main" id="{FFEDCB2E-1FE7-436A-B45B-679D32569527}"/>
                  </a:ext>
                </a:extLst>
              </p:cNvPr>
              <p:cNvGrpSpPr/>
              <p:nvPr/>
            </p:nvGrpSpPr>
            <p:grpSpPr>
              <a:xfrm>
                <a:off x="3836101" y="4300798"/>
                <a:ext cx="2225842" cy="1008838"/>
                <a:chOff x="6827921" y="5454591"/>
                <a:chExt cx="2225842" cy="1008838"/>
              </a:xfrm>
            </p:grpSpPr>
            <p:sp>
              <p:nvSpPr>
                <p:cNvPr id="139" name="Text">
                  <a:extLst>
                    <a:ext uri="{FF2B5EF4-FFF2-40B4-BE49-F238E27FC236}">
                      <a16:creationId xmlns:a16="http://schemas.microsoft.com/office/drawing/2014/main" id="{AF2249FE-DD80-4C8F-AF1D-181C9F0042C7}"/>
                    </a:ext>
                  </a:extLst>
                </p:cNvPr>
                <p:cNvSpPr/>
                <p:nvPr/>
              </p:nvSpPr>
              <p:spPr bwMode="auto">
                <a:xfrm>
                  <a:off x="7032458" y="6196451"/>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p>
                  <a:pPr defTabSz="671862" fontAlgn="base">
                    <a:lnSpc>
                      <a:spcPct val="90000"/>
                    </a:lnSpc>
                    <a:spcBef>
                      <a:spcPct val="0"/>
                    </a:spcBef>
                    <a:spcAft>
                      <a:spcPct val="0"/>
                    </a:spcAft>
                  </a:pPr>
                  <a:r>
                    <a:rPr lang="en-US" sz="1200">
                      <a:latin typeface="Segoe UI Semibold"/>
                      <a:cs typeface="Segoe UI Semilight" panose="020B0402040204020203" pitchFamily="34" charset="0"/>
                    </a:rPr>
                    <a:t>On-premises apps</a:t>
                  </a:r>
                </a:p>
              </p:txBody>
            </p:sp>
            <p:pic>
              <p:nvPicPr>
                <p:cNvPr id="140" name="Picture 139">
                  <a:extLst>
                    <a:ext uri="{FF2B5EF4-FFF2-40B4-BE49-F238E27FC236}">
                      <a16:creationId xmlns:a16="http://schemas.microsoft.com/office/drawing/2014/main" id="{7A7072D7-6579-4822-96FB-54851211A799}"/>
                    </a:ext>
                  </a:extLst>
                </p:cNvPr>
                <p:cNvPicPr>
                  <a:picLocks noChangeAspect="1"/>
                </p:cNvPicPr>
                <p:nvPr/>
              </p:nvPicPr>
              <p:blipFill>
                <a:blip r:embed="rId8"/>
                <a:stretch>
                  <a:fillRect/>
                </a:stretch>
              </p:blipFill>
              <p:spPr>
                <a:xfrm>
                  <a:off x="7615648" y="5581637"/>
                  <a:ext cx="685031" cy="214630"/>
                </a:xfrm>
                <a:prstGeom prst="rect">
                  <a:avLst/>
                </a:prstGeom>
              </p:spPr>
            </p:pic>
            <p:pic>
              <p:nvPicPr>
                <p:cNvPr id="141" name="Picture 140">
                  <a:extLst>
                    <a:ext uri="{FF2B5EF4-FFF2-40B4-BE49-F238E27FC236}">
                      <a16:creationId xmlns:a16="http://schemas.microsoft.com/office/drawing/2014/main" id="{EC61154D-9B1B-4B39-A170-FCACA46F2706}"/>
                    </a:ext>
                  </a:extLst>
                </p:cNvPr>
                <p:cNvPicPr>
                  <a:picLocks noChangeAspect="1"/>
                </p:cNvPicPr>
                <p:nvPr/>
              </p:nvPicPr>
              <p:blipFill>
                <a:blip r:embed="rId9"/>
                <a:stretch>
                  <a:fillRect/>
                </a:stretch>
              </p:blipFill>
              <p:spPr>
                <a:xfrm>
                  <a:off x="8350227" y="5595574"/>
                  <a:ext cx="506984" cy="199133"/>
                </a:xfrm>
                <a:prstGeom prst="rect">
                  <a:avLst/>
                </a:prstGeom>
              </p:spPr>
            </p:pic>
            <p:pic>
              <p:nvPicPr>
                <p:cNvPr id="142" name="Picture 141">
                  <a:extLst>
                    <a:ext uri="{FF2B5EF4-FFF2-40B4-BE49-F238E27FC236}">
                      <a16:creationId xmlns:a16="http://schemas.microsoft.com/office/drawing/2014/main" id="{79C16F15-B58E-4170-8F9F-CC0141002FF0}"/>
                    </a:ext>
                  </a:extLst>
                </p:cNvPr>
                <p:cNvPicPr>
                  <a:picLocks noChangeAspect="1"/>
                </p:cNvPicPr>
                <p:nvPr/>
              </p:nvPicPr>
              <p:blipFill>
                <a:blip r:embed="rId10"/>
                <a:stretch>
                  <a:fillRect/>
                </a:stretch>
              </p:blipFill>
              <p:spPr>
                <a:xfrm>
                  <a:off x="8608639" y="5849804"/>
                  <a:ext cx="190234" cy="251448"/>
                </a:xfrm>
                <a:prstGeom prst="rect">
                  <a:avLst/>
                </a:prstGeom>
              </p:spPr>
            </p:pic>
            <p:grpSp>
              <p:nvGrpSpPr>
                <p:cNvPr id="143" name="Group 142">
                  <a:extLst>
                    <a:ext uri="{FF2B5EF4-FFF2-40B4-BE49-F238E27FC236}">
                      <a16:creationId xmlns:a16="http://schemas.microsoft.com/office/drawing/2014/main" id="{32832185-DD12-43BC-9A0B-97B3EF9A77F9}"/>
                    </a:ext>
                  </a:extLst>
                </p:cNvPr>
                <p:cNvGrpSpPr/>
                <p:nvPr/>
              </p:nvGrpSpPr>
              <p:grpSpPr>
                <a:xfrm>
                  <a:off x="6976335" y="5614696"/>
                  <a:ext cx="1575975" cy="571189"/>
                  <a:chOff x="8048636" y="5531519"/>
                  <a:chExt cx="2707409" cy="832751"/>
                </a:xfrm>
              </p:grpSpPr>
              <p:grpSp>
                <p:nvGrpSpPr>
                  <p:cNvPr id="145" name="Group 144">
                    <a:extLst>
                      <a:ext uri="{FF2B5EF4-FFF2-40B4-BE49-F238E27FC236}">
                        <a16:creationId xmlns:a16="http://schemas.microsoft.com/office/drawing/2014/main" id="{DAC5D1C0-04E3-496D-8B8B-756F3072E8B0}"/>
                      </a:ext>
                    </a:extLst>
                  </p:cNvPr>
                  <p:cNvGrpSpPr/>
                  <p:nvPr/>
                </p:nvGrpSpPr>
                <p:grpSpPr>
                  <a:xfrm>
                    <a:off x="9201553" y="5864162"/>
                    <a:ext cx="1554492" cy="460029"/>
                    <a:chOff x="8464217" y="5823421"/>
                    <a:chExt cx="1554492" cy="460029"/>
                  </a:xfrm>
                </p:grpSpPr>
                <p:pic>
                  <p:nvPicPr>
                    <p:cNvPr id="156" name="Picture 155">
                      <a:extLst>
                        <a:ext uri="{FF2B5EF4-FFF2-40B4-BE49-F238E27FC236}">
                          <a16:creationId xmlns:a16="http://schemas.microsoft.com/office/drawing/2014/main" id="{85275D68-78CE-4689-8938-B4F836146333}"/>
                        </a:ext>
                      </a:extLst>
                    </p:cNvPr>
                    <p:cNvPicPr>
                      <a:picLocks noChangeAspect="1"/>
                    </p:cNvPicPr>
                    <p:nvPr/>
                  </p:nvPicPr>
                  <p:blipFill>
                    <a:blip r:embed="rId11"/>
                    <a:stretch>
                      <a:fillRect/>
                    </a:stretch>
                  </p:blipFill>
                  <p:spPr>
                    <a:xfrm>
                      <a:off x="9059033" y="5863341"/>
                      <a:ext cx="380189" cy="380189"/>
                    </a:xfrm>
                    <a:prstGeom prst="rect">
                      <a:avLst/>
                    </a:prstGeom>
                  </p:spPr>
                </p:pic>
                <p:pic>
                  <p:nvPicPr>
                    <p:cNvPr id="157" name="Picture 156">
                      <a:extLst>
                        <a:ext uri="{FF2B5EF4-FFF2-40B4-BE49-F238E27FC236}">
                          <a16:creationId xmlns:a16="http://schemas.microsoft.com/office/drawing/2014/main" id="{23A48C19-6A4E-4D3C-BE87-69C55DB92CC7}"/>
                        </a:ext>
                      </a:extLst>
                    </p:cNvPr>
                    <p:cNvPicPr>
                      <a:picLocks noChangeAspect="1"/>
                    </p:cNvPicPr>
                    <p:nvPr/>
                  </p:nvPicPr>
                  <p:blipFill>
                    <a:blip r:embed="rId12"/>
                    <a:stretch>
                      <a:fillRect/>
                    </a:stretch>
                  </p:blipFill>
                  <p:spPr>
                    <a:xfrm>
                      <a:off x="9558680" y="5823421"/>
                      <a:ext cx="460029" cy="460029"/>
                    </a:xfrm>
                    <a:prstGeom prst="rect">
                      <a:avLst/>
                    </a:prstGeom>
                  </p:spPr>
                </p:pic>
                <p:pic>
                  <p:nvPicPr>
                    <p:cNvPr id="158" name="Picture 157">
                      <a:extLst>
                        <a:ext uri="{FF2B5EF4-FFF2-40B4-BE49-F238E27FC236}">
                          <a16:creationId xmlns:a16="http://schemas.microsoft.com/office/drawing/2014/main" id="{2067D5AB-505B-4CF5-AFD8-3D0BC7B0278C}"/>
                        </a:ext>
                      </a:extLst>
                    </p:cNvPr>
                    <p:cNvPicPr>
                      <a:picLocks noChangeAspect="1"/>
                    </p:cNvPicPr>
                    <p:nvPr/>
                  </p:nvPicPr>
                  <p:blipFill>
                    <a:blip r:embed="rId13"/>
                    <a:stretch>
                      <a:fillRect/>
                    </a:stretch>
                  </p:blipFill>
                  <p:spPr>
                    <a:xfrm>
                      <a:off x="8464217" y="5844331"/>
                      <a:ext cx="418208" cy="418208"/>
                    </a:xfrm>
                    <a:prstGeom prst="rect">
                      <a:avLst/>
                    </a:prstGeom>
                  </p:spPr>
                </p:pic>
              </p:grpSp>
              <p:grpSp>
                <p:nvGrpSpPr>
                  <p:cNvPr id="146" name="Group 145">
                    <a:extLst>
                      <a:ext uri="{FF2B5EF4-FFF2-40B4-BE49-F238E27FC236}">
                        <a16:creationId xmlns:a16="http://schemas.microsoft.com/office/drawing/2014/main" id="{14EA844A-03F1-4C5B-8F69-6B5FA4ABBBA8}"/>
                      </a:ext>
                    </a:extLst>
                  </p:cNvPr>
                  <p:cNvGrpSpPr/>
                  <p:nvPr/>
                </p:nvGrpSpPr>
                <p:grpSpPr>
                  <a:xfrm>
                    <a:off x="8482655" y="5531519"/>
                    <a:ext cx="460390" cy="792672"/>
                    <a:chOff x="3646687" y="3854979"/>
                    <a:chExt cx="1613270" cy="2525119"/>
                  </a:xfrm>
                </p:grpSpPr>
                <p:pic>
                  <p:nvPicPr>
                    <p:cNvPr id="148" name="Picture 88">
                      <a:extLst>
                        <a:ext uri="{FF2B5EF4-FFF2-40B4-BE49-F238E27FC236}">
                          <a16:creationId xmlns:a16="http://schemas.microsoft.com/office/drawing/2014/main" id="{E4C1A9E9-09CA-448A-80D3-2EC2B98C2ED6}"/>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646687" y="3854979"/>
                      <a:ext cx="1613270" cy="2525119"/>
                    </a:xfrm>
                    <a:prstGeom prst="rect">
                      <a:avLst/>
                    </a:prstGeom>
                  </p:spPr>
                </p:pic>
                <p:sp>
                  <p:nvSpPr>
                    <p:cNvPr id="149" name="Rectangle 148">
                      <a:extLst>
                        <a:ext uri="{FF2B5EF4-FFF2-40B4-BE49-F238E27FC236}">
                          <a16:creationId xmlns:a16="http://schemas.microsoft.com/office/drawing/2014/main" id="{95EF72C3-E67E-4971-A846-45223B8273F7}"/>
                        </a:ext>
                      </a:extLst>
                    </p:cNvPr>
                    <p:cNvSpPr/>
                    <p:nvPr/>
                  </p:nvSpPr>
                  <p:spPr bwMode="auto">
                    <a:xfrm>
                      <a:off x="4110863" y="4691012"/>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Rectangle 149">
                      <a:extLst>
                        <a:ext uri="{FF2B5EF4-FFF2-40B4-BE49-F238E27FC236}">
                          <a16:creationId xmlns:a16="http://schemas.microsoft.com/office/drawing/2014/main" id="{132A60C7-B024-443C-8CF9-CBCBD2F90B8B}"/>
                        </a:ext>
                      </a:extLst>
                    </p:cNvPr>
                    <p:cNvSpPr/>
                    <p:nvPr/>
                  </p:nvSpPr>
                  <p:spPr bwMode="auto">
                    <a:xfrm>
                      <a:off x="4110863" y="4878286"/>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11B578D1-9EA5-487F-BA8A-69A6A6855576}"/>
                        </a:ext>
                      </a:extLst>
                    </p:cNvPr>
                    <p:cNvSpPr/>
                    <p:nvPr/>
                  </p:nvSpPr>
                  <p:spPr bwMode="auto">
                    <a:xfrm>
                      <a:off x="4110863" y="5065553"/>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2" name="Rectangle 151">
                      <a:extLst>
                        <a:ext uri="{FF2B5EF4-FFF2-40B4-BE49-F238E27FC236}">
                          <a16:creationId xmlns:a16="http://schemas.microsoft.com/office/drawing/2014/main" id="{D3B73192-9BB9-4A7C-B223-A373261D3E11}"/>
                        </a:ext>
                      </a:extLst>
                    </p:cNvPr>
                    <p:cNvSpPr/>
                    <p:nvPr/>
                  </p:nvSpPr>
                  <p:spPr bwMode="auto">
                    <a:xfrm>
                      <a:off x="4110863" y="5252830"/>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3" name="Rectangle 152">
                      <a:extLst>
                        <a:ext uri="{FF2B5EF4-FFF2-40B4-BE49-F238E27FC236}">
                          <a16:creationId xmlns:a16="http://schemas.microsoft.com/office/drawing/2014/main" id="{05316ED9-1FFC-4105-AC56-4E7063B2095A}"/>
                        </a:ext>
                      </a:extLst>
                    </p:cNvPr>
                    <p:cNvSpPr/>
                    <p:nvPr/>
                  </p:nvSpPr>
                  <p:spPr bwMode="auto">
                    <a:xfrm>
                      <a:off x="4110866" y="5440094"/>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C869FA70-82F8-4BB6-8109-BDFD8DAEFDA0}"/>
                        </a:ext>
                      </a:extLst>
                    </p:cNvPr>
                    <p:cNvSpPr/>
                    <p:nvPr/>
                  </p:nvSpPr>
                  <p:spPr bwMode="auto">
                    <a:xfrm>
                      <a:off x="4110863" y="5627365"/>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E0881DA6-35C3-44EB-9702-89B90ABAAE68}"/>
                        </a:ext>
                      </a:extLst>
                    </p:cNvPr>
                    <p:cNvSpPr/>
                    <p:nvPr/>
                  </p:nvSpPr>
                  <p:spPr bwMode="auto">
                    <a:xfrm>
                      <a:off x="4110859" y="5814642"/>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47" name="Picture 146">
                    <a:extLst>
                      <a:ext uri="{FF2B5EF4-FFF2-40B4-BE49-F238E27FC236}">
                        <a16:creationId xmlns:a16="http://schemas.microsoft.com/office/drawing/2014/main" id="{2B8CD5F5-B239-4258-877A-68A9F55AE343}"/>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048636" y="6001288"/>
                    <a:ext cx="548334" cy="362982"/>
                  </a:xfrm>
                  <a:prstGeom prst="rect">
                    <a:avLst/>
                  </a:prstGeom>
                </p:spPr>
              </p:pic>
            </p:grpSp>
            <p:sp>
              <p:nvSpPr>
                <p:cNvPr id="144" name="Rectangle: Rounded Corners 143">
                  <a:extLst>
                    <a:ext uri="{FF2B5EF4-FFF2-40B4-BE49-F238E27FC236}">
                      <a16:creationId xmlns:a16="http://schemas.microsoft.com/office/drawing/2014/main" id="{1A09A01B-59AA-4A41-8530-5F2587C011A7}"/>
                    </a:ext>
                  </a:extLst>
                </p:cNvPr>
                <p:cNvSpPr/>
                <p:nvPr/>
              </p:nvSpPr>
              <p:spPr bwMode="auto">
                <a:xfrm>
                  <a:off x="6827921" y="5454591"/>
                  <a:ext cx="2225842" cy="1008838"/>
                </a:xfrm>
                <a:prstGeom prst="roundRect">
                  <a:avLst/>
                </a:prstGeom>
                <a:noFill/>
                <a:ln>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129" name="Group 128">
                <a:extLst>
                  <a:ext uri="{FF2B5EF4-FFF2-40B4-BE49-F238E27FC236}">
                    <a16:creationId xmlns:a16="http://schemas.microsoft.com/office/drawing/2014/main" id="{C97E91A4-8F90-4001-921F-609DB0B62EAD}"/>
                  </a:ext>
                </a:extLst>
              </p:cNvPr>
              <p:cNvGrpSpPr/>
              <p:nvPr/>
            </p:nvGrpSpPr>
            <p:grpSpPr>
              <a:xfrm>
                <a:off x="4036645" y="3384727"/>
                <a:ext cx="1824754" cy="870608"/>
                <a:chOff x="4036645" y="3384727"/>
                <a:chExt cx="1824754" cy="870608"/>
              </a:xfrm>
            </p:grpSpPr>
            <p:sp>
              <p:nvSpPr>
                <p:cNvPr id="131" name="Freeform 13" title="Icon of a cloud">
                  <a:extLst>
                    <a:ext uri="{FF2B5EF4-FFF2-40B4-BE49-F238E27FC236}">
                      <a16:creationId xmlns:a16="http://schemas.microsoft.com/office/drawing/2014/main" id="{A8D654F9-A718-4DFD-BA7A-0600F8760CBB}"/>
                    </a:ext>
                  </a:extLst>
                </p:cNvPr>
                <p:cNvSpPr>
                  <a:spLocks noChangeAspect="1"/>
                </p:cNvSpPr>
                <p:nvPr/>
              </p:nvSpPr>
              <p:spPr bwMode="auto">
                <a:xfrm flipH="1">
                  <a:off x="4057715" y="3384727"/>
                  <a:ext cx="1643545" cy="87060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bg1"/>
                </a:solidFill>
                <a:ln>
                  <a:solidFill>
                    <a:schemeClr val="tx2"/>
                  </a:solidFill>
                  <a:prstDash val="dash"/>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00848" tIns="100848" rIns="100848" bIns="34962" numCol="1" rtlCol="0" anchor="t" anchorCtr="0" compatLnSpc="1">
                  <a:prstTxWarp prst="textNoShape">
                    <a:avLst/>
                  </a:prstTxWarp>
                </a:bodyPr>
                <a:lstStyle>
                  <a:defPPr>
                    <a:defRPr lang="en-US"/>
                  </a:defPPr>
                  <a:lvl1pPr marL="0" algn="l" defTabSz="685712" rtl="0" eaLnBrk="1" latinLnBrk="0" hangingPunct="1">
                    <a:defRPr sz="1350" kern="1200">
                      <a:solidFill>
                        <a:schemeClr val="lt1"/>
                      </a:solidFill>
                      <a:latin typeface="+mn-lt"/>
                      <a:ea typeface="+mn-ea"/>
                      <a:cs typeface="+mn-cs"/>
                    </a:defRPr>
                  </a:lvl1pPr>
                  <a:lvl2pPr marL="342856" algn="l" defTabSz="685712" rtl="0" eaLnBrk="1" latinLnBrk="0" hangingPunct="1">
                    <a:defRPr sz="1350" kern="1200">
                      <a:solidFill>
                        <a:schemeClr val="lt1"/>
                      </a:solidFill>
                      <a:latin typeface="+mn-lt"/>
                      <a:ea typeface="+mn-ea"/>
                      <a:cs typeface="+mn-cs"/>
                    </a:defRPr>
                  </a:lvl2pPr>
                  <a:lvl3pPr marL="685712" algn="l" defTabSz="685712" rtl="0" eaLnBrk="1" latinLnBrk="0" hangingPunct="1">
                    <a:defRPr sz="1350" kern="1200">
                      <a:solidFill>
                        <a:schemeClr val="lt1"/>
                      </a:solidFill>
                      <a:latin typeface="+mn-lt"/>
                      <a:ea typeface="+mn-ea"/>
                      <a:cs typeface="+mn-cs"/>
                    </a:defRPr>
                  </a:lvl3pPr>
                  <a:lvl4pPr marL="1028568" algn="l" defTabSz="685712" rtl="0" eaLnBrk="1" latinLnBrk="0" hangingPunct="1">
                    <a:defRPr sz="1350" kern="1200">
                      <a:solidFill>
                        <a:schemeClr val="lt1"/>
                      </a:solidFill>
                      <a:latin typeface="+mn-lt"/>
                      <a:ea typeface="+mn-ea"/>
                      <a:cs typeface="+mn-cs"/>
                    </a:defRPr>
                  </a:lvl4pPr>
                  <a:lvl5pPr marL="1371424" algn="l" defTabSz="685712" rtl="0" eaLnBrk="1" latinLnBrk="0" hangingPunct="1">
                    <a:defRPr sz="1350" kern="1200">
                      <a:solidFill>
                        <a:schemeClr val="lt1"/>
                      </a:solidFill>
                      <a:latin typeface="+mn-lt"/>
                      <a:ea typeface="+mn-ea"/>
                      <a:cs typeface="+mn-cs"/>
                    </a:defRPr>
                  </a:lvl5pPr>
                  <a:lvl6pPr marL="1714281" algn="l" defTabSz="685712" rtl="0" eaLnBrk="1" latinLnBrk="0" hangingPunct="1">
                    <a:defRPr sz="1350" kern="1200">
                      <a:solidFill>
                        <a:schemeClr val="lt1"/>
                      </a:solidFill>
                      <a:latin typeface="+mn-lt"/>
                      <a:ea typeface="+mn-ea"/>
                      <a:cs typeface="+mn-cs"/>
                    </a:defRPr>
                  </a:lvl6pPr>
                  <a:lvl7pPr marL="2057137" algn="l" defTabSz="685712" rtl="0" eaLnBrk="1" latinLnBrk="0" hangingPunct="1">
                    <a:defRPr sz="1350" kern="1200">
                      <a:solidFill>
                        <a:schemeClr val="lt1"/>
                      </a:solidFill>
                      <a:latin typeface="+mn-lt"/>
                      <a:ea typeface="+mn-ea"/>
                      <a:cs typeface="+mn-cs"/>
                    </a:defRPr>
                  </a:lvl7pPr>
                  <a:lvl8pPr marL="2399993" algn="l" defTabSz="685712" rtl="0" eaLnBrk="1" latinLnBrk="0" hangingPunct="1">
                    <a:defRPr sz="1350" kern="1200">
                      <a:solidFill>
                        <a:schemeClr val="lt1"/>
                      </a:solidFill>
                      <a:latin typeface="+mn-lt"/>
                      <a:ea typeface="+mn-ea"/>
                      <a:cs typeface="+mn-cs"/>
                    </a:defRPr>
                  </a:lvl8pPr>
                  <a:lvl9pPr marL="2742849" algn="l" defTabSz="685712" rtl="0" eaLnBrk="1" latinLnBrk="0" hangingPunct="1">
                    <a:defRPr sz="1350" kern="1200">
                      <a:solidFill>
                        <a:schemeClr val="lt1"/>
                      </a:solidFill>
                      <a:latin typeface="+mn-lt"/>
                      <a:ea typeface="+mn-ea"/>
                      <a:cs typeface="+mn-cs"/>
                    </a:defRPr>
                  </a:lvl9pPr>
                </a:lstStyle>
                <a:p>
                  <a:pPr defTabSz="685689" fontAlgn="base">
                    <a:lnSpc>
                      <a:spcPct val="90000"/>
                    </a:lnSpc>
                    <a:spcBef>
                      <a:spcPct val="0"/>
                    </a:spcBef>
                    <a:spcAft>
                      <a:spcPct val="0"/>
                    </a:spcAft>
                    <a:defRPr/>
                  </a:pPr>
                  <a:endParaRPr lang="en-US" sz="1029">
                    <a:ln w="3175">
                      <a:noFill/>
                    </a:ln>
                    <a:gradFill>
                      <a:gsLst>
                        <a:gs pos="0">
                          <a:srgbClr val="282828"/>
                        </a:gs>
                        <a:gs pos="100000">
                          <a:srgbClr val="282828"/>
                        </a:gs>
                      </a:gsLst>
                      <a:lin ang="0" scaled="0"/>
                    </a:gradFill>
                    <a:latin typeface="Segoe UI Semibold"/>
                    <a:ea typeface="ＭＳ Ｐゴシック"/>
                    <a:cs typeface="Segoe UI"/>
                  </a:endParaRPr>
                </a:p>
              </p:txBody>
            </p:sp>
            <p:grpSp>
              <p:nvGrpSpPr>
                <p:cNvPr id="132" name="Group 131">
                  <a:extLst>
                    <a:ext uri="{FF2B5EF4-FFF2-40B4-BE49-F238E27FC236}">
                      <a16:creationId xmlns:a16="http://schemas.microsoft.com/office/drawing/2014/main" id="{854E7C67-A51D-403C-AB18-9A482FA1F55D}"/>
                    </a:ext>
                  </a:extLst>
                </p:cNvPr>
                <p:cNvGrpSpPr/>
                <p:nvPr/>
              </p:nvGrpSpPr>
              <p:grpSpPr>
                <a:xfrm>
                  <a:off x="4354339" y="3564685"/>
                  <a:ext cx="1050308" cy="492786"/>
                  <a:chOff x="10073570" y="2225595"/>
                  <a:chExt cx="1557441" cy="730724"/>
                </a:xfrm>
              </p:grpSpPr>
              <p:pic>
                <p:nvPicPr>
                  <p:cNvPr id="134" name="Graphic 7">
                    <a:extLst>
                      <a:ext uri="{FF2B5EF4-FFF2-40B4-BE49-F238E27FC236}">
                        <a16:creationId xmlns:a16="http://schemas.microsoft.com/office/drawing/2014/main" id="{DB9FA8ED-94B3-4C96-BD49-257A24F712C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73570" y="2588144"/>
                    <a:ext cx="335956" cy="335956"/>
                  </a:xfrm>
                  <a:prstGeom prst="rect">
                    <a:avLst/>
                  </a:prstGeom>
                </p:spPr>
              </p:pic>
              <p:pic>
                <p:nvPicPr>
                  <p:cNvPr id="135" name="Picture 134">
                    <a:extLst>
                      <a:ext uri="{FF2B5EF4-FFF2-40B4-BE49-F238E27FC236}">
                        <a16:creationId xmlns:a16="http://schemas.microsoft.com/office/drawing/2014/main" id="{58618EE5-2406-416E-8127-BE984C3D468F}"/>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332638" y="2256529"/>
                    <a:ext cx="415379" cy="290910"/>
                  </a:xfrm>
                  <a:prstGeom prst="rect">
                    <a:avLst/>
                  </a:prstGeom>
                </p:spPr>
              </p:pic>
              <p:pic>
                <p:nvPicPr>
                  <p:cNvPr id="136" name="Picture 135" descr="Tips: Working with Date and Time in servicenow REST API using PowerShell –  Chen V PowerShell Blog">
                    <a:extLst>
                      <a:ext uri="{FF2B5EF4-FFF2-40B4-BE49-F238E27FC236}">
                        <a16:creationId xmlns:a16="http://schemas.microsoft.com/office/drawing/2014/main" id="{5066F3A3-993C-4504-888D-50EF35EBA38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71129" y="2544566"/>
                    <a:ext cx="405845" cy="405845"/>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36" descr="Zoom Video Conferencing - Shining Waters">
                    <a:extLst>
                      <a:ext uri="{FF2B5EF4-FFF2-40B4-BE49-F238E27FC236}">
                        <a16:creationId xmlns:a16="http://schemas.microsoft.com/office/drawing/2014/main" id="{86240394-FC55-410B-9CA5-F557032F83F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235240" y="2560548"/>
                    <a:ext cx="395771" cy="395771"/>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137" descr="Icon request: facebook-workplace · Issue #10185 · FortAwesome/Font-Awesome  · GitHub">
                    <a:extLst>
                      <a:ext uri="{FF2B5EF4-FFF2-40B4-BE49-F238E27FC236}">
                        <a16:creationId xmlns:a16="http://schemas.microsoft.com/office/drawing/2014/main" id="{36839086-C27D-48FE-AE2A-935471E6DA8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000086" y="2225595"/>
                    <a:ext cx="312042" cy="332011"/>
                  </a:xfrm>
                  <a:prstGeom prst="rect">
                    <a:avLst/>
                  </a:prstGeom>
                  <a:noFill/>
                  <a:extLst>
                    <a:ext uri="{909E8E84-426E-40DD-AFC4-6F175D3DCCD1}">
                      <a14:hiddenFill xmlns:a14="http://schemas.microsoft.com/office/drawing/2010/main">
                        <a:solidFill>
                          <a:srgbClr val="FFFFFF"/>
                        </a:solidFill>
                      </a14:hiddenFill>
                    </a:ext>
                  </a:extLst>
                </p:spPr>
              </p:pic>
            </p:grpSp>
            <p:sp>
              <p:nvSpPr>
                <p:cNvPr id="133" name="Text">
                  <a:extLst>
                    <a:ext uri="{FF2B5EF4-FFF2-40B4-BE49-F238E27FC236}">
                      <a16:creationId xmlns:a16="http://schemas.microsoft.com/office/drawing/2014/main" id="{9C28AFDC-DA4F-4386-BCBC-03FC223FB862}"/>
                    </a:ext>
                  </a:extLst>
                </p:cNvPr>
                <p:cNvSpPr/>
                <p:nvPr/>
              </p:nvSpPr>
              <p:spPr bwMode="auto">
                <a:xfrm>
                  <a:off x="4036645" y="4061988"/>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p>
                  <a:pPr defTabSz="671862" fontAlgn="base">
                    <a:lnSpc>
                      <a:spcPct val="90000"/>
                    </a:lnSpc>
                    <a:spcBef>
                      <a:spcPct val="0"/>
                    </a:spcBef>
                    <a:spcAft>
                      <a:spcPct val="0"/>
                    </a:spcAft>
                  </a:pPr>
                  <a:r>
                    <a:rPr lang="en-US" sz="1200">
                      <a:latin typeface="Segoe UI Semibold"/>
                      <a:cs typeface="Segoe UI Semilight" panose="020B0402040204020203" pitchFamily="34" charset="0"/>
                    </a:rPr>
                    <a:t>SaaS apps</a:t>
                  </a:r>
                </a:p>
              </p:txBody>
            </p:sp>
          </p:grpSp>
          <p:sp>
            <p:nvSpPr>
              <p:cNvPr id="130" name="Rectangle: Rounded Corners 129">
                <a:extLst>
                  <a:ext uri="{FF2B5EF4-FFF2-40B4-BE49-F238E27FC236}">
                    <a16:creationId xmlns:a16="http://schemas.microsoft.com/office/drawing/2014/main" id="{B46F4D58-D82E-4517-BADD-E49D264C3A69}"/>
                  </a:ext>
                </a:extLst>
              </p:cNvPr>
              <p:cNvSpPr/>
              <p:nvPr/>
            </p:nvSpPr>
            <p:spPr bwMode="auto">
              <a:xfrm>
                <a:off x="3753853" y="3272588"/>
                <a:ext cx="2394284" cy="2207795"/>
              </a:xfrm>
              <a:prstGeom prst="round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187" name="TextBox 186">
              <a:extLst>
                <a:ext uri="{FF2B5EF4-FFF2-40B4-BE49-F238E27FC236}">
                  <a16:creationId xmlns:a16="http://schemas.microsoft.com/office/drawing/2014/main" id="{86B831E3-58A3-4886-9467-64C904CCC337}"/>
                </a:ext>
              </a:extLst>
            </p:cNvPr>
            <p:cNvSpPr txBox="1"/>
            <p:nvPr/>
          </p:nvSpPr>
          <p:spPr>
            <a:xfrm>
              <a:off x="1869802" y="1849075"/>
              <a:ext cx="1371210" cy="830997"/>
            </a:xfrm>
            <a:prstGeom prst="rect">
              <a:avLst/>
            </a:prstGeom>
            <a:noFill/>
          </p:spPr>
          <p:txBody>
            <a:bodyPr wrap="square">
              <a:spAutoFit/>
            </a:bodyPr>
            <a:lstStyle/>
            <a:p>
              <a:r>
                <a:rPr lang="en-US" sz="1200" kern="1200">
                  <a:solidFill>
                    <a:schemeClr val="tx1"/>
                  </a:solidFill>
                  <a:effectLst/>
                  <a:latin typeface="+mj-lt"/>
                </a:rPr>
                <a:t>Automate the granting of access rights to resources</a:t>
              </a:r>
              <a:endParaRPr lang="en-US" sz="1200">
                <a:latin typeface="+mj-lt"/>
              </a:endParaRPr>
            </a:p>
          </p:txBody>
        </p:sp>
      </p:grpSp>
      <p:grpSp>
        <p:nvGrpSpPr>
          <p:cNvPr id="7" name="Recertification">
            <a:extLst>
              <a:ext uri="{FF2B5EF4-FFF2-40B4-BE49-F238E27FC236}">
                <a16:creationId xmlns:a16="http://schemas.microsoft.com/office/drawing/2014/main" id="{BD50B932-86FE-42BC-86CB-03B2FEAE894A}"/>
              </a:ext>
            </a:extLst>
          </p:cNvPr>
          <p:cNvGrpSpPr/>
          <p:nvPr/>
        </p:nvGrpSpPr>
        <p:grpSpPr>
          <a:xfrm>
            <a:off x="6715664" y="1230325"/>
            <a:ext cx="1605171" cy="2300698"/>
            <a:chOff x="6715664" y="1230325"/>
            <a:chExt cx="1605171" cy="2300698"/>
          </a:xfrm>
        </p:grpSpPr>
        <p:grpSp>
          <p:nvGrpSpPr>
            <p:cNvPr id="159" name="Group 158" descr="Access lifecycle icons">
              <a:extLst>
                <a:ext uri="{FF2B5EF4-FFF2-40B4-BE49-F238E27FC236}">
                  <a16:creationId xmlns:a16="http://schemas.microsoft.com/office/drawing/2014/main" id="{AD0C0A50-1B12-4A34-8699-3ED71E34E907}"/>
                </a:ext>
              </a:extLst>
            </p:cNvPr>
            <p:cNvGrpSpPr>
              <a:grpSpLocks noChangeAspect="1"/>
            </p:cNvGrpSpPr>
            <p:nvPr/>
          </p:nvGrpSpPr>
          <p:grpSpPr>
            <a:xfrm>
              <a:off x="7073169" y="1230325"/>
              <a:ext cx="1247666" cy="1237311"/>
              <a:chOff x="3998269" y="2537458"/>
              <a:chExt cx="1441175" cy="1429213"/>
            </a:xfrm>
          </p:grpSpPr>
          <p:grpSp>
            <p:nvGrpSpPr>
              <p:cNvPr id="160" name="Group 159">
                <a:extLst>
                  <a:ext uri="{FF2B5EF4-FFF2-40B4-BE49-F238E27FC236}">
                    <a16:creationId xmlns:a16="http://schemas.microsoft.com/office/drawing/2014/main" id="{0010AACB-5A41-4C3C-88F4-1D6C0BFB2EB1}"/>
                  </a:ext>
                </a:extLst>
              </p:cNvPr>
              <p:cNvGrpSpPr/>
              <p:nvPr/>
            </p:nvGrpSpPr>
            <p:grpSpPr>
              <a:xfrm>
                <a:off x="4067807" y="2874309"/>
                <a:ext cx="1371637" cy="1092362"/>
                <a:chOff x="4067807" y="2874309"/>
                <a:chExt cx="1371637" cy="1092362"/>
              </a:xfrm>
            </p:grpSpPr>
            <p:grpSp>
              <p:nvGrpSpPr>
                <p:cNvPr id="162" name="Group 10">
                  <a:extLst>
                    <a:ext uri="{FF2B5EF4-FFF2-40B4-BE49-F238E27FC236}">
                      <a16:creationId xmlns:a16="http://schemas.microsoft.com/office/drawing/2014/main" id="{440BE57E-5E2F-4545-9E55-6B0D952997AD}"/>
                    </a:ext>
                  </a:extLst>
                </p:cNvPr>
                <p:cNvGrpSpPr>
                  <a:grpSpLocks noChangeAspect="1"/>
                </p:cNvGrpSpPr>
                <p:nvPr/>
              </p:nvGrpSpPr>
              <p:grpSpPr bwMode="auto">
                <a:xfrm>
                  <a:off x="4067807" y="3283847"/>
                  <a:ext cx="682824" cy="682824"/>
                  <a:chOff x="5004" y="797"/>
                  <a:chExt cx="256" cy="256"/>
                </a:xfrm>
              </p:grpSpPr>
              <p:sp>
                <p:nvSpPr>
                  <p:cNvPr id="164" name="AutoShape 9">
                    <a:extLst>
                      <a:ext uri="{FF2B5EF4-FFF2-40B4-BE49-F238E27FC236}">
                        <a16:creationId xmlns:a16="http://schemas.microsoft.com/office/drawing/2014/main" id="{6A82744E-AC75-4E2F-B38B-32F7CF865CD1}"/>
                      </a:ext>
                    </a:extLst>
                  </p:cNvPr>
                  <p:cNvSpPr>
                    <a:spLocks noChangeAspect="1" noChangeArrowheads="1" noTextEdit="1"/>
                  </p:cNvSpPr>
                  <p:nvPr/>
                </p:nvSpPr>
                <p:spPr bwMode="auto">
                  <a:xfrm>
                    <a:off x="5004" y="797"/>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sp>
                <p:nvSpPr>
                  <p:cNvPr id="165" name="Freeform 11">
                    <a:extLst>
                      <a:ext uri="{FF2B5EF4-FFF2-40B4-BE49-F238E27FC236}">
                        <a16:creationId xmlns:a16="http://schemas.microsoft.com/office/drawing/2014/main" id="{7B91F7BC-81FA-4D4B-BC26-950A639D262C}"/>
                      </a:ext>
                    </a:extLst>
                  </p:cNvPr>
                  <p:cNvSpPr>
                    <a:spLocks/>
                  </p:cNvSpPr>
                  <p:nvPr/>
                </p:nvSpPr>
                <p:spPr bwMode="auto">
                  <a:xfrm>
                    <a:off x="5087" y="795"/>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rgbClr val="2F2F2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sp>
                <p:nvSpPr>
                  <p:cNvPr id="166" name="Freeform 12">
                    <a:extLst>
                      <a:ext uri="{FF2B5EF4-FFF2-40B4-BE49-F238E27FC236}">
                        <a16:creationId xmlns:a16="http://schemas.microsoft.com/office/drawing/2014/main" id="{C1F0FBA0-09E2-4FFD-A955-D3D033C7E08E}"/>
                      </a:ext>
                    </a:extLst>
                  </p:cNvPr>
                  <p:cNvSpPr>
                    <a:spLocks/>
                  </p:cNvSpPr>
                  <p:nvPr/>
                </p:nvSpPr>
                <p:spPr bwMode="auto">
                  <a:xfrm>
                    <a:off x="5004" y="943"/>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rgbClr val="0078D4"/>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sp>
                <p:nvSpPr>
                  <p:cNvPr id="167" name="Freeform 13">
                    <a:extLst>
                      <a:ext uri="{FF2B5EF4-FFF2-40B4-BE49-F238E27FC236}">
                        <a16:creationId xmlns:a16="http://schemas.microsoft.com/office/drawing/2014/main" id="{71D75A37-0AF4-4963-80D7-A551631664AD}"/>
                      </a:ext>
                    </a:extLst>
                  </p:cNvPr>
                  <p:cNvSpPr>
                    <a:spLocks/>
                  </p:cNvSpPr>
                  <p:nvPr/>
                </p:nvSpPr>
                <p:spPr bwMode="auto">
                  <a:xfrm>
                    <a:off x="5103" y="811"/>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grpSp>
            <p:pic>
              <p:nvPicPr>
                <p:cNvPr id="163" name="Picture 162">
                  <a:extLst>
                    <a:ext uri="{FF2B5EF4-FFF2-40B4-BE49-F238E27FC236}">
                      <a16:creationId xmlns:a16="http://schemas.microsoft.com/office/drawing/2014/main" id="{4662469A-18AB-44AF-A00D-41FB1503E251}"/>
                    </a:ext>
                  </a:extLst>
                </p:cNvPr>
                <p:cNvPicPr>
                  <a:picLocks noChangeAspect="1"/>
                </p:cNvPicPr>
                <p:nvPr/>
              </p:nvPicPr>
              <p:blipFill>
                <a:blip r:embed="rId23"/>
                <a:stretch>
                  <a:fillRect/>
                </a:stretch>
              </p:blipFill>
              <p:spPr>
                <a:xfrm>
                  <a:off x="4832931" y="2874309"/>
                  <a:ext cx="606513" cy="606513"/>
                </a:xfrm>
                <a:prstGeom prst="rect">
                  <a:avLst/>
                </a:prstGeom>
              </p:spPr>
            </p:pic>
          </p:grpSp>
          <p:pic>
            <p:nvPicPr>
              <p:cNvPr id="161" name="Picture 160">
                <a:extLst>
                  <a:ext uri="{FF2B5EF4-FFF2-40B4-BE49-F238E27FC236}">
                    <a16:creationId xmlns:a16="http://schemas.microsoft.com/office/drawing/2014/main" id="{C5D0D93D-984C-4981-9B0E-5649947608EB}"/>
                  </a:ext>
                </a:extLst>
              </p:cNvPr>
              <p:cNvPicPr>
                <a:picLocks noChangeAspect="1"/>
              </p:cNvPicPr>
              <p:nvPr/>
            </p:nvPicPr>
            <p:blipFill>
              <a:blip r:embed="rId24"/>
              <a:stretch>
                <a:fillRect/>
              </a:stretch>
            </p:blipFill>
            <p:spPr>
              <a:xfrm>
                <a:off x="3998269" y="2537458"/>
                <a:ext cx="606513" cy="606513"/>
              </a:xfrm>
              <a:prstGeom prst="rect">
                <a:avLst/>
              </a:prstGeom>
            </p:spPr>
          </p:pic>
        </p:grpSp>
        <p:sp>
          <p:nvSpPr>
            <p:cNvPr id="189" name="TextBox 188">
              <a:extLst>
                <a:ext uri="{FF2B5EF4-FFF2-40B4-BE49-F238E27FC236}">
                  <a16:creationId xmlns:a16="http://schemas.microsoft.com/office/drawing/2014/main" id="{F7CA5FDF-39E6-4BE4-AB27-F84A5C80C40C}"/>
                </a:ext>
              </a:extLst>
            </p:cNvPr>
            <p:cNvSpPr txBox="1"/>
            <p:nvPr/>
          </p:nvSpPr>
          <p:spPr>
            <a:xfrm>
              <a:off x="6715664" y="2977025"/>
              <a:ext cx="1289724" cy="553998"/>
            </a:xfrm>
            <a:prstGeom prst="rect">
              <a:avLst/>
            </a:prstGeom>
            <a:noFill/>
          </p:spPr>
          <p:txBody>
            <a:bodyPr wrap="square" lIns="0" tIns="0" rIns="0" bIns="0" rtlCol="0">
              <a:spAutoFit/>
            </a:bodyPr>
            <a:lstStyle/>
            <a:p>
              <a:pPr marL="0" indent="0">
                <a:buNone/>
              </a:pPr>
              <a:r>
                <a:rPr lang="en-US" sz="1200">
                  <a:latin typeface="+mj-lt"/>
                  <a:cs typeface="Segoe UI"/>
                </a:rPr>
                <a:t>Access recertification to reduce risk</a:t>
              </a:r>
              <a:endParaRPr lang="en-US" sz="1200" b="1">
                <a:latin typeface="+mj-lt"/>
              </a:endParaRPr>
            </a:p>
          </p:txBody>
        </p:sp>
      </p:grpSp>
      <p:grpSp>
        <p:nvGrpSpPr>
          <p:cNvPr id="6" name="PIM">
            <a:extLst>
              <a:ext uri="{FF2B5EF4-FFF2-40B4-BE49-F238E27FC236}">
                <a16:creationId xmlns:a16="http://schemas.microsoft.com/office/drawing/2014/main" id="{AA25B485-9303-4D81-AB8F-F7FD9B05D018}"/>
              </a:ext>
            </a:extLst>
          </p:cNvPr>
          <p:cNvGrpSpPr/>
          <p:nvPr/>
        </p:nvGrpSpPr>
        <p:grpSpPr>
          <a:xfrm>
            <a:off x="9436809" y="1246477"/>
            <a:ext cx="2145084" cy="2675999"/>
            <a:chOff x="9436809" y="1246477"/>
            <a:chExt cx="2145084" cy="2675999"/>
          </a:xfrm>
        </p:grpSpPr>
        <p:grpSp>
          <p:nvGrpSpPr>
            <p:cNvPr id="168" name="Group 167" descr="Person with keys, a warning sign, a gear, and a hourglass">
              <a:extLst>
                <a:ext uri="{FF2B5EF4-FFF2-40B4-BE49-F238E27FC236}">
                  <a16:creationId xmlns:a16="http://schemas.microsoft.com/office/drawing/2014/main" id="{BCD6814B-DE1A-41B9-B7F9-A92F1A996CC2}"/>
                </a:ext>
              </a:extLst>
            </p:cNvPr>
            <p:cNvGrpSpPr>
              <a:grpSpLocks noChangeAspect="1"/>
            </p:cNvGrpSpPr>
            <p:nvPr/>
          </p:nvGrpSpPr>
          <p:grpSpPr>
            <a:xfrm>
              <a:off x="9436809" y="2654829"/>
              <a:ext cx="1587750" cy="1267647"/>
              <a:chOff x="6641807" y="2639231"/>
              <a:chExt cx="2060380" cy="1644991"/>
            </a:xfrm>
          </p:grpSpPr>
          <p:grpSp>
            <p:nvGrpSpPr>
              <p:cNvPr id="169" name="Group 168">
                <a:extLst>
                  <a:ext uri="{FF2B5EF4-FFF2-40B4-BE49-F238E27FC236}">
                    <a16:creationId xmlns:a16="http://schemas.microsoft.com/office/drawing/2014/main" id="{124C7F2E-41DE-4FC8-846E-FE9EF9DAE669}"/>
                  </a:ext>
                </a:extLst>
              </p:cNvPr>
              <p:cNvGrpSpPr/>
              <p:nvPr/>
            </p:nvGrpSpPr>
            <p:grpSpPr>
              <a:xfrm>
                <a:off x="6641807" y="2753120"/>
                <a:ext cx="1121956" cy="1187829"/>
                <a:chOff x="6824505" y="3098032"/>
                <a:chExt cx="888278" cy="940432"/>
              </a:xfrm>
            </p:grpSpPr>
            <p:pic>
              <p:nvPicPr>
                <p:cNvPr id="178" name="Picture 177">
                  <a:extLst>
                    <a:ext uri="{FF2B5EF4-FFF2-40B4-BE49-F238E27FC236}">
                      <a16:creationId xmlns:a16="http://schemas.microsoft.com/office/drawing/2014/main" id="{DD94EF64-35B6-46FC-9637-C55FFCDF8029}"/>
                    </a:ext>
                  </a:extLst>
                </p:cNvPr>
                <p:cNvPicPr>
                  <a:picLocks noChangeAspect="1"/>
                </p:cNvPicPr>
                <p:nvPr/>
              </p:nvPicPr>
              <p:blipFill>
                <a:blip r:embed="rId5"/>
                <a:stretch>
                  <a:fillRect/>
                </a:stretch>
              </p:blipFill>
              <p:spPr>
                <a:xfrm>
                  <a:off x="6824505" y="3098032"/>
                  <a:ext cx="752090" cy="752090"/>
                </a:xfrm>
                <a:prstGeom prst="rect">
                  <a:avLst/>
                </a:prstGeom>
              </p:spPr>
            </p:pic>
            <p:grpSp>
              <p:nvGrpSpPr>
                <p:cNvPr id="179" name="Group 178">
                  <a:extLst>
                    <a:ext uri="{FF2B5EF4-FFF2-40B4-BE49-F238E27FC236}">
                      <a16:creationId xmlns:a16="http://schemas.microsoft.com/office/drawing/2014/main" id="{080BA1BF-0A5F-446B-AAA7-77663E075A1D}"/>
                    </a:ext>
                  </a:extLst>
                </p:cNvPr>
                <p:cNvGrpSpPr/>
                <p:nvPr/>
              </p:nvGrpSpPr>
              <p:grpSpPr>
                <a:xfrm>
                  <a:off x="7246698" y="3563761"/>
                  <a:ext cx="466085" cy="474703"/>
                  <a:chOff x="7246698" y="3563761"/>
                  <a:chExt cx="466085" cy="474703"/>
                </a:xfrm>
              </p:grpSpPr>
              <p:sp>
                <p:nvSpPr>
                  <p:cNvPr id="180" name="Oval 179">
                    <a:extLst>
                      <a:ext uri="{FF2B5EF4-FFF2-40B4-BE49-F238E27FC236}">
                        <a16:creationId xmlns:a16="http://schemas.microsoft.com/office/drawing/2014/main" id="{7E5902AD-ABFB-4529-85EC-20EB36486DEB}"/>
                      </a:ext>
                    </a:extLst>
                  </p:cNvPr>
                  <p:cNvSpPr/>
                  <p:nvPr/>
                </p:nvSpPr>
                <p:spPr bwMode="auto">
                  <a:xfrm>
                    <a:off x="7246698" y="3563761"/>
                    <a:ext cx="454568" cy="45456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81" name="Picture 180">
                    <a:extLst>
                      <a:ext uri="{FF2B5EF4-FFF2-40B4-BE49-F238E27FC236}">
                        <a16:creationId xmlns:a16="http://schemas.microsoft.com/office/drawing/2014/main" id="{85DAFAB8-AEC8-4761-A3BD-A56E700E4B69}"/>
                      </a:ext>
                    </a:extLst>
                  </p:cNvPr>
                  <p:cNvPicPr>
                    <a:picLocks noChangeAspect="1"/>
                  </p:cNvPicPr>
                  <p:nvPr/>
                </p:nvPicPr>
                <p:blipFill>
                  <a:blip r:embed="rId25"/>
                  <a:stretch>
                    <a:fillRect/>
                  </a:stretch>
                </p:blipFill>
                <p:spPr>
                  <a:xfrm>
                    <a:off x="7306383" y="3632064"/>
                    <a:ext cx="406400" cy="406400"/>
                  </a:xfrm>
                  <a:prstGeom prst="rect">
                    <a:avLst/>
                  </a:prstGeom>
                </p:spPr>
              </p:pic>
            </p:grpSp>
          </p:grpSp>
          <p:pic>
            <p:nvPicPr>
              <p:cNvPr id="170" name="Picture 169">
                <a:extLst>
                  <a:ext uri="{FF2B5EF4-FFF2-40B4-BE49-F238E27FC236}">
                    <a16:creationId xmlns:a16="http://schemas.microsoft.com/office/drawing/2014/main" id="{F1177B3E-66CE-46DA-85AB-16158626AED2}"/>
                  </a:ext>
                </a:extLst>
              </p:cNvPr>
              <p:cNvPicPr>
                <a:picLocks noChangeAspect="1"/>
              </p:cNvPicPr>
              <p:nvPr/>
            </p:nvPicPr>
            <p:blipFill>
              <a:blip r:embed="rId26"/>
              <a:stretch>
                <a:fillRect/>
              </a:stretch>
            </p:blipFill>
            <p:spPr>
              <a:xfrm>
                <a:off x="7816227" y="2639231"/>
                <a:ext cx="529280" cy="529280"/>
              </a:xfrm>
              <a:prstGeom prst="rect">
                <a:avLst/>
              </a:prstGeom>
            </p:spPr>
          </p:pic>
          <p:grpSp>
            <p:nvGrpSpPr>
              <p:cNvPr id="171" name="Group 170">
                <a:extLst>
                  <a:ext uri="{FF2B5EF4-FFF2-40B4-BE49-F238E27FC236}">
                    <a16:creationId xmlns:a16="http://schemas.microsoft.com/office/drawing/2014/main" id="{C5A48FD4-AD98-4965-A0A6-513F84E2F645}"/>
                  </a:ext>
                </a:extLst>
              </p:cNvPr>
              <p:cNvGrpSpPr/>
              <p:nvPr/>
            </p:nvGrpSpPr>
            <p:grpSpPr>
              <a:xfrm>
                <a:off x="8150002" y="3215537"/>
                <a:ext cx="552185" cy="560707"/>
                <a:chOff x="7773069" y="3708057"/>
                <a:chExt cx="600840" cy="610113"/>
              </a:xfrm>
            </p:grpSpPr>
            <p:pic>
              <p:nvPicPr>
                <p:cNvPr id="175" name="Picture 174">
                  <a:extLst>
                    <a:ext uri="{FF2B5EF4-FFF2-40B4-BE49-F238E27FC236}">
                      <a16:creationId xmlns:a16="http://schemas.microsoft.com/office/drawing/2014/main" id="{CE6F12EA-CFE2-4D0E-A412-BF65E78341E3}"/>
                    </a:ext>
                  </a:extLst>
                </p:cNvPr>
                <p:cNvPicPr>
                  <a:picLocks noChangeAspect="1"/>
                </p:cNvPicPr>
                <p:nvPr/>
              </p:nvPicPr>
              <p:blipFill>
                <a:blip r:embed="rId27"/>
                <a:stretch>
                  <a:fillRect/>
                </a:stretch>
              </p:blipFill>
              <p:spPr>
                <a:xfrm>
                  <a:off x="7870611" y="3808665"/>
                  <a:ext cx="406400" cy="406400"/>
                </a:xfrm>
                <a:prstGeom prst="rect">
                  <a:avLst/>
                </a:prstGeom>
              </p:spPr>
            </p:pic>
            <p:sp>
              <p:nvSpPr>
                <p:cNvPr id="176" name="Arc 175">
                  <a:extLst>
                    <a:ext uri="{FF2B5EF4-FFF2-40B4-BE49-F238E27FC236}">
                      <a16:creationId xmlns:a16="http://schemas.microsoft.com/office/drawing/2014/main" id="{D2607D4A-610A-4AEC-9F5E-ED8B91748C83}"/>
                    </a:ext>
                  </a:extLst>
                </p:cNvPr>
                <p:cNvSpPr/>
                <p:nvPr/>
              </p:nvSpPr>
              <p:spPr>
                <a:xfrm>
                  <a:off x="7773069" y="3708057"/>
                  <a:ext cx="591761" cy="591761"/>
                </a:xfrm>
                <a:prstGeom prst="arc">
                  <a:avLst>
                    <a:gd name="adj1" fmla="val 11233956"/>
                    <a:gd name="adj2" fmla="val 0"/>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sz="1765">
                    <a:solidFill>
                      <a:srgbClr val="282828"/>
                    </a:solidFill>
                    <a:latin typeface="Segoe UI"/>
                  </a:endParaRPr>
                </a:p>
              </p:txBody>
            </p:sp>
            <p:sp>
              <p:nvSpPr>
                <p:cNvPr id="177" name="Arc 176">
                  <a:extLst>
                    <a:ext uri="{FF2B5EF4-FFF2-40B4-BE49-F238E27FC236}">
                      <a16:creationId xmlns:a16="http://schemas.microsoft.com/office/drawing/2014/main" id="{FACC9114-8BD2-4DA5-8052-6DE76BFA546E}"/>
                    </a:ext>
                  </a:extLst>
                </p:cNvPr>
                <p:cNvSpPr/>
                <p:nvPr/>
              </p:nvSpPr>
              <p:spPr>
                <a:xfrm flipH="1" flipV="1">
                  <a:off x="7782148" y="3726409"/>
                  <a:ext cx="591761" cy="591761"/>
                </a:xfrm>
                <a:prstGeom prst="arc">
                  <a:avLst>
                    <a:gd name="adj1" fmla="val 11233956"/>
                    <a:gd name="adj2" fmla="val 0"/>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4192">
                    <a:defRPr/>
                  </a:pPr>
                  <a:endParaRPr lang="en-US" sz="1765">
                    <a:solidFill>
                      <a:srgbClr val="282828"/>
                    </a:solidFill>
                    <a:latin typeface="Segoe UI"/>
                  </a:endParaRPr>
                </a:p>
              </p:txBody>
            </p:sp>
          </p:grpSp>
          <p:grpSp>
            <p:nvGrpSpPr>
              <p:cNvPr id="172" name="Group 171">
                <a:extLst>
                  <a:ext uri="{FF2B5EF4-FFF2-40B4-BE49-F238E27FC236}">
                    <a16:creationId xmlns:a16="http://schemas.microsoft.com/office/drawing/2014/main" id="{336E1E7A-14E3-4653-B72F-CB63AE03994C}"/>
                  </a:ext>
                </a:extLst>
              </p:cNvPr>
              <p:cNvGrpSpPr/>
              <p:nvPr/>
            </p:nvGrpSpPr>
            <p:grpSpPr>
              <a:xfrm>
                <a:off x="7795072" y="3808717"/>
                <a:ext cx="475505" cy="475505"/>
                <a:chOff x="9742856" y="4986491"/>
                <a:chExt cx="265538" cy="265538"/>
              </a:xfrm>
            </p:grpSpPr>
            <p:sp>
              <p:nvSpPr>
                <p:cNvPr id="173" name="Oval 172">
                  <a:extLst>
                    <a:ext uri="{FF2B5EF4-FFF2-40B4-BE49-F238E27FC236}">
                      <a16:creationId xmlns:a16="http://schemas.microsoft.com/office/drawing/2014/main" id="{DD6ADF29-6835-41CF-A956-118C16FE3864}"/>
                    </a:ext>
                  </a:extLst>
                </p:cNvPr>
                <p:cNvSpPr/>
                <p:nvPr/>
              </p:nvSpPr>
              <p:spPr bwMode="auto">
                <a:xfrm>
                  <a:off x="9742856" y="4986491"/>
                  <a:ext cx="265538" cy="26553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74" name="Warning_E7BA" title="Icon of a triangle with an exclaimation point inside">
                  <a:extLst>
                    <a:ext uri="{FF2B5EF4-FFF2-40B4-BE49-F238E27FC236}">
                      <a16:creationId xmlns:a16="http://schemas.microsoft.com/office/drawing/2014/main" id="{8CBFC374-4258-43D8-9188-729573D92A5C}"/>
                    </a:ext>
                  </a:extLst>
                </p:cNvPr>
                <p:cNvSpPr>
                  <a:spLocks noChangeAspect="1" noEditPoints="1"/>
                </p:cNvSpPr>
                <p:nvPr/>
              </p:nvSpPr>
              <p:spPr bwMode="auto">
                <a:xfrm>
                  <a:off x="9803176" y="5046774"/>
                  <a:ext cx="144898" cy="144972"/>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lin ang="5400000" scaled="1"/>
                    </a:gradFill>
                  </a:endParaRPr>
                </a:p>
              </p:txBody>
            </p:sp>
          </p:grpSp>
        </p:grpSp>
        <p:sp>
          <p:nvSpPr>
            <p:cNvPr id="190" name="TextBox 189">
              <a:extLst>
                <a:ext uri="{FF2B5EF4-FFF2-40B4-BE49-F238E27FC236}">
                  <a16:creationId xmlns:a16="http://schemas.microsoft.com/office/drawing/2014/main" id="{FDA6E721-C412-4C1F-8097-9F8287CCCBF4}"/>
                </a:ext>
              </a:extLst>
            </p:cNvPr>
            <p:cNvSpPr txBox="1"/>
            <p:nvPr/>
          </p:nvSpPr>
          <p:spPr>
            <a:xfrm>
              <a:off x="9701029" y="1246477"/>
              <a:ext cx="1880864" cy="738664"/>
            </a:xfrm>
            <a:prstGeom prst="rect">
              <a:avLst/>
            </a:prstGeom>
            <a:noFill/>
          </p:spPr>
          <p:txBody>
            <a:bodyPr wrap="square" lIns="0" tIns="0" rIns="0" bIns="0" rtlCol="0">
              <a:spAutoFit/>
            </a:bodyPr>
            <a:lstStyle/>
            <a:p>
              <a:pPr marL="0" indent="0">
                <a:buNone/>
              </a:pPr>
              <a:r>
                <a:rPr lang="en-US" sz="1200">
                  <a:latin typeface="+mj-lt"/>
                  <a:cs typeface="Segoe UI"/>
                </a:rPr>
                <a:t>Just-in-time access, alerts, and approval workflows to protect access to critical resources</a:t>
              </a:r>
              <a:endParaRPr lang="en-US" sz="1200" b="1">
                <a:latin typeface="+mj-lt"/>
              </a:endParaRPr>
            </a:p>
          </p:txBody>
        </p:sp>
      </p:grpSp>
      <p:cxnSp>
        <p:nvCxnSpPr>
          <p:cNvPr id="192" name="Connector: Curved 191">
            <a:extLst>
              <a:ext uri="{FF2B5EF4-FFF2-40B4-BE49-F238E27FC236}">
                <a16:creationId xmlns:a16="http://schemas.microsoft.com/office/drawing/2014/main" id="{399D8638-C29D-4E68-830F-0F8FD4E162C7}"/>
              </a:ext>
            </a:extLst>
          </p:cNvPr>
          <p:cNvCxnSpPr>
            <a:endCxn id="170" idx="0"/>
          </p:cNvCxnSpPr>
          <p:nvPr/>
        </p:nvCxnSpPr>
        <p:spPr>
          <a:xfrm>
            <a:off x="8435050" y="1803063"/>
            <a:ext cx="2110714" cy="851766"/>
          </a:xfrm>
          <a:prstGeom prst="curvedConnector2">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 name="Auditing &amp; Reporting">
            <a:extLst>
              <a:ext uri="{FF2B5EF4-FFF2-40B4-BE49-F238E27FC236}">
                <a16:creationId xmlns:a16="http://schemas.microsoft.com/office/drawing/2014/main" id="{DD2E02F9-4BDB-419F-8520-B29F52383FDE}"/>
              </a:ext>
            </a:extLst>
          </p:cNvPr>
          <p:cNvGrpSpPr/>
          <p:nvPr/>
        </p:nvGrpSpPr>
        <p:grpSpPr>
          <a:xfrm>
            <a:off x="435077" y="5757263"/>
            <a:ext cx="11297265" cy="1115591"/>
            <a:chOff x="435077" y="5757263"/>
            <a:chExt cx="11297265" cy="1115591"/>
          </a:xfrm>
        </p:grpSpPr>
        <p:grpSp>
          <p:nvGrpSpPr>
            <p:cNvPr id="97" name="Group 96">
              <a:extLst>
                <a:ext uri="{FF2B5EF4-FFF2-40B4-BE49-F238E27FC236}">
                  <a16:creationId xmlns:a16="http://schemas.microsoft.com/office/drawing/2014/main" id="{292B173F-A5C2-4519-83B6-426672F90A58}"/>
                </a:ext>
              </a:extLst>
            </p:cNvPr>
            <p:cNvGrpSpPr/>
            <p:nvPr/>
          </p:nvGrpSpPr>
          <p:grpSpPr>
            <a:xfrm>
              <a:off x="435077" y="5968751"/>
              <a:ext cx="11297265" cy="590957"/>
              <a:chOff x="435077" y="6145727"/>
              <a:chExt cx="11297265" cy="590957"/>
            </a:xfrm>
          </p:grpSpPr>
          <p:sp>
            <p:nvSpPr>
              <p:cNvPr id="98" name="Rectangle: Rounded Corners 97">
                <a:extLst>
                  <a:ext uri="{FF2B5EF4-FFF2-40B4-BE49-F238E27FC236}">
                    <a16:creationId xmlns:a16="http://schemas.microsoft.com/office/drawing/2014/main" id="{1DBF2291-F497-42E7-AA79-42AB94ED12C7}"/>
                  </a:ext>
                </a:extLst>
              </p:cNvPr>
              <p:cNvSpPr/>
              <p:nvPr/>
            </p:nvSpPr>
            <p:spPr bwMode="auto">
              <a:xfrm>
                <a:off x="585217" y="6164807"/>
                <a:ext cx="11021566" cy="571877"/>
              </a:xfrm>
              <a:prstGeom prst="roundRect">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9F46A690-B1EA-49C8-A9E1-F85C6DAE3E35}"/>
                  </a:ext>
                </a:extLst>
              </p:cNvPr>
              <p:cNvSpPr/>
              <p:nvPr/>
            </p:nvSpPr>
            <p:spPr bwMode="auto">
              <a:xfrm>
                <a:off x="435077" y="6145727"/>
                <a:ext cx="11297265" cy="230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94" name="Oval 193">
              <a:extLst>
                <a:ext uri="{FF2B5EF4-FFF2-40B4-BE49-F238E27FC236}">
                  <a16:creationId xmlns:a16="http://schemas.microsoft.com/office/drawing/2014/main" id="{BF497ED6-EBBB-4E99-B88B-241FAECE630E}"/>
                </a:ext>
              </a:extLst>
            </p:cNvPr>
            <p:cNvSpPr/>
            <p:nvPr/>
          </p:nvSpPr>
          <p:spPr bwMode="auto">
            <a:xfrm>
              <a:off x="5091682" y="6228381"/>
              <a:ext cx="2021326" cy="644473"/>
            </a:xfrm>
            <a:prstGeom prst="ellipse">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a:ea typeface="+mn-ea"/>
                  <a:cs typeface="+mn-cs"/>
                </a:rPr>
                <a:t>Ongoing auditing </a:t>
              </a:r>
              <a:br>
                <a:rPr kumimoji="0" lang="en-US" sz="1400" b="0" i="0" u="none" strike="noStrike" kern="1200" cap="none" spc="0" normalizeH="0" baseline="0" noProof="0">
                  <a:ln>
                    <a:noFill/>
                  </a:ln>
                  <a:solidFill>
                    <a:schemeClr val="tx2"/>
                  </a:solidFill>
                  <a:effectLst/>
                  <a:uLnTx/>
                  <a:uFillTx/>
                  <a:latin typeface="Segoe UI"/>
                  <a:ea typeface="+mn-ea"/>
                  <a:cs typeface="+mn-cs"/>
                </a:rPr>
              </a:br>
              <a:r>
                <a:rPr kumimoji="0" lang="en-US" sz="1400" b="0" i="0" u="none" strike="noStrike" kern="1200" cap="none" spc="0" normalizeH="0" baseline="0" noProof="0">
                  <a:ln>
                    <a:noFill/>
                  </a:ln>
                  <a:solidFill>
                    <a:schemeClr val="tx2"/>
                  </a:solidFill>
                  <a:effectLst/>
                  <a:uLnTx/>
                  <a:uFillTx/>
                  <a:latin typeface="Segoe UI"/>
                  <a:ea typeface="+mn-ea"/>
                  <a:cs typeface="+mn-cs"/>
                </a:rPr>
                <a:t>&amp; reporting</a:t>
              </a:r>
            </a:p>
          </p:txBody>
        </p:sp>
        <p:pic>
          <p:nvPicPr>
            <p:cNvPr id="195" name="Picture 194">
              <a:extLst>
                <a:ext uri="{FF2B5EF4-FFF2-40B4-BE49-F238E27FC236}">
                  <a16:creationId xmlns:a16="http://schemas.microsoft.com/office/drawing/2014/main" id="{E49F62BB-B75B-4BE3-870F-36A04A1EC6F6}"/>
                </a:ext>
              </a:extLst>
            </p:cNvPr>
            <p:cNvPicPr>
              <a:picLocks noChangeAspect="1"/>
            </p:cNvPicPr>
            <p:nvPr/>
          </p:nvPicPr>
          <p:blipFill>
            <a:blip r:embed="rId28"/>
            <a:stretch>
              <a:fillRect/>
            </a:stretch>
          </p:blipFill>
          <p:spPr>
            <a:xfrm>
              <a:off x="5846062" y="5757263"/>
              <a:ext cx="571877" cy="571877"/>
            </a:xfrm>
            <a:prstGeom prst="rect">
              <a:avLst/>
            </a:prstGeom>
          </p:spPr>
        </p:pic>
      </p:grpSp>
      <p:grpSp>
        <p:nvGrpSpPr>
          <p:cNvPr id="5" name="User leaving">
            <a:extLst>
              <a:ext uri="{FF2B5EF4-FFF2-40B4-BE49-F238E27FC236}">
                <a16:creationId xmlns:a16="http://schemas.microsoft.com/office/drawing/2014/main" id="{B333B805-58AD-48E9-8CA7-ECDE19461BA1}"/>
              </a:ext>
            </a:extLst>
          </p:cNvPr>
          <p:cNvGrpSpPr/>
          <p:nvPr/>
        </p:nvGrpSpPr>
        <p:grpSpPr>
          <a:xfrm>
            <a:off x="8975505" y="4294272"/>
            <a:ext cx="2160378" cy="2007436"/>
            <a:chOff x="8975505" y="4294272"/>
            <a:chExt cx="2160378" cy="2007436"/>
          </a:xfrm>
        </p:grpSpPr>
        <p:grpSp>
          <p:nvGrpSpPr>
            <p:cNvPr id="101" name="User leaving" descr="Person with no access">
              <a:extLst>
                <a:ext uri="{FF2B5EF4-FFF2-40B4-BE49-F238E27FC236}">
                  <a16:creationId xmlns:a16="http://schemas.microsoft.com/office/drawing/2014/main" id="{6696B058-4BA7-4651-AFEC-85D6D3043350}"/>
                </a:ext>
              </a:extLst>
            </p:cNvPr>
            <p:cNvGrpSpPr/>
            <p:nvPr/>
          </p:nvGrpSpPr>
          <p:grpSpPr>
            <a:xfrm>
              <a:off x="9681649" y="4955505"/>
              <a:ext cx="1454234" cy="1346203"/>
              <a:chOff x="9820058" y="2773356"/>
              <a:chExt cx="1483394" cy="1373197"/>
            </a:xfrm>
          </p:grpSpPr>
          <p:pic>
            <p:nvPicPr>
              <p:cNvPr id="102" name="Picture 101">
                <a:extLst>
                  <a:ext uri="{FF2B5EF4-FFF2-40B4-BE49-F238E27FC236}">
                    <a16:creationId xmlns:a16="http://schemas.microsoft.com/office/drawing/2014/main" id="{0EC981EF-A5D0-48A2-A1F1-F019E51F03B2}"/>
                  </a:ext>
                </a:extLst>
              </p:cNvPr>
              <p:cNvPicPr>
                <a:picLocks noChangeAspect="1"/>
              </p:cNvPicPr>
              <p:nvPr/>
            </p:nvPicPr>
            <p:blipFill>
              <a:blip r:embed="rId5"/>
              <a:stretch>
                <a:fillRect/>
              </a:stretch>
            </p:blipFill>
            <p:spPr>
              <a:xfrm>
                <a:off x="9820058" y="2773356"/>
                <a:ext cx="950406" cy="950406"/>
              </a:xfrm>
              <a:prstGeom prst="rect">
                <a:avLst/>
              </a:prstGeom>
            </p:spPr>
          </p:pic>
          <p:grpSp>
            <p:nvGrpSpPr>
              <p:cNvPr id="103" name="Group 102">
                <a:extLst>
                  <a:ext uri="{FF2B5EF4-FFF2-40B4-BE49-F238E27FC236}">
                    <a16:creationId xmlns:a16="http://schemas.microsoft.com/office/drawing/2014/main" id="{5C77ED75-629E-4228-B119-469FCBADB83B}"/>
                  </a:ext>
                </a:extLst>
              </p:cNvPr>
              <p:cNvGrpSpPr/>
              <p:nvPr/>
            </p:nvGrpSpPr>
            <p:grpSpPr>
              <a:xfrm>
                <a:off x="10622404" y="3592568"/>
                <a:ext cx="681048" cy="553985"/>
                <a:chOff x="10594215" y="3750982"/>
                <a:chExt cx="538937" cy="438388"/>
              </a:xfrm>
            </p:grpSpPr>
            <p:pic>
              <p:nvPicPr>
                <p:cNvPr id="107" name="Picture 106">
                  <a:extLst>
                    <a:ext uri="{FF2B5EF4-FFF2-40B4-BE49-F238E27FC236}">
                      <a16:creationId xmlns:a16="http://schemas.microsoft.com/office/drawing/2014/main" id="{AD8F4FFF-20D0-47F2-8932-3CA278E73689}"/>
                    </a:ext>
                  </a:extLst>
                </p:cNvPr>
                <p:cNvPicPr>
                  <a:picLocks noChangeAspect="1"/>
                </p:cNvPicPr>
                <p:nvPr/>
              </p:nvPicPr>
              <p:blipFill>
                <a:blip r:embed="rId29"/>
                <a:stretch>
                  <a:fillRect/>
                </a:stretch>
              </p:blipFill>
              <p:spPr>
                <a:xfrm>
                  <a:off x="10694764" y="3750982"/>
                  <a:ext cx="438388" cy="438388"/>
                </a:xfrm>
                <a:prstGeom prst="rect">
                  <a:avLst/>
                </a:prstGeom>
              </p:spPr>
            </p:pic>
            <p:grpSp>
              <p:nvGrpSpPr>
                <p:cNvPr id="108" name="Group 107">
                  <a:extLst>
                    <a:ext uri="{FF2B5EF4-FFF2-40B4-BE49-F238E27FC236}">
                      <a16:creationId xmlns:a16="http://schemas.microsoft.com/office/drawing/2014/main" id="{C84BF6C9-540C-4B66-B746-C9AA209F9BD1}"/>
                    </a:ext>
                  </a:extLst>
                </p:cNvPr>
                <p:cNvGrpSpPr/>
                <p:nvPr/>
              </p:nvGrpSpPr>
              <p:grpSpPr>
                <a:xfrm>
                  <a:off x="10594215" y="3825978"/>
                  <a:ext cx="298111" cy="275582"/>
                  <a:chOff x="10621397" y="3825978"/>
                  <a:chExt cx="298111" cy="275582"/>
                </a:xfrm>
              </p:grpSpPr>
              <p:sp>
                <p:nvSpPr>
                  <p:cNvPr id="109" name="Isosceles Triangle 108">
                    <a:extLst>
                      <a:ext uri="{FF2B5EF4-FFF2-40B4-BE49-F238E27FC236}">
                        <a16:creationId xmlns:a16="http://schemas.microsoft.com/office/drawing/2014/main" id="{E20C01E6-3AB8-4CE7-A15B-164D4C1329EF}"/>
                      </a:ext>
                    </a:extLst>
                  </p:cNvPr>
                  <p:cNvSpPr/>
                  <p:nvPr/>
                </p:nvSpPr>
                <p:spPr bwMode="auto">
                  <a:xfrm rot="5400000" flipH="1">
                    <a:off x="10725359" y="3907411"/>
                    <a:ext cx="275582" cy="112716"/>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Freeform 6">
                    <a:extLst>
                      <a:ext uri="{FF2B5EF4-FFF2-40B4-BE49-F238E27FC236}">
                        <a16:creationId xmlns:a16="http://schemas.microsoft.com/office/drawing/2014/main" id="{A65B0832-21CF-4F2D-A6BE-BB0C6754C10A}"/>
                      </a:ext>
                    </a:extLst>
                  </p:cNvPr>
                  <p:cNvSpPr>
                    <a:spLocks/>
                  </p:cNvSpPr>
                  <p:nvPr/>
                </p:nvSpPr>
                <p:spPr bwMode="auto">
                  <a:xfrm>
                    <a:off x="10621397" y="3848675"/>
                    <a:ext cx="258763" cy="230188"/>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chemeClr val="tx2"/>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grpSp>
          </p:grpSp>
          <p:grpSp>
            <p:nvGrpSpPr>
              <p:cNvPr id="104" name="Group 103">
                <a:extLst>
                  <a:ext uri="{FF2B5EF4-FFF2-40B4-BE49-F238E27FC236}">
                    <a16:creationId xmlns:a16="http://schemas.microsoft.com/office/drawing/2014/main" id="{8CFD542A-C59E-4DA1-B2F7-D2FE27D16234}"/>
                  </a:ext>
                </a:extLst>
              </p:cNvPr>
              <p:cNvGrpSpPr/>
              <p:nvPr/>
            </p:nvGrpSpPr>
            <p:grpSpPr>
              <a:xfrm>
                <a:off x="9837216" y="3431250"/>
                <a:ext cx="370674" cy="370674"/>
                <a:chOff x="10401065" y="1376930"/>
                <a:chExt cx="370674" cy="370674"/>
              </a:xfrm>
            </p:grpSpPr>
            <p:sp>
              <p:nvSpPr>
                <p:cNvPr id="105" name="Oval 104">
                  <a:extLst>
                    <a:ext uri="{FF2B5EF4-FFF2-40B4-BE49-F238E27FC236}">
                      <a16:creationId xmlns:a16="http://schemas.microsoft.com/office/drawing/2014/main" id="{D14CED7C-2884-47E3-A236-04FA0EDE796B}"/>
                    </a:ext>
                  </a:extLst>
                </p:cNvPr>
                <p:cNvSpPr/>
                <p:nvPr/>
              </p:nvSpPr>
              <p:spPr bwMode="auto">
                <a:xfrm>
                  <a:off x="10401065" y="1376930"/>
                  <a:ext cx="370674" cy="37067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6" name="illegal" title="Icon of a circle with a diagonal line through it">
                  <a:extLst>
                    <a:ext uri="{FF2B5EF4-FFF2-40B4-BE49-F238E27FC236}">
                      <a16:creationId xmlns:a16="http://schemas.microsoft.com/office/drawing/2014/main" id="{227C47FB-42E5-4533-868C-89194463A0E3}"/>
                    </a:ext>
                  </a:extLst>
                </p:cNvPr>
                <p:cNvSpPr>
                  <a:spLocks noChangeAspect="1" noEditPoints="1"/>
                </p:cNvSpPr>
                <p:nvPr/>
              </p:nvSpPr>
              <p:spPr bwMode="auto">
                <a:xfrm>
                  <a:off x="10473775" y="1449948"/>
                  <a:ext cx="225252" cy="224636"/>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sp>
          <p:nvSpPr>
            <p:cNvPr id="191" name="TextBox 190">
              <a:extLst>
                <a:ext uri="{FF2B5EF4-FFF2-40B4-BE49-F238E27FC236}">
                  <a16:creationId xmlns:a16="http://schemas.microsoft.com/office/drawing/2014/main" id="{10C17633-8FB3-40BA-9485-84F7696FD984}"/>
                </a:ext>
              </a:extLst>
            </p:cNvPr>
            <p:cNvSpPr txBox="1"/>
            <p:nvPr/>
          </p:nvSpPr>
          <p:spPr>
            <a:xfrm>
              <a:off x="8975505" y="4294272"/>
              <a:ext cx="1289724" cy="1107996"/>
            </a:xfrm>
            <a:prstGeom prst="rect">
              <a:avLst/>
            </a:prstGeom>
            <a:noFill/>
          </p:spPr>
          <p:txBody>
            <a:bodyPr wrap="square" lIns="0" tIns="0" rIns="0" bIns="0" rtlCol="0">
              <a:spAutoFit/>
            </a:bodyPr>
            <a:lstStyle/>
            <a:p>
              <a:pPr marL="0" indent="0">
                <a:buNone/>
              </a:pPr>
              <a:r>
                <a:rPr lang="en-US" sz="1200" dirty="0">
                  <a:latin typeface="+mj-lt"/>
                  <a:cs typeface="Segoe UI"/>
                </a:rPr>
                <a:t>Make sure access rights are removed when user leaves or stops working with Contoso</a:t>
              </a:r>
              <a:endParaRPr lang="en-US" sz="1200" b="1" dirty="0">
                <a:latin typeface="+mj-lt"/>
              </a:endParaRPr>
            </a:p>
          </p:txBody>
        </p:sp>
      </p:grpSp>
      <p:cxnSp>
        <p:nvCxnSpPr>
          <p:cNvPr id="193" name="Connector: Curved 192">
            <a:extLst>
              <a:ext uri="{FF2B5EF4-FFF2-40B4-BE49-F238E27FC236}">
                <a16:creationId xmlns:a16="http://schemas.microsoft.com/office/drawing/2014/main" id="{AC1A21DB-72C5-4549-A370-9EB5D006C105}"/>
              </a:ext>
            </a:extLst>
          </p:cNvPr>
          <p:cNvCxnSpPr>
            <a:cxnSpLocks/>
            <a:endCxn id="102" idx="0"/>
          </p:cNvCxnSpPr>
          <p:nvPr/>
        </p:nvCxnSpPr>
        <p:spPr>
          <a:xfrm rot="5400000">
            <a:off x="9909976" y="4319717"/>
            <a:ext cx="873323" cy="398252"/>
          </a:xfrm>
          <a:prstGeom prst="curvedConnector3">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8" name="Request access">
            <a:extLst>
              <a:ext uri="{FF2B5EF4-FFF2-40B4-BE49-F238E27FC236}">
                <a16:creationId xmlns:a16="http://schemas.microsoft.com/office/drawing/2014/main" id="{4C40EB30-99F9-48DC-B836-A6E7630A0877}"/>
              </a:ext>
            </a:extLst>
          </p:cNvPr>
          <p:cNvGrpSpPr/>
          <p:nvPr/>
        </p:nvGrpSpPr>
        <p:grpSpPr>
          <a:xfrm>
            <a:off x="2746245" y="3742809"/>
            <a:ext cx="3131859" cy="1945927"/>
            <a:chOff x="2746245" y="3742809"/>
            <a:chExt cx="3131859" cy="1945927"/>
          </a:xfrm>
        </p:grpSpPr>
        <p:sp>
          <p:nvSpPr>
            <p:cNvPr id="188" name="TextBox 187">
              <a:extLst>
                <a:ext uri="{FF2B5EF4-FFF2-40B4-BE49-F238E27FC236}">
                  <a16:creationId xmlns:a16="http://schemas.microsoft.com/office/drawing/2014/main" id="{49C8AD39-7AEE-4245-A1A8-A1B3BD7F0A2B}"/>
                </a:ext>
              </a:extLst>
            </p:cNvPr>
            <p:cNvSpPr txBox="1"/>
            <p:nvPr/>
          </p:nvSpPr>
          <p:spPr>
            <a:xfrm>
              <a:off x="2746245" y="3742809"/>
              <a:ext cx="1960570" cy="553998"/>
            </a:xfrm>
            <a:prstGeom prst="rect">
              <a:avLst/>
            </a:prstGeom>
            <a:noFill/>
          </p:spPr>
          <p:txBody>
            <a:bodyPr wrap="square" lIns="0" tIns="0" rIns="0" bIns="0" rtlCol="0">
              <a:spAutoFit/>
            </a:bodyPr>
            <a:lstStyle/>
            <a:p>
              <a:pPr algn="l"/>
              <a:r>
                <a:rPr lang="en-US" sz="1200" dirty="0">
                  <a:latin typeface="+mj-lt"/>
                </a:rPr>
                <a:t>Self-Service access request when additional access is needed</a:t>
              </a:r>
            </a:p>
          </p:txBody>
        </p:sp>
        <p:grpSp>
          <p:nvGrpSpPr>
            <p:cNvPr id="17" name="Group 16">
              <a:extLst>
                <a:ext uri="{FF2B5EF4-FFF2-40B4-BE49-F238E27FC236}">
                  <a16:creationId xmlns:a16="http://schemas.microsoft.com/office/drawing/2014/main" id="{DAC82AFC-E367-496A-97ED-52B80105F25B}"/>
                </a:ext>
              </a:extLst>
            </p:cNvPr>
            <p:cNvGrpSpPr/>
            <p:nvPr/>
          </p:nvGrpSpPr>
          <p:grpSpPr>
            <a:xfrm>
              <a:off x="3735099" y="4348068"/>
              <a:ext cx="2143005" cy="1340668"/>
              <a:chOff x="3520685" y="4114800"/>
              <a:chExt cx="2143005" cy="1340668"/>
            </a:xfrm>
          </p:grpSpPr>
          <p:pic>
            <p:nvPicPr>
              <p:cNvPr id="116" name="Picture 115">
                <a:extLst>
                  <a:ext uri="{FF2B5EF4-FFF2-40B4-BE49-F238E27FC236}">
                    <a16:creationId xmlns:a16="http://schemas.microsoft.com/office/drawing/2014/main" id="{92CD809A-7585-4AC0-B83E-56983CB9C701}"/>
                  </a:ext>
                </a:extLst>
              </p:cNvPr>
              <p:cNvPicPr>
                <a:picLocks noChangeAspect="1"/>
              </p:cNvPicPr>
              <p:nvPr/>
            </p:nvPicPr>
            <p:blipFill>
              <a:blip r:embed="rId30" cstate="hqprint">
                <a:extLst>
                  <a:ext uri="{28A0092B-C50C-407E-A947-70E740481C1C}">
                    <a14:useLocalDpi xmlns:a14="http://schemas.microsoft.com/office/drawing/2010/main" val="0"/>
                  </a:ext>
                </a:extLst>
              </a:blip>
              <a:stretch>
                <a:fillRect/>
              </a:stretch>
            </p:blipFill>
            <p:spPr>
              <a:xfrm>
                <a:off x="4814326" y="4244529"/>
                <a:ext cx="770800" cy="256004"/>
              </a:xfrm>
              <a:prstGeom prst="rect">
                <a:avLst/>
              </a:prstGeom>
            </p:spPr>
          </p:pic>
          <p:grpSp>
            <p:nvGrpSpPr>
              <p:cNvPr id="117" name="Group 116">
                <a:extLst>
                  <a:ext uri="{FF2B5EF4-FFF2-40B4-BE49-F238E27FC236}">
                    <a16:creationId xmlns:a16="http://schemas.microsoft.com/office/drawing/2014/main" id="{3243F8E0-A73B-48AC-8EF7-E0F89B199B2C}"/>
                  </a:ext>
                </a:extLst>
              </p:cNvPr>
              <p:cNvGrpSpPr/>
              <p:nvPr/>
            </p:nvGrpSpPr>
            <p:grpSpPr>
              <a:xfrm>
                <a:off x="4831819" y="4635676"/>
                <a:ext cx="461120" cy="236554"/>
                <a:chOff x="10788478" y="2276711"/>
                <a:chExt cx="452150" cy="227837"/>
              </a:xfrm>
            </p:grpSpPr>
            <p:sp>
              <p:nvSpPr>
                <p:cNvPr id="125" name="Freeform 299">
                  <a:extLst>
                    <a:ext uri="{FF2B5EF4-FFF2-40B4-BE49-F238E27FC236}">
                      <a16:creationId xmlns:a16="http://schemas.microsoft.com/office/drawing/2014/main" id="{E592ACB0-9D8C-4A78-9798-B113349980A6}"/>
                    </a:ext>
                  </a:extLst>
                </p:cNvPr>
                <p:cNvSpPr/>
                <p:nvPr/>
              </p:nvSpPr>
              <p:spPr bwMode="auto">
                <a:xfrm>
                  <a:off x="10788478" y="2289155"/>
                  <a:ext cx="374248" cy="197582"/>
                </a:xfrm>
                <a:custGeom>
                  <a:avLst/>
                  <a:gdLst>
                    <a:gd name="connsiteX0" fmla="*/ 0 w 374248"/>
                    <a:gd name="connsiteY0" fmla="*/ 0 h 197582"/>
                    <a:gd name="connsiteX1" fmla="*/ 374248 w 374248"/>
                    <a:gd name="connsiteY1" fmla="*/ 0 h 197582"/>
                    <a:gd name="connsiteX2" fmla="*/ 374248 w 374248"/>
                    <a:gd name="connsiteY2" fmla="*/ 56976 h 197582"/>
                    <a:gd name="connsiteX3" fmla="*/ 233820 w 374248"/>
                    <a:gd name="connsiteY3" fmla="*/ 197582 h 197582"/>
                    <a:gd name="connsiteX4" fmla="*/ 0 w 374248"/>
                    <a:gd name="connsiteY4" fmla="*/ 197582 h 197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248" h="197582">
                      <a:moveTo>
                        <a:pt x="0" y="0"/>
                      </a:moveTo>
                      <a:lnTo>
                        <a:pt x="374248" y="0"/>
                      </a:lnTo>
                      <a:lnTo>
                        <a:pt x="374248" y="56976"/>
                      </a:lnTo>
                      <a:lnTo>
                        <a:pt x="233820" y="197582"/>
                      </a:lnTo>
                      <a:lnTo>
                        <a:pt x="0" y="197582"/>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6" name="Picture 125">
                  <a:extLst>
                    <a:ext uri="{FF2B5EF4-FFF2-40B4-BE49-F238E27FC236}">
                      <a16:creationId xmlns:a16="http://schemas.microsoft.com/office/drawing/2014/main" id="{5C4048D2-67F4-4363-A0FA-E7E2ACB882A4}"/>
                    </a:ext>
                  </a:extLst>
                </p:cNvPr>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88739" y="2276711"/>
                  <a:ext cx="451889" cy="227837"/>
                </a:xfrm>
                <a:prstGeom prst="rect">
                  <a:avLst/>
                </a:prstGeom>
              </p:spPr>
            </p:pic>
          </p:grpSp>
          <p:pic>
            <p:nvPicPr>
              <p:cNvPr id="118" name="Picture 117">
                <a:extLst>
                  <a:ext uri="{FF2B5EF4-FFF2-40B4-BE49-F238E27FC236}">
                    <a16:creationId xmlns:a16="http://schemas.microsoft.com/office/drawing/2014/main" id="{27CC0ADA-A968-4B53-B8B0-FBC59A50C485}"/>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653187" y="5113529"/>
                <a:ext cx="709677" cy="193469"/>
              </a:xfrm>
              <a:prstGeom prst="rect">
                <a:avLst/>
              </a:prstGeom>
            </p:spPr>
          </p:pic>
          <p:pic>
            <p:nvPicPr>
              <p:cNvPr id="119" name="Picture 118">
                <a:extLst>
                  <a:ext uri="{FF2B5EF4-FFF2-40B4-BE49-F238E27FC236}">
                    <a16:creationId xmlns:a16="http://schemas.microsoft.com/office/drawing/2014/main" id="{10372AD8-39D0-4D25-8E33-633B0DB1E94A}"/>
                  </a:ext>
                </a:extLst>
              </p:cNvPr>
              <p:cNvPicPr>
                <a:picLocks noChangeAspect="1"/>
              </p:cNvPicPr>
              <p:nvPr/>
            </p:nvPicPr>
            <p:blipFill>
              <a:blip r:embed="rId33" cstate="hqprint">
                <a:extLst>
                  <a:ext uri="{28A0092B-C50C-407E-A947-70E740481C1C}">
                    <a14:useLocalDpi xmlns:a14="http://schemas.microsoft.com/office/drawing/2010/main" val="0"/>
                  </a:ext>
                </a:extLst>
              </a:blip>
              <a:stretch>
                <a:fillRect/>
              </a:stretch>
            </p:blipFill>
            <p:spPr>
              <a:xfrm>
                <a:off x="4769937" y="4992824"/>
                <a:ext cx="611752" cy="142101"/>
              </a:xfrm>
              <a:prstGeom prst="rect">
                <a:avLst/>
              </a:prstGeom>
              <a:noFill/>
            </p:spPr>
          </p:pic>
          <p:sp>
            <p:nvSpPr>
              <p:cNvPr id="121" name="Rectangle: Rounded Corners 120">
                <a:extLst>
                  <a:ext uri="{FF2B5EF4-FFF2-40B4-BE49-F238E27FC236}">
                    <a16:creationId xmlns:a16="http://schemas.microsoft.com/office/drawing/2014/main" id="{DCE4C307-32CB-4A67-9724-A58535A353D1}"/>
                  </a:ext>
                </a:extLst>
              </p:cNvPr>
              <p:cNvSpPr/>
              <p:nvPr/>
            </p:nvSpPr>
            <p:spPr bwMode="auto">
              <a:xfrm>
                <a:off x="3520685" y="4114800"/>
                <a:ext cx="2143005" cy="1340668"/>
              </a:xfrm>
              <a:prstGeom prst="round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122" name="Picture 4" descr="Zoom Video Conferencing - Shining Waters">
                <a:extLst>
                  <a:ext uri="{FF2B5EF4-FFF2-40B4-BE49-F238E27FC236}">
                    <a16:creationId xmlns:a16="http://schemas.microsoft.com/office/drawing/2014/main" id="{F4BBACEB-6879-46B1-A49B-239DD8F4CE6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38893" y="5092114"/>
                <a:ext cx="355866" cy="355867"/>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6" descr="Icon request: facebook-workplace · Issue #10185 · FortAwesome/Font-Awesome  · GitHub">
                <a:extLst>
                  <a:ext uri="{FF2B5EF4-FFF2-40B4-BE49-F238E27FC236}">
                    <a16:creationId xmlns:a16="http://schemas.microsoft.com/office/drawing/2014/main" id="{793B4EEB-D0D9-4065-9C2A-FBC985E4A46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13013" y="4571017"/>
                <a:ext cx="280579" cy="298536"/>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a:extLst>
                  <a:ext uri="{FF2B5EF4-FFF2-40B4-BE49-F238E27FC236}">
                    <a16:creationId xmlns:a16="http://schemas.microsoft.com/office/drawing/2014/main" id="{1AAC2782-3B4F-46F5-ADC8-D1D1CB050B36}"/>
                  </a:ext>
                  <a:ext uri="{C183D7F6-B498-43B3-948B-1728B52AA6E4}">
                    <adec:decorative xmlns:adec="http://schemas.microsoft.com/office/drawing/2017/decorative" val="1"/>
                  </a:ext>
                </a:extLst>
              </p:cNvPr>
              <p:cNvPicPr>
                <a:picLocks noChangeAspect="1"/>
              </p:cNvPicPr>
              <p:nvPr/>
            </p:nvPicPr>
            <p:blipFill rotWithShape="1">
              <a:blip r:embed="rId34"/>
              <a:srcRect l="17702" t="36300" r="14211" b="39506"/>
              <a:stretch/>
            </p:blipFill>
            <p:spPr>
              <a:xfrm>
                <a:off x="4507293" y="5213671"/>
                <a:ext cx="525288" cy="186653"/>
              </a:xfrm>
              <a:prstGeom prst="rect">
                <a:avLst/>
              </a:prstGeom>
            </p:spPr>
          </p:pic>
          <p:grpSp>
            <p:nvGrpSpPr>
              <p:cNvPr id="196" name="Group 195">
                <a:extLst>
                  <a:ext uri="{FF2B5EF4-FFF2-40B4-BE49-F238E27FC236}">
                    <a16:creationId xmlns:a16="http://schemas.microsoft.com/office/drawing/2014/main" id="{DAB2ADDC-0EEC-4667-9D6B-C056C390A62D}"/>
                  </a:ext>
                </a:extLst>
              </p:cNvPr>
              <p:cNvGrpSpPr/>
              <p:nvPr/>
            </p:nvGrpSpPr>
            <p:grpSpPr>
              <a:xfrm>
                <a:off x="3559543" y="4192019"/>
                <a:ext cx="1261695" cy="836746"/>
                <a:chOff x="4756640" y="4241601"/>
                <a:chExt cx="1475932" cy="1017698"/>
              </a:xfrm>
            </p:grpSpPr>
            <p:sp>
              <p:nvSpPr>
                <p:cNvPr id="197" name="Freeform 5">
                  <a:extLst>
                    <a:ext uri="{FF2B5EF4-FFF2-40B4-BE49-F238E27FC236}">
                      <a16:creationId xmlns:a16="http://schemas.microsoft.com/office/drawing/2014/main" id="{69D1ECE4-3577-4B0F-85B8-678EEA655810}"/>
                    </a:ext>
                  </a:extLst>
                </p:cNvPr>
                <p:cNvSpPr>
                  <a:spLocks noChangeAspect="1" noEditPoints="1"/>
                </p:cNvSpPr>
                <p:nvPr/>
              </p:nvSpPr>
              <p:spPr bwMode="black">
                <a:xfrm>
                  <a:off x="4932926" y="4300181"/>
                  <a:ext cx="1034259" cy="232824"/>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83B01"/>
                </a:solidFill>
                <a:ln>
                  <a:no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a:ln>
                      <a:noFill/>
                    </a:ln>
                    <a:solidFill>
                      <a:srgbClr val="505050"/>
                    </a:solidFill>
                    <a:effectLst/>
                    <a:uLnTx/>
                    <a:uFillTx/>
                    <a:latin typeface="Segoe UI"/>
                    <a:ea typeface="+mn-ea"/>
                    <a:cs typeface="+mn-cs"/>
                  </a:endParaRPr>
                </a:p>
              </p:txBody>
            </p:sp>
            <p:grpSp>
              <p:nvGrpSpPr>
                <p:cNvPr id="198" name="Group 197">
                  <a:extLst>
                    <a:ext uri="{FF2B5EF4-FFF2-40B4-BE49-F238E27FC236}">
                      <a16:creationId xmlns:a16="http://schemas.microsoft.com/office/drawing/2014/main" id="{B00F1F84-802C-465C-96A2-DC2C20C8A16C}"/>
                    </a:ext>
                  </a:extLst>
                </p:cNvPr>
                <p:cNvGrpSpPr/>
                <p:nvPr/>
              </p:nvGrpSpPr>
              <p:grpSpPr>
                <a:xfrm>
                  <a:off x="4756640" y="4458537"/>
                  <a:ext cx="817685" cy="696416"/>
                  <a:chOff x="3037743" y="598714"/>
                  <a:chExt cx="817685" cy="696416"/>
                </a:xfrm>
              </p:grpSpPr>
              <p:pic>
                <p:nvPicPr>
                  <p:cNvPr id="203" name="Picture 202" descr="Icon&#10;&#10;Description automatically generated">
                    <a:extLst>
                      <a:ext uri="{FF2B5EF4-FFF2-40B4-BE49-F238E27FC236}">
                        <a16:creationId xmlns:a16="http://schemas.microsoft.com/office/drawing/2014/main" id="{BCCEB84B-EEA7-463E-B30D-C103CE141BCD}"/>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071676" y="598714"/>
                    <a:ext cx="609600" cy="609600"/>
                  </a:xfrm>
                  <a:prstGeom prst="rect">
                    <a:avLst/>
                  </a:prstGeom>
                </p:spPr>
              </p:pic>
              <p:sp>
                <p:nvSpPr>
                  <p:cNvPr id="204" name="TextBox 203">
                    <a:extLst>
                      <a:ext uri="{FF2B5EF4-FFF2-40B4-BE49-F238E27FC236}">
                        <a16:creationId xmlns:a16="http://schemas.microsoft.com/office/drawing/2014/main" id="{8B72D9A5-AFFC-4731-93E6-5CF675EE078F}"/>
                      </a:ext>
                    </a:extLst>
                  </p:cNvPr>
                  <p:cNvSpPr txBox="1"/>
                  <p:nvPr/>
                </p:nvSpPr>
                <p:spPr>
                  <a:xfrm>
                    <a:off x="3037743" y="1033095"/>
                    <a:ext cx="817685" cy="262035"/>
                  </a:xfrm>
                  <a:prstGeom prst="rect">
                    <a:avLst/>
                  </a:prstGeom>
                  <a:noFill/>
                </p:spPr>
                <p:txBody>
                  <a:bodyPr wrap="square" rtlCol="0">
                    <a:spAutoFit/>
                  </a:bodyPr>
                  <a:lstStyle/>
                  <a:p>
                    <a:r>
                      <a:rPr lang="en-US" sz="800" dirty="0"/>
                      <a:t>Teams sites</a:t>
                    </a:r>
                    <a:endParaRPr lang="en-NL" sz="800" dirty="0"/>
                  </a:p>
                </p:txBody>
              </p:sp>
            </p:grpSp>
            <p:grpSp>
              <p:nvGrpSpPr>
                <p:cNvPr id="199" name="Group 198">
                  <a:extLst>
                    <a:ext uri="{FF2B5EF4-FFF2-40B4-BE49-F238E27FC236}">
                      <a16:creationId xmlns:a16="http://schemas.microsoft.com/office/drawing/2014/main" id="{64EEA8E5-4B0B-4CBE-99DC-B7017F774351}"/>
                    </a:ext>
                  </a:extLst>
                </p:cNvPr>
                <p:cNvGrpSpPr/>
                <p:nvPr/>
              </p:nvGrpSpPr>
              <p:grpSpPr>
                <a:xfrm>
                  <a:off x="5414887" y="4458537"/>
                  <a:ext cx="817685" cy="800762"/>
                  <a:chOff x="5985153" y="2209800"/>
                  <a:chExt cx="817685" cy="800762"/>
                </a:xfrm>
              </p:grpSpPr>
              <p:pic>
                <p:nvPicPr>
                  <p:cNvPr id="201" name="Picture 200" descr="Logo&#10;&#10;Description automatically generated">
                    <a:extLst>
                      <a:ext uri="{FF2B5EF4-FFF2-40B4-BE49-F238E27FC236}">
                        <a16:creationId xmlns:a16="http://schemas.microsoft.com/office/drawing/2014/main" id="{AE49CFD3-40BE-47C9-8DB3-9E7DE25A66B5}"/>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089196" y="2209800"/>
                    <a:ext cx="609600" cy="609600"/>
                  </a:xfrm>
                  <a:prstGeom prst="rect">
                    <a:avLst/>
                  </a:prstGeom>
                </p:spPr>
              </p:pic>
              <p:sp>
                <p:nvSpPr>
                  <p:cNvPr id="202" name="TextBox 201">
                    <a:extLst>
                      <a:ext uri="{FF2B5EF4-FFF2-40B4-BE49-F238E27FC236}">
                        <a16:creationId xmlns:a16="http://schemas.microsoft.com/office/drawing/2014/main" id="{90854480-E370-4534-9EFE-B8D73832A966}"/>
                      </a:ext>
                    </a:extLst>
                  </p:cNvPr>
                  <p:cNvSpPr txBox="1"/>
                  <p:nvPr/>
                </p:nvSpPr>
                <p:spPr>
                  <a:xfrm>
                    <a:off x="5985153" y="2636226"/>
                    <a:ext cx="817685" cy="374336"/>
                  </a:xfrm>
                  <a:prstGeom prst="rect">
                    <a:avLst/>
                  </a:prstGeom>
                  <a:noFill/>
                </p:spPr>
                <p:txBody>
                  <a:bodyPr wrap="square" rtlCol="0">
                    <a:spAutoFit/>
                  </a:bodyPr>
                  <a:lstStyle/>
                  <a:p>
                    <a:pPr algn="ctr"/>
                    <a:r>
                      <a:rPr lang="en-US" sz="700" dirty="0"/>
                      <a:t>SharePoint Libraries</a:t>
                    </a:r>
                    <a:endParaRPr lang="en-NL" sz="700" dirty="0"/>
                  </a:p>
                </p:txBody>
              </p:sp>
            </p:grpSp>
            <p:sp>
              <p:nvSpPr>
                <p:cNvPr id="200" name="Rectangle: Rounded Corners 199">
                  <a:extLst>
                    <a:ext uri="{FF2B5EF4-FFF2-40B4-BE49-F238E27FC236}">
                      <a16:creationId xmlns:a16="http://schemas.microsoft.com/office/drawing/2014/main" id="{40E29278-AB21-42FD-8412-2EFF17E6A0A5}"/>
                    </a:ext>
                  </a:extLst>
                </p:cNvPr>
                <p:cNvSpPr/>
                <p:nvPr/>
              </p:nvSpPr>
              <p:spPr>
                <a:xfrm>
                  <a:off x="4790573" y="4241601"/>
                  <a:ext cx="1337957" cy="1011803"/>
                </a:xfrm>
                <a:prstGeom prst="round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grpSp>
      <p:sp>
        <p:nvSpPr>
          <p:cNvPr id="12" name="Rectangle 11">
            <a:extLst>
              <a:ext uri="{FF2B5EF4-FFF2-40B4-BE49-F238E27FC236}">
                <a16:creationId xmlns:a16="http://schemas.microsoft.com/office/drawing/2014/main" id="{613C3079-D770-4D10-8EC1-938B74DC9765}"/>
              </a:ext>
            </a:extLst>
          </p:cNvPr>
          <p:cNvSpPr/>
          <p:nvPr/>
        </p:nvSpPr>
        <p:spPr bwMode="auto">
          <a:xfrm>
            <a:off x="141787" y="1207494"/>
            <a:ext cx="8221361" cy="510177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F2A51918-8B95-4F75-9A11-370827CE4109}"/>
              </a:ext>
            </a:extLst>
          </p:cNvPr>
          <p:cNvSpPr/>
          <p:nvPr/>
        </p:nvSpPr>
        <p:spPr bwMode="auto">
          <a:xfrm>
            <a:off x="8395693" y="1248417"/>
            <a:ext cx="3758522" cy="279890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D790D05-F4B8-4E52-AC14-C09A4CD57480}"/>
              </a:ext>
            </a:extLst>
          </p:cNvPr>
          <p:cNvSpPr/>
          <p:nvPr/>
        </p:nvSpPr>
        <p:spPr bwMode="auto">
          <a:xfrm>
            <a:off x="0" y="6320788"/>
            <a:ext cx="12192000" cy="50745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A65DA851-E0DA-4461-A6C3-3AF5C0A1559D}"/>
              </a:ext>
            </a:extLst>
          </p:cNvPr>
          <p:cNvSpPr/>
          <p:nvPr/>
        </p:nvSpPr>
        <p:spPr bwMode="auto">
          <a:xfrm>
            <a:off x="11472690" y="6169394"/>
            <a:ext cx="627512" cy="151200"/>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7530399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49E95-1F69-4CDA-8C50-A41E74FC17FA}"/>
              </a:ext>
            </a:extLst>
          </p:cNvPr>
          <p:cNvSpPr>
            <a:spLocks noGrp="1"/>
          </p:cNvSpPr>
          <p:nvPr>
            <p:ph type="title"/>
          </p:nvPr>
        </p:nvSpPr>
        <p:spPr/>
        <p:txBody>
          <a:bodyPr/>
          <a:lstStyle/>
          <a:p>
            <a:r>
              <a:rPr lang="en-US" dirty="0"/>
              <a:t>Removing access</a:t>
            </a:r>
            <a:endParaRPr lang="en-NL" dirty="0"/>
          </a:p>
        </p:txBody>
      </p:sp>
      <p:grpSp>
        <p:nvGrpSpPr>
          <p:cNvPr id="54" name="Group 53">
            <a:extLst>
              <a:ext uri="{FF2B5EF4-FFF2-40B4-BE49-F238E27FC236}">
                <a16:creationId xmlns:a16="http://schemas.microsoft.com/office/drawing/2014/main" id="{2A2385C6-2B3D-4C1F-A919-61B9E9312BBF}"/>
              </a:ext>
            </a:extLst>
          </p:cNvPr>
          <p:cNvGrpSpPr/>
          <p:nvPr/>
        </p:nvGrpSpPr>
        <p:grpSpPr>
          <a:xfrm>
            <a:off x="588263" y="2279364"/>
            <a:ext cx="5507738" cy="3072608"/>
            <a:chOff x="588263" y="2279364"/>
            <a:chExt cx="5507738" cy="3072608"/>
          </a:xfrm>
        </p:grpSpPr>
        <p:sp>
          <p:nvSpPr>
            <p:cNvPr id="40" name="Text Placeholder 3">
              <a:extLst>
                <a:ext uri="{FF2B5EF4-FFF2-40B4-BE49-F238E27FC236}">
                  <a16:creationId xmlns:a16="http://schemas.microsoft.com/office/drawing/2014/main" id="{4449A08C-2E4C-4A09-BD1C-512482047602}"/>
                </a:ext>
              </a:extLst>
            </p:cNvPr>
            <p:cNvSpPr txBox="1">
              <a:spLocks/>
            </p:cNvSpPr>
            <p:nvPr/>
          </p:nvSpPr>
          <p:spPr>
            <a:xfrm>
              <a:off x="1501291" y="3893483"/>
              <a:ext cx="4594710" cy="658800"/>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Azure AD provisioning service keeps source and target systems </a:t>
              </a:r>
              <a:r>
                <a:rPr kumimoji="0" lang="en-US" sz="1600" b="1"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in sync </a:t>
              </a: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and </a:t>
              </a:r>
              <a:r>
                <a:rPr kumimoji="0" lang="en-US" sz="1600" b="0" i="0" u="none" strike="noStrike" kern="1200" cap="none" spc="0" normalizeH="0" baseline="0" noProof="0" dirty="0" err="1">
                  <a:ln>
                    <a:noFill/>
                  </a:ln>
                  <a:solidFill>
                    <a:srgbClr val="000000"/>
                  </a:solidFill>
                  <a:effectLst/>
                  <a:uLnTx/>
                  <a:uFillTx/>
                  <a:latin typeface="Segoe UI"/>
                  <a:ea typeface="+mn-ea"/>
                  <a:cs typeface="Segoe UI" panose="020B0502040204020203" pitchFamily="34" charset="0"/>
                </a:rPr>
                <a:t>deprovisionins</a:t>
              </a: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accounts when users should not have access anymore</a:t>
              </a:r>
            </a:p>
          </p:txBody>
        </p:sp>
        <p:sp>
          <p:nvSpPr>
            <p:cNvPr id="42" name="Oval 41">
              <a:extLst>
                <a:ext uri="{FF2B5EF4-FFF2-40B4-BE49-F238E27FC236}">
                  <a16:creationId xmlns:a16="http://schemas.microsoft.com/office/drawing/2014/main" id="{B88445BD-4272-4437-B2A8-81A232B3BAB8}"/>
                </a:ext>
              </a:extLst>
            </p:cNvPr>
            <p:cNvSpPr/>
            <p:nvPr/>
          </p:nvSpPr>
          <p:spPr bwMode="auto">
            <a:xfrm>
              <a:off x="591102" y="3892811"/>
              <a:ext cx="658800" cy="65880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6" name="Text Placeholder 3">
              <a:extLst>
                <a:ext uri="{FF2B5EF4-FFF2-40B4-BE49-F238E27FC236}">
                  <a16:creationId xmlns:a16="http://schemas.microsoft.com/office/drawing/2014/main" id="{07C396BC-6B26-47B4-9655-0256202C5B0B}"/>
                </a:ext>
              </a:extLst>
            </p:cNvPr>
            <p:cNvSpPr txBox="1">
              <a:spLocks/>
            </p:cNvSpPr>
            <p:nvPr/>
          </p:nvSpPr>
          <p:spPr>
            <a:xfrm>
              <a:off x="1502636" y="3086100"/>
              <a:ext cx="4593363" cy="658800"/>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Delete</a:t>
              </a: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a user from the directory or </a:t>
              </a:r>
              <a:r>
                <a:rPr kumimoji="0" lang="en-US" sz="1600" b="1"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block</a:t>
              </a: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sign-in</a:t>
              </a:r>
            </a:p>
          </p:txBody>
        </p:sp>
        <p:sp>
          <p:nvSpPr>
            <p:cNvPr id="38" name="Oval 37">
              <a:extLst>
                <a:ext uri="{FF2B5EF4-FFF2-40B4-BE49-F238E27FC236}">
                  <a16:creationId xmlns:a16="http://schemas.microsoft.com/office/drawing/2014/main" id="{2232C12B-ADC1-4800-900A-CE688E335777}"/>
                </a:ext>
              </a:extLst>
            </p:cNvPr>
            <p:cNvSpPr/>
            <p:nvPr/>
          </p:nvSpPr>
          <p:spPr bwMode="auto">
            <a:xfrm>
              <a:off x="605143" y="3092450"/>
              <a:ext cx="658800" cy="65880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4" name="Oval 33">
              <a:extLst>
                <a:ext uri="{FF2B5EF4-FFF2-40B4-BE49-F238E27FC236}">
                  <a16:creationId xmlns:a16="http://schemas.microsoft.com/office/drawing/2014/main" id="{A645FAC1-6670-45A5-9D18-776325A02A21}"/>
                </a:ext>
              </a:extLst>
            </p:cNvPr>
            <p:cNvSpPr/>
            <p:nvPr/>
          </p:nvSpPr>
          <p:spPr bwMode="auto">
            <a:xfrm>
              <a:off x="613022" y="2288696"/>
              <a:ext cx="658800" cy="65880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3" name="Text Placeholder 3">
              <a:extLst>
                <a:ext uri="{FF2B5EF4-FFF2-40B4-BE49-F238E27FC236}">
                  <a16:creationId xmlns:a16="http://schemas.microsoft.com/office/drawing/2014/main" id="{7EC51AB9-80AE-439B-BD50-A48733AD9FF0}"/>
                </a:ext>
              </a:extLst>
            </p:cNvPr>
            <p:cNvSpPr txBox="1">
              <a:spLocks/>
            </p:cNvSpPr>
            <p:nvPr/>
          </p:nvSpPr>
          <p:spPr>
            <a:xfrm>
              <a:off x="1502637" y="2279364"/>
              <a:ext cx="4593362" cy="658800"/>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Reduce risk </a:t>
              </a: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by cleaning up accounts that are no longer needed</a:t>
              </a:r>
            </a:p>
          </p:txBody>
        </p:sp>
        <p:sp>
          <p:nvSpPr>
            <p:cNvPr id="24" name="Text Placeholder 3">
              <a:extLst>
                <a:ext uri="{FF2B5EF4-FFF2-40B4-BE49-F238E27FC236}">
                  <a16:creationId xmlns:a16="http://schemas.microsoft.com/office/drawing/2014/main" id="{0DFADED5-F47F-4228-98DB-B6924F7F874B}"/>
                </a:ext>
              </a:extLst>
            </p:cNvPr>
            <p:cNvSpPr txBox="1">
              <a:spLocks/>
            </p:cNvSpPr>
            <p:nvPr/>
          </p:nvSpPr>
          <p:spPr>
            <a:xfrm>
              <a:off x="1501291" y="4693172"/>
              <a:ext cx="4594708" cy="658800"/>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Increase efficiency </a:t>
              </a:r>
              <a:r>
                <a:rPr kumimoji="0" lang="en-US" sz="1600" i="0" u="none" strike="noStrike" kern="1200" cap="none" spc="0" normalizeH="0" baseline="0" noProof="0" dirty="0">
                  <a:ln>
                    <a:noFill/>
                  </a:ln>
                  <a:effectLst/>
                  <a:uLnTx/>
                  <a:uFillTx/>
                  <a:latin typeface="Segoe UI"/>
                  <a:ea typeface="+mn-ea"/>
                  <a:cs typeface="Segoe UI" panose="020B0502040204020203" pitchFamily="34" charset="0"/>
                </a:rPr>
                <a:t>and save money (license costs)</a:t>
              </a:r>
            </a:p>
          </p:txBody>
        </p:sp>
        <p:sp>
          <p:nvSpPr>
            <p:cNvPr id="26" name="Oval 25">
              <a:extLst>
                <a:ext uri="{FF2B5EF4-FFF2-40B4-BE49-F238E27FC236}">
                  <a16:creationId xmlns:a16="http://schemas.microsoft.com/office/drawing/2014/main" id="{1023C25D-D51E-4397-90BA-AE9112E8C1E2}"/>
                </a:ext>
              </a:extLst>
            </p:cNvPr>
            <p:cNvSpPr/>
            <p:nvPr/>
          </p:nvSpPr>
          <p:spPr bwMode="auto">
            <a:xfrm>
              <a:off x="588263" y="4693172"/>
              <a:ext cx="658800" cy="65880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7" name="Shield_EA18" title="Icon of a shield">
              <a:extLst>
                <a:ext uri="{FF2B5EF4-FFF2-40B4-BE49-F238E27FC236}">
                  <a16:creationId xmlns:a16="http://schemas.microsoft.com/office/drawing/2014/main" id="{429F4D68-FBC6-4B04-B381-4BE304869497}"/>
                </a:ext>
              </a:extLst>
            </p:cNvPr>
            <p:cNvSpPr>
              <a:spLocks noChangeAspect="1"/>
            </p:cNvSpPr>
            <p:nvPr/>
          </p:nvSpPr>
          <p:spPr bwMode="auto">
            <a:xfrm>
              <a:off x="770650" y="2454110"/>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9" name="people_8" title="Icon of two people with an arrow pointing to the right">
              <a:extLst>
                <a:ext uri="{FF2B5EF4-FFF2-40B4-BE49-F238E27FC236}">
                  <a16:creationId xmlns:a16="http://schemas.microsoft.com/office/drawing/2014/main" id="{5D5695EE-5E43-49D1-99F7-EAC96494290C}"/>
                </a:ext>
              </a:extLst>
            </p:cNvPr>
            <p:cNvSpPr>
              <a:spLocks noChangeAspect="1" noEditPoints="1"/>
            </p:cNvSpPr>
            <p:nvPr/>
          </p:nvSpPr>
          <p:spPr bwMode="auto">
            <a:xfrm>
              <a:off x="737111" y="3232620"/>
              <a:ext cx="390349" cy="365760"/>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money_2" title="Icon of a dollar sign with an arrow around it pointing clockwise">
              <a:extLst>
                <a:ext uri="{FF2B5EF4-FFF2-40B4-BE49-F238E27FC236}">
                  <a16:creationId xmlns:a16="http://schemas.microsoft.com/office/drawing/2014/main" id="{92CFC3E2-2C32-447E-A81D-E630C00C7751}"/>
                </a:ext>
              </a:extLst>
            </p:cNvPr>
            <p:cNvSpPr>
              <a:spLocks noChangeAspect="1" noEditPoints="1"/>
            </p:cNvSpPr>
            <p:nvPr/>
          </p:nvSpPr>
          <p:spPr bwMode="auto">
            <a:xfrm>
              <a:off x="715396" y="4815285"/>
              <a:ext cx="393192" cy="41457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53" name="arrow_6" title="Icon of two arrows pointing in opposite direction of each other">
              <a:extLst>
                <a:ext uri="{FF2B5EF4-FFF2-40B4-BE49-F238E27FC236}">
                  <a16:creationId xmlns:a16="http://schemas.microsoft.com/office/drawing/2014/main" id="{26BD3441-B490-41FA-98EF-355E6E1C3AE8}"/>
                </a:ext>
              </a:extLst>
            </p:cNvPr>
            <p:cNvSpPr>
              <a:spLocks noChangeAspect="1" noEditPoints="1"/>
            </p:cNvSpPr>
            <p:nvPr/>
          </p:nvSpPr>
          <p:spPr bwMode="auto">
            <a:xfrm>
              <a:off x="717283" y="4039331"/>
              <a:ext cx="389417" cy="36576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pic>
        <p:nvPicPr>
          <p:cNvPr id="56" name="Picture 55">
            <a:extLst>
              <a:ext uri="{FF2B5EF4-FFF2-40B4-BE49-F238E27FC236}">
                <a16:creationId xmlns:a16="http://schemas.microsoft.com/office/drawing/2014/main" id="{56A0301E-50AB-49DA-B99F-66DDA2A0D9AB}"/>
              </a:ext>
            </a:extLst>
          </p:cNvPr>
          <p:cNvPicPr>
            <a:picLocks noChangeAspect="1"/>
          </p:cNvPicPr>
          <p:nvPr/>
        </p:nvPicPr>
        <p:blipFill>
          <a:blip r:embed="rId2"/>
          <a:stretch>
            <a:fillRect/>
          </a:stretch>
        </p:blipFill>
        <p:spPr>
          <a:xfrm>
            <a:off x="6102648" y="2284644"/>
            <a:ext cx="5504135" cy="3073287"/>
          </a:xfrm>
          <a:prstGeom prst="rect">
            <a:avLst/>
          </a:prstGeom>
        </p:spPr>
      </p:pic>
    </p:spTree>
    <p:extLst>
      <p:ext uri="{BB962C8B-B14F-4D97-AF65-F5344CB8AC3E}">
        <p14:creationId xmlns:p14="http://schemas.microsoft.com/office/powerpoint/2010/main" val="201875232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B1DC9-E8FA-4BE1-81D8-5F05FB28E4B9}"/>
              </a:ext>
            </a:extLst>
          </p:cNvPr>
          <p:cNvSpPr>
            <a:spLocks noGrp="1"/>
          </p:cNvSpPr>
          <p:nvPr>
            <p:ph type="title"/>
          </p:nvPr>
        </p:nvSpPr>
        <p:spPr/>
        <p:txBody>
          <a:bodyPr/>
          <a:lstStyle/>
          <a:p>
            <a:r>
              <a:rPr lang="en-US" dirty="0"/>
              <a:t>Removing access</a:t>
            </a:r>
          </a:p>
        </p:txBody>
      </p:sp>
      <p:pic>
        <p:nvPicPr>
          <p:cNvPr id="8" name="Picture 7">
            <a:extLst>
              <a:ext uri="{FF2B5EF4-FFF2-40B4-BE49-F238E27FC236}">
                <a16:creationId xmlns:a16="http://schemas.microsoft.com/office/drawing/2014/main" id="{1A1C34E7-F381-4EEF-8025-6A1678AA98DD}"/>
              </a:ext>
            </a:extLst>
          </p:cNvPr>
          <p:cNvPicPr>
            <a:picLocks noChangeAspect="1"/>
          </p:cNvPicPr>
          <p:nvPr/>
        </p:nvPicPr>
        <p:blipFill>
          <a:blip r:embed="rId2"/>
          <a:stretch>
            <a:fillRect/>
          </a:stretch>
        </p:blipFill>
        <p:spPr>
          <a:xfrm>
            <a:off x="6102648" y="2284644"/>
            <a:ext cx="5504135" cy="3073287"/>
          </a:xfrm>
          <a:prstGeom prst="rect">
            <a:avLst/>
          </a:prstGeom>
        </p:spPr>
      </p:pic>
      <p:sp>
        <p:nvSpPr>
          <p:cNvPr id="9" name="Rectangle 8">
            <a:extLst>
              <a:ext uri="{FF2B5EF4-FFF2-40B4-BE49-F238E27FC236}">
                <a16:creationId xmlns:a16="http://schemas.microsoft.com/office/drawing/2014/main" id="{465D6406-6BE5-4ACD-8F4B-4C7BE13E61ED}"/>
              </a:ext>
            </a:extLst>
          </p:cNvPr>
          <p:cNvSpPr/>
          <p:nvPr/>
        </p:nvSpPr>
        <p:spPr bwMode="auto">
          <a:xfrm>
            <a:off x="7080933" y="2717729"/>
            <a:ext cx="899285" cy="432000"/>
          </a:xfrm>
          <a:prstGeom prst="rect">
            <a:avLst/>
          </a:prstGeom>
          <a:noFill/>
          <a:ln w="158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8F25463C-1E11-49BB-8C0F-A0EDE654A82A}"/>
              </a:ext>
            </a:extLst>
          </p:cNvPr>
          <p:cNvSpPr/>
          <p:nvPr/>
        </p:nvSpPr>
        <p:spPr bwMode="auto">
          <a:xfrm>
            <a:off x="7080933" y="3329029"/>
            <a:ext cx="460978" cy="432000"/>
          </a:xfrm>
          <a:prstGeom prst="rect">
            <a:avLst/>
          </a:prstGeom>
          <a:noFill/>
          <a:ln w="158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CF49165D-A27D-4E41-AC47-0199EB7D1289}"/>
              </a:ext>
            </a:extLst>
          </p:cNvPr>
          <p:cNvSpPr txBox="1"/>
          <p:nvPr/>
        </p:nvSpPr>
        <p:spPr>
          <a:xfrm>
            <a:off x="585217" y="1267378"/>
            <a:ext cx="5362162" cy="5524589"/>
          </a:xfrm>
          <a:prstGeom prst="rect">
            <a:avLst/>
          </a:prstGeom>
          <a:noFill/>
        </p:spPr>
        <p:txBody>
          <a:bodyPr wrap="square">
            <a:spAutoFit/>
          </a:bodyPr>
          <a:lstStyle/>
          <a:p>
            <a:r>
              <a:rPr lang="en-US" b="1" dirty="0">
                <a:solidFill>
                  <a:schemeClr val="tx2"/>
                </a:solidFill>
              </a:rPr>
              <a:t>Directory</a:t>
            </a:r>
          </a:p>
          <a:p>
            <a:pPr marL="285750" indent="-285750">
              <a:buFont typeface="Arial" panose="020B0604020202020204" pitchFamily="34" charset="0"/>
              <a:buChar char="•"/>
            </a:pPr>
            <a:r>
              <a:rPr lang="en-US" dirty="0"/>
              <a:t>Delete a user or block sign-in</a:t>
            </a:r>
          </a:p>
          <a:p>
            <a:pPr marL="285750" indent="-285750">
              <a:buFont typeface="Arial" panose="020B0604020202020204" pitchFamily="34" charset="0"/>
              <a:buChar char="•"/>
            </a:pPr>
            <a:r>
              <a:rPr lang="en-US" dirty="0"/>
              <a:t>Account will be in a suspended state for 30 days after deletion</a:t>
            </a:r>
          </a:p>
          <a:p>
            <a:pPr marL="285750" indent="-285750">
              <a:buFont typeface="Arial" panose="020B0604020202020204" pitchFamily="34" charset="0"/>
              <a:buChar char="•"/>
            </a:pPr>
            <a:r>
              <a:rPr lang="en-US" dirty="0"/>
              <a:t>User account be restored with all of its properties during that 30-day window</a:t>
            </a:r>
          </a:p>
          <a:p>
            <a:pPr marL="285750" indent="-285750">
              <a:buFont typeface="Arial" panose="020B0604020202020204" pitchFamily="34" charset="0"/>
              <a:buChar char="•"/>
            </a:pPr>
            <a:r>
              <a:rPr lang="en-US" dirty="0"/>
              <a:t>Permanently deleted after that 30-day window</a:t>
            </a:r>
          </a:p>
          <a:p>
            <a:endParaRPr lang="en-US" dirty="0"/>
          </a:p>
          <a:p>
            <a:r>
              <a:rPr lang="en-US" b="1" dirty="0">
                <a:solidFill>
                  <a:schemeClr val="tx2"/>
                </a:solidFill>
              </a:rPr>
              <a:t>Applications</a:t>
            </a:r>
          </a:p>
          <a:p>
            <a:pPr marL="285750" indent="-285750">
              <a:buFont typeface="Arial" panose="020B0604020202020204" pitchFamily="34" charset="0"/>
              <a:buChar char="•"/>
            </a:pPr>
            <a:r>
              <a:rPr lang="en-US" dirty="0"/>
              <a:t>Azure AD provisioning service keeps source and target systems in sync</a:t>
            </a:r>
          </a:p>
          <a:p>
            <a:pPr marL="285750" indent="-285750">
              <a:buFont typeface="Arial" panose="020B0604020202020204" pitchFamily="34" charset="0"/>
              <a:buChar char="•"/>
            </a:pPr>
            <a:r>
              <a:rPr lang="en-US" dirty="0"/>
              <a:t>De-provisioning accounts when users should not have access anymore:</a:t>
            </a:r>
          </a:p>
          <a:p>
            <a:pPr marL="742933" lvl="1" indent="-285750">
              <a:buFont typeface="Arial" panose="020B0604020202020204" pitchFamily="34" charset="0"/>
              <a:buChar char="•"/>
            </a:pPr>
            <a:r>
              <a:rPr lang="en-US" dirty="0"/>
              <a:t>The user account is deleted in Azure AD</a:t>
            </a:r>
          </a:p>
          <a:p>
            <a:pPr marL="742933" lvl="1" indent="-285750">
              <a:buFont typeface="Arial" panose="020B0604020202020204" pitchFamily="34" charset="0"/>
              <a:buChar char="•"/>
            </a:pPr>
            <a:r>
              <a:rPr lang="en-US" dirty="0"/>
              <a:t>The user is unassigned from the application</a:t>
            </a:r>
          </a:p>
          <a:p>
            <a:pPr marL="742933" lvl="1" indent="-285750">
              <a:buFont typeface="Arial" panose="020B0604020202020204" pitchFamily="34" charset="0"/>
              <a:buChar char="•"/>
            </a:pPr>
            <a:r>
              <a:rPr lang="en-US" dirty="0"/>
              <a:t>The user no longer meets a scoping filter and goes out of scope</a:t>
            </a:r>
          </a:p>
          <a:p>
            <a:pPr marL="742933" lvl="1" indent="-285750">
              <a:buFont typeface="Arial" panose="020B0604020202020204" pitchFamily="34" charset="0"/>
              <a:buChar char="•"/>
            </a:pPr>
            <a:r>
              <a:rPr lang="en-US" dirty="0"/>
              <a:t>The </a:t>
            </a:r>
            <a:r>
              <a:rPr lang="en-US" dirty="0" err="1"/>
              <a:t>AccountEnabled</a:t>
            </a:r>
            <a:r>
              <a:rPr lang="en-US" dirty="0"/>
              <a:t> property is set to False</a:t>
            </a:r>
          </a:p>
          <a:p>
            <a:pPr marL="285750" indent="-285750">
              <a:buFont typeface="Arial" panose="020B0604020202020204" pitchFamily="34" charset="0"/>
              <a:buChar char="•"/>
            </a:pPr>
            <a:r>
              <a:rPr lang="en-US" dirty="0"/>
              <a:t>Soft delete a user by default if the application supports soft deletes</a:t>
            </a:r>
          </a:p>
        </p:txBody>
      </p:sp>
    </p:spTree>
    <p:extLst>
      <p:ext uri="{BB962C8B-B14F-4D97-AF65-F5344CB8AC3E}">
        <p14:creationId xmlns:p14="http://schemas.microsoft.com/office/powerpoint/2010/main" val="385201819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FD95-699C-45EC-9872-153407DB81C6}"/>
              </a:ext>
            </a:extLst>
          </p:cNvPr>
          <p:cNvSpPr>
            <a:spLocks noGrp="1"/>
          </p:cNvSpPr>
          <p:nvPr>
            <p:ph type="title"/>
          </p:nvPr>
        </p:nvSpPr>
        <p:spPr/>
        <p:txBody>
          <a:bodyPr/>
          <a:lstStyle/>
          <a:p>
            <a:r>
              <a:rPr lang="en-US"/>
              <a:t>Contoso’s user journey</a:t>
            </a:r>
          </a:p>
        </p:txBody>
      </p:sp>
      <p:pic>
        <p:nvPicPr>
          <p:cNvPr id="100" name="Azure AD" title="pyramid representing Azure Active Directory">
            <a:extLst>
              <a:ext uri="{FF2B5EF4-FFF2-40B4-BE49-F238E27FC236}">
                <a16:creationId xmlns:a16="http://schemas.microsoft.com/office/drawing/2014/main" id="{0CFEEC6E-370B-4402-8FB5-D36F6705B6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19986" y="2902645"/>
            <a:ext cx="1099885" cy="1099898"/>
          </a:xfrm>
          <a:prstGeom prst="rect">
            <a:avLst/>
          </a:prstGeom>
        </p:spPr>
      </p:pic>
      <p:cxnSp>
        <p:nvCxnSpPr>
          <p:cNvPr id="182" name="Connector: Curved 181">
            <a:extLst>
              <a:ext uri="{FF2B5EF4-FFF2-40B4-BE49-F238E27FC236}">
                <a16:creationId xmlns:a16="http://schemas.microsoft.com/office/drawing/2014/main" id="{E7748689-91D0-4397-98FF-C5F289CF52FE}"/>
              </a:ext>
            </a:extLst>
          </p:cNvPr>
          <p:cNvCxnSpPr>
            <a:cxnSpLocks/>
            <a:endCxn id="100" idx="1"/>
          </p:cNvCxnSpPr>
          <p:nvPr/>
        </p:nvCxnSpPr>
        <p:spPr>
          <a:xfrm rot="16200000" flipH="1">
            <a:off x="790960" y="2723567"/>
            <a:ext cx="1070603" cy="387450"/>
          </a:xfrm>
          <a:prstGeom prst="curvedConnector2">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3" name="Connector: Curved 182">
            <a:extLst>
              <a:ext uri="{FF2B5EF4-FFF2-40B4-BE49-F238E27FC236}">
                <a16:creationId xmlns:a16="http://schemas.microsoft.com/office/drawing/2014/main" id="{AB084189-DB17-4DC3-9986-642867CC3AF1}"/>
              </a:ext>
            </a:extLst>
          </p:cNvPr>
          <p:cNvCxnSpPr>
            <a:stCxn id="100" idx="3"/>
            <a:endCxn id="130" idx="1"/>
          </p:cNvCxnSpPr>
          <p:nvPr/>
        </p:nvCxnSpPr>
        <p:spPr>
          <a:xfrm flipV="1">
            <a:off x="2619871" y="2382137"/>
            <a:ext cx="990619" cy="1070457"/>
          </a:xfrm>
          <a:prstGeom prst="curvedConnector3">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4" name="Connector: Curved 183">
            <a:extLst>
              <a:ext uri="{FF2B5EF4-FFF2-40B4-BE49-F238E27FC236}">
                <a16:creationId xmlns:a16="http://schemas.microsoft.com/office/drawing/2014/main" id="{68ECA26B-B631-4105-BBAE-E340D89A9CC6}"/>
              </a:ext>
            </a:extLst>
          </p:cNvPr>
          <p:cNvCxnSpPr>
            <a:cxnSpLocks/>
            <a:stCxn id="130" idx="2"/>
            <a:endCxn id="121" idx="0"/>
          </p:cNvCxnSpPr>
          <p:nvPr/>
        </p:nvCxnSpPr>
        <p:spPr>
          <a:xfrm rot="5400000">
            <a:off x="4376100" y="3916536"/>
            <a:ext cx="862034" cy="1030"/>
          </a:xfrm>
          <a:prstGeom prst="curvedConnector3">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5" name="Connector: Curved 184">
            <a:extLst>
              <a:ext uri="{FF2B5EF4-FFF2-40B4-BE49-F238E27FC236}">
                <a16:creationId xmlns:a16="http://schemas.microsoft.com/office/drawing/2014/main" id="{58AA2D6C-C5DF-4765-990E-FEDD3E66EC10}"/>
              </a:ext>
            </a:extLst>
          </p:cNvPr>
          <p:cNvCxnSpPr>
            <a:cxnSpLocks/>
            <a:stCxn id="121" idx="3"/>
            <a:endCxn id="164" idx="1"/>
          </p:cNvCxnSpPr>
          <p:nvPr/>
        </p:nvCxnSpPr>
        <p:spPr>
          <a:xfrm flipV="1">
            <a:off x="5878104" y="2172066"/>
            <a:ext cx="1255266" cy="2846336"/>
          </a:xfrm>
          <a:prstGeom prst="curvedConnector3">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 name="User Joining">
            <a:extLst>
              <a:ext uri="{FF2B5EF4-FFF2-40B4-BE49-F238E27FC236}">
                <a16:creationId xmlns:a16="http://schemas.microsoft.com/office/drawing/2014/main" id="{4EBAC772-995D-4DF3-87E6-2E71FC683B5A}"/>
              </a:ext>
            </a:extLst>
          </p:cNvPr>
          <p:cNvGrpSpPr/>
          <p:nvPr/>
        </p:nvGrpSpPr>
        <p:grpSpPr>
          <a:xfrm>
            <a:off x="193465" y="1482158"/>
            <a:ext cx="1357168" cy="2444944"/>
            <a:chOff x="193465" y="1482158"/>
            <a:chExt cx="1357168" cy="2444944"/>
          </a:xfrm>
        </p:grpSpPr>
        <p:grpSp>
          <p:nvGrpSpPr>
            <p:cNvPr id="111" name="User joining">
              <a:extLst>
                <a:ext uri="{FF2B5EF4-FFF2-40B4-BE49-F238E27FC236}">
                  <a16:creationId xmlns:a16="http://schemas.microsoft.com/office/drawing/2014/main" id="{F634682C-9821-44A6-A13E-49397F342A5E}"/>
                </a:ext>
              </a:extLst>
            </p:cNvPr>
            <p:cNvGrpSpPr/>
            <p:nvPr/>
          </p:nvGrpSpPr>
          <p:grpSpPr>
            <a:xfrm>
              <a:off x="618910" y="1482158"/>
              <a:ext cx="931723" cy="1008348"/>
              <a:chOff x="683544" y="4160256"/>
              <a:chExt cx="931723" cy="1008348"/>
            </a:xfrm>
          </p:grpSpPr>
          <p:pic>
            <p:nvPicPr>
              <p:cNvPr id="112" name="Picture 111">
                <a:extLst>
                  <a:ext uri="{FF2B5EF4-FFF2-40B4-BE49-F238E27FC236}">
                    <a16:creationId xmlns:a16="http://schemas.microsoft.com/office/drawing/2014/main" id="{E5F21E0F-8E10-4ACF-9F9B-9FCD2A7ADC80}"/>
                  </a:ext>
                </a:extLst>
              </p:cNvPr>
              <p:cNvPicPr>
                <a:picLocks noChangeAspect="1"/>
              </p:cNvPicPr>
              <p:nvPr/>
            </p:nvPicPr>
            <p:blipFill>
              <a:blip r:embed="rId5"/>
              <a:stretch>
                <a:fillRect/>
              </a:stretch>
            </p:blipFill>
            <p:spPr>
              <a:xfrm>
                <a:off x="683544" y="4160256"/>
                <a:ext cx="931723" cy="931723"/>
              </a:xfrm>
              <a:prstGeom prst="rect">
                <a:avLst/>
              </a:prstGeom>
            </p:spPr>
          </p:pic>
          <p:sp>
            <p:nvSpPr>
              <p:cNvPr id="113" name="Oval 112">
                <a:extLst>
                  <a:ext uri="{FF2B5EF4-FFF2-40B4-BE49-F238E27FC236}">
                    <a16:creationId xmlns:a16="http://schemas.microsoft.com/office/drawing/2014/main" id="{1149B8AA-5C4B-49E9-AC06-B8E977302D89}"/>
                  </a:ext>
                </a:extLst>
              </p:cNvPr>
              <p:cNvSpPr/>
              <p:nvPr/>
            </p:nvSpPr>
            <p:spPr bwMode="auto">
              <a:xfrm>
                <a:off x="700365" y="4805217"/>
                <a:ext cx="363387" cy="3633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14" name="Graphic 113" descr="Checkmark with solid fill">
                <a:extLst>
                  <a:ext uri="{FF2B5EF4-FFF2-40B4-BE49-F238E27FC236}">
                    <a16:creationId xmlns:a16="http://schemas.microsoft.com/office/drawing/2014/main" id="{54C5A00D-6799-4450-AE42-958FC3723C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8197" y="4842719"/>
                <a:ext cx="287721" cy="287721"/>
              </a:xfrm>
              <a:prstGeom prst="rect">
                <a:avLst/>
              </a:prstGeom>
            </p:spPr>
          </p:pic>
        </p:grpSp>
        <p:sp>
          <p:nvSpPr>
            <p:cNvPr id="186" name="TextBox 185">
              <a:extLst>
                <a:ext uri="{FF2B5EF4-FFF2-40B4-BE49-F238E27FC236}">
                  <a16:creationId xmlns:a16="http://schemas.microsoft.com/office/drawing/2014/main" id="{56103097-891C-4D4B-89AB-2C6CC9C19E6C}"/>
                </a:ext>
              </a:extLst>
            </p:cNvPr>
            <p:cNvSpPr txBox="1"/>
            <p:nvPr/>
          </p:nvSpPr>
          <p:spPr>
            <a:xfrm>
              <a:off x="193465" y="2634440"/>
              <a:ext cx="1073724" cy="1292662"/>
            </a:xfrm>
            <a:prstGeom prst="rect">
              <a:avLst/>
            </a:prstGeom>
            <a:noFill/>
          </p:spPr>
          <p:txBody>
            <a:bodyPr wrap="square" lIns="0" tIns="0" rIns="0" bIns="0" rtlCol="0">
              <a:spAutoFit/>
            </a:bodyPr>
            <a:lstStyle/>
            <a:p>
              <a:pPr algn="l"/>
              <a:r>
                <a:rPr lang="en-US" sz="1200" dirty="0">
                  <a:latin typeface="+mj-lt"/>
                </a:rPr>
                <a:t>Onboard the user into the directory when the user joins or start working with Contoso</a:t>
              </a:r>
            </a:p>
          </p:txBody>
        </p:sp>
      </p:grpSp>
      <p:grpSp>
        <p:nvGrpSpPr>
          <p:cNvPr id="8" name="Granting access">
            <a:extLst>
              <a:ext uri="{FF2B5EF4-FFF2-40B4-BE49-F238E27FC236}">
                <a16:creationId xmlns:a16="http://schemas.microsoft.com/office/drawing/2014/main" id="{BF1A8C5D-CF9E-42DC-94AF-2AABE07B696E}"/>
              </a:ext>
            </a:extLst>
          </p:cNvPr>
          <p:cNvGrpSpPr/>
          <p:nvPr/>
        </p:nvGrpSpPr>
        <p:grpSpPr>
          <a:xfrm>
            <a:off x="1869802" y="1278239"/>
            <a:ext cx="4134972" cy="2207795"/>
            <a:chOff x="1869802" y="1278239"/>
            <a:chExt cx="4134972" cy="2207795"/>
          </a:xfrm>
        </p:grpSpPr>
        <p:grpSp>
          <p:nvGrpSpPr>
            <p:cNvPr id="127" name="Group 126">
              <a:extLst>
                <a:ext uri="{FF2B5EF4-FFF2-40B4-BE49-F238E27FC236}">
                  <a16:creationId xmlns:a16="http://schemas.microsoft.com/office/drawing/2014/main" id="{D58470DA-30DA-4354-8894-2CCEE51278AA}"/>
                </a:ext>
              </a:extLst>
            </p:cNvPr>
            <p:cNvGrpSpPr/>
            <p:nvPr/>
          </p:nvGrpSpPr>
          <p:grpSpPr>
            <a:xfrm>
              <a:off x="3610490" y="1278239"/>
              <a:ext cx="2394284" cy="2207795"/>
              <a:chOff x="3753853" y="3272588"/>
              <a:chExt cx="2394284" cy="2207795"/>
            </a:xfrm>
          </p:grpSpPr>
          <p:grpSp>
            <p:nvGrpSpPr>
              <p:cNvPr id="128" name="Group 127">
                <a:extLst>
                  <a:ext uri="{FF2B5EF4-FFF2-40B4-BE49-F238E27FC236}">
                    <a16:creationId xmlns:a16="http://schemas.microsoft.com/office/drawing/2014/main" id="{FFEDCB2E-1FE7-436A-B45B-679D32569527}"/>
                  </a:ext>
                </a:extLst>
              </p:cNvPr>
              <p:cNvGrpSpPr/>
              <p:nvPr/>
            </p:nvGrpSpPr>
            <p:grpSpPr>
              <a:xfrm>
                <a:off x="3836101" y="4300798"/>
                <a:ext cx="2225842" cy="1008838"/>
                <a:chOff x="6827921" y="5454591"/>
                <a:chExt cx="2225842" cy="1008838"/>
              </a:xfrm>
            </p:grpSpPr>
            <p:sp>
              <p:nvSpPr>
                <p:cNvPr id="139" name="Text">
                  <a:extLst>
                    <a:ext uri="{FF2B5EF4-FFF2-40B4-BE49-F238E27FC236}">
                      <a16:creationId xmlns:a16="http://schemas.microsoft.com/office/drawing/2014/main" id="{AF2249FE-DD80-4C8F-AF1D-181C9F0042C7}"/>
                    </a:ext>
                  </a:extLst>
                </p:cNvPr>
                <p:cNvSpPr/>
                <p:nvPr/>
              </p:nvSpPr>
              <p:spPr bwMode="auto">
                <a:xfrm>
                  <a:off x="7032458" y="6196451"/>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p>
                  <a:pPr defTabSz="671862" fontAlgn="base">
                    <a:lnSpc>
                      <a:spcPct val="90000"/>
                    </a:lnSpc>
                    <a:spcBef>
                      <a:spcPct val="0"/>
                    </a:spcBef>
                    <a:spcAft>
                      <a:spcPct val="0"/>
                    </a:spcAft>
                  </a:pPr>
                  <a:r>
                    <a:rPr lang="en-US" sz="1200">
                      <a:latin typeface="Segoe UI Semibold"/>
                      <a:cs typeface="Segoe UI Semilight" panose="020B0402040204020203" pitchFamily="34" charset="0"/>
                    </a:rPr>
                    <a:t>On-premises apps</a:t>
                  </a:r>
                </a:p>
              </p:txBody>
            </p:sp>
            <p:pic>
              <p:nvPicPr>
                <p:cNvPr id="140" name="Picture 139">
                  <a:extLst>
                    <a:ext uri="{FF2B5EF4-FFF2-40B4-BE49-F238E27FC236}">
                      <a16:creationId xmlns:a16="http://schemas.microsoft.com/office/drawing/2014/main" id="{7A7072D7-6579-4822-96FB-54851211A799}"/>
                    </a:ext>
                  </a:extLst>
                </p:cNvPr>
                <p:cNvPicPr>
                  <a:picLocks noChangeAspect="1"/>
                </p:cNvPicPr>
                <p:nvPr/>
              </p:nvPicPr>
              <p:blipFill>
                <a:blip r:embed="rId8"/>
                <a:stretch>
                  <a:fillRect/>
                </a:stretch>
              </p:blipFill>
              <p:spPr>
                <a:xfrm>
                  <a:off x="7615648" y="5581637"/>
                  <a:ext cx="685031" cy="214630"/>
                </a:xfrm>
                <a:prstGeom prst="rect">
                  <a:avLst/>
                </a:prstGeom>
              </p:spPr>
            </p:pic>
            <p:pic>
              <p:nvPicPr>
                <p:cNvPr id="141" name="Picture 140">
                  <a:extLst>
                    <a:ext uri="{FF2B5EF4-FFF2-40B4-BE49-F238E27FC236}">
                      <a16:creationId xmlns:a16="http://schemas.microsoft.com/office/drawing/2014/main" id="{EC61154D-9B1B-4B39-A170-FCACA46F2706}"/>
                    </a:ext>
                  </a:extLst>
                </p:cNvPr>
                <p:cNvPicPr>
                  <a:picLocks noChangeAspect="1"/>
                </p:cNvPicPr>
                <p:nvPr/>
              </p:nvPicPr>
              <p:blipFill>
                <a:blip r:embed="rId9"/>
                <a:stretch>
                  <a:fillRect/>
                </a:stretch>
              </p:blipFill>
              <p:spPr>
                <a:xfrm>
                  <a:off x="8350227" y="5595574"/>
                  <a:ext cx="506984" cy="199133"/>
                </a:xfrm>
                <a:prstGeom prst="rect">
                  <a:avLst/>
                </a:prstGeom>
              </p:spPr>
            </p:pic>
            <p:pic>
              <p:nvPicPr>
                <p:cNvPr id="142" name="Picture 141">
                  <a:extLst>
                    <a:ext uri="{FF2B5EF4-FFF2-40B4-BE49-F238E27FC236}">
                      <a16:creationId xmlns:a16="http://schemas.microsoft.com/office/drawing/2014/main" id="{79C16F15-B58E-4170-8F9F-CC0141002FF0}"/>
                    </a:ext>
                  </a:extLst>
                </p:cNvPr>
                <p:cNvPicPr>
                  <a:picLocks noChangeAspect="1"/>
                </p:cNvPicPr>
                <p:nvPr/>
              </p:nvPicPr>
              <p:blipFill>
                <a:blip r:embed="rId10"/>
                <a:stretch>
                  <a:fillRect/>
                </a:stretch>
              </p:blipFill>
              <p:spPr>
                <a:xfrm>
                  <a:off x="8608639" y="5849804"/>
                  <a:ext cx="190234" cy="251448"/>
                </a:xfrm>
                <a:prstGeom prst="rect">
                  <a:avLst/>
                </a:prstGeom>
              </p:spPr>
            </p:pic>
            <p:grpSp>
              <p:nvGrpSpPr>
                <p:cNvPr id="143" name="Group 142">
                  <a:extLst>
                    <a:ext uri="{FF2B5EF4-FFF2-40B4-BE49-F238E27FC236}">
                      <a16:creationId xmlns:a16="http://schemas.microsoft.com/office/drawing/2014/main" id="{32832185-DD12-43BC-9A0B-97B3EF9A77F9}"/>
                    </a:ext>
                  </a:extLst>
                </p:cNvPr>
                <p:cNvGrpSpPr/>
                <p:nvPr/>
              </p:nvGrpSpPr>
              <p:grpSpPr>
                <a:xfrm>
                  <a:off x="6976335" y="5614696"/>
                  <a:ext cx="1575975" cy="571189"/>
                  <a:chOff x="8048636" y="5531519"/>
                  <a:chExt cx="2707409" cy="832751"/>
                </a:xfrm>
              </p:grpSpPr>
              <p:grpSp>
                <p:nvGrpSpPr>
                  <p:cNvPr id="145" name="Group 144">
                    <a:extLst>
                      <a:ext uri="{FF2B5EF4-FFF2-40B4-BE49-F238E27FC236}">
                        <a16:creationId xmlns:a16="http://schemas.microsoft.com/office/drawing/2014/main" id="{DAC5D1C0-04E3-496D-8B8B-756F3072E8B0}"/>
                      </a:ext>
                    </a:extLst>
                  </p:cNvPr>
                  <p:cNvGrpSpPr/>
                  <p:nvPr/>
                </p:nvGrpSpPr>
                <p:grpSpPr>
                  <a:xfrm>
                    <a:off x="9201553" y="5864162"/>
                    <a:ext cx="1554492" cy="460029"/>
                    <a:chOff x="8464217" y="5823421"/>
                    <a:chExt cx="1554492" cy="460029"/>
                  </a:xfrm>
                </p:grpSpPr>
                <p:pic>
                  <p:nvPicPr>
                    <p:cNvPr id="156" name="Picture 155">
                      <a:extLst>
                        <a:ext uri="{FF2B5EF4-FFF2-40B4-BE49-F238E27FC236}">
                          <a16:creationId xmlns:a16="http://schemas.microsoft.com/office/drawing/2014/main" id="{85275D68-78CE-4689-8938-B4F836146333}"/>
                        </a:ext>
                      </a:extLst>
                    </p:cNvPr>
                    <p:cNvPicPr>
                      <a:picLocks noChangeAspect="1"/>
                    </p:cNvPicPr>
                    <p:nvPr/>
                  </p:nvPicPr>
                  <p:blipFill>
                    <a:blip r:embed="rId11"/>
                    <a:stretch>
                      <a:fillRect/>
                    </a:stretch>
                  </p:blipFill>
                  <p:spPr>
                    <a:xfrm>
                      <a:off x="9059033" y="5863341"/>
                      <a:ext cx="380189" cy="380189"/>
                    </a:xfrm>
                    <a:prstGeom prst="rect">
                      <a:avLst/>
                    </a:prstGeom>
                  </p:spPr>
                </p:pic>
                <p:pic>
                  <p:nvPicPr>
                    <p:cNvPr id="157" name="Picture 156">
                      <a:extLst>
                        <a:ext uri="{FF2B5EF4-FFF2-40B4-BE49-F238E27FC236}">
                          <a16:creationId xmlns:a16="http://schemas.microsoft.com/office/drawing/2014/main" id="{23A48C19-6A4E-4D3C-BE87-69C55DB92CC7}"/>
                        </a:ext>
                      </a:extLst>
                    </p:cNvPr>
                    <p:cNvPicPr>
                      <a:picLocks noChangeAspect="1"/>
                    </p:cNvPicPr>
                    <p:nvPr/>
                  </p:nvPicPr>
                  <p:blipFill>
                    <a:blip r:embed="rId12"/>
                    <a:stretch>
                      <a:fillRect/>
                    </a:stretch>
                  </p:blipFill>
                  <p:spPr>
                    <a:xfrm>
                      <a:off x="9558680" y="5823421"/>
                      <a:ext cx="460029" cy="460029"/>
                    </a:xfrm>
                    <a:prstGeom prst="rect">
                      <a:avLst/>
                    </a:prstGeom>
                  </p:spPr>
                </p:pic>
                <p:pic>
                  <p:nvPicPr>
                    <p:cNvPr id="158" name="Picture 157">
                      <a:extLst>
                        <a:ext uri="{FF2B5EF4-FFF2-40B4-BE49-F238E27FC236}">
                          <a16:creationId xmlns:a16="http://schemas.microsoft.com/office/drawing/2014/main" id="{2067D5AB-505B-4CF5-AFD8-3D0BC7B0278C}"/>
                        </a:ext>
                      </a:extLst>
                    </p:cNvPr>
                    <p:cNvPicPr>
                      <a:picLocks noChangeAspect="1"/>
                    </p:cNvPicPr>
                    <p:nvPr/>
                  </p:nvPicPr>
                  <p:blipFill>
                    <a:blip r:embed="rId13"/>
                    <a:stretch>
                      <a:fillRect/>
                    </a:stretch>
                  </p:blipFill>
                  <p:spPr>
                    <a:xfrm>
                      <a:off x="8464217" y="5844331"/>
                      <a:ext cx="418208" cy="418208"/>
                    </a:xfrm>
                    <a:prstGeom prst="rect">
                      <a:avLst/>
                    </a:prstGeom>
                  </p:spPr>
                </p:pic>
              </p:grpSp>
              <p:grpSp>
                <p:nvGrpSpPr>
                  <p:cNvPr id="146" name="Group 145">
                    <a:extLst>
                      <a:ext uri="{FF2B5EF4-FFF2-40B4-BE49-F238E27FC236}">
                        <a16:creationId xmlns:a16="http://schemas.microsoft.com/office/drawing/2014/main" id="{14EA844A-03F1-4C5B-8F69-6B5FA4ABBBA8}"/>
                      </a:ext>
                    </a:extLst>
                  </p:cNvPr>
                  <p:cNvGrpSpPr/>
                  <p:nvPr/>
                </p:nvGrpSpPr>
                <p:grpSpPr>
                  <a:xfrm>
                    <a:off x="8482655" y="5531519"/>
                    <a:ext cx="460390" cy="792672"/>
                    <a:chOff x="3646687" y="3854979"/>
                    <a:chExt cx="1613270" cy="2525119"/>
                  </a:xfrm>
                </p:grpSpPr>
                <p:pic>
                  <p:nvPicPr>
                    <p:cNvPr id="148" name="Picture 88">
                      <a:extLst>
                        <a:ext uri="{FF2B5EF4-FFF2-40B4-BE49-F238E27FC236}">
                          <a16:creationId xmlns:a16="http://schemas.microsoft.com/office/drawing/2014/main" id="{E4C1A9E9-09CA-448A-80D3-2EC2B98C2ED6}"/>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646687" y="3854979"/>
                      <a:ext cx="1613270" cy="2525119"/>
                    </a:xfrm>
                    <a:prstGeom prst="rect">
                      <a:avLst/>
                    </a:prstGeom>
                  </p:spPr>
                </p:pic>
                <p:sp>
                  <p:nvSpPr>
                    <p:cNvPr id="149" name="Rectangle 148">
                      <a:extLst>
                        <a:ext uri="{FF2B5EF4-FFF2-40B4-BE49-F238E27FC236}">
                          <a16:creationId xmlns:a16="http://schemas.microsoft.com/office/drawing/2014/main" id="{95EF72C3-E67E-4971-A846-45223B8273F7}"/>
                        </a:ext>
                      </a:extLst>
                    </p:cNvPr>
                    <p:cNvSpPr/>
                    <p:nvPr/>
                  </p:nvSpPr>
                  <p:spPr bwMode="auto">
                    <a:xfrm>
                      <a:off x="4110863" y="4691012"/>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Rectangle 149">
                      <a:extLst>
                        <a:ext uri="{FF2B5EF4-FFF2-40B4-BE49-F238E27FC236}">
                          <a16:creationId xmlns:a16="http://schemas.microsoft.com/office/drawing/2014/main" id="{132A60C7-B024-443C-8CF9-CBCBD2F90B8B}"/>
                        </a:ext>
                      </a:extLst>
                    </p:cNvPr>
                    <p:cNvSpPr/>
                    <p:nvPr/>
                  </p:nvSpPr>
                  <p:spPr bwMode="auto">
                    <a:xfrm>
                      <a:off x="4110863" y="4878286"/>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11B578D1-9EA5-487F-BA8A-69A6A6855576}"/>
                        </a:ext>
                      </a:extLst>
                    </p:cNvPr>
                    <p:cNvSpPr/>
                    <p:nvPr/>
                  </p:nvSpPr>
                  <p:spPr bwMode="auto">
                    <a:xfrm>
                      <a:off x="4110863" y="5065553"/>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2" name="Rectangle 151">
                      <a:extLst>
                        <a:ext uri="{FF2B5EF4-FFF2-40B4-BE49-F238E27FC236}">
                          <a16:creationId xmlns:a16="http://schemas.microsoft.com/office/drawing/2014/main" id="{D3B73192-9BB9-4A7C-B223-A373261D3E11}"/>
                        </a:ext>
                      </a:extLst>
                    </p:cNvPr>
                    <p:cNvSpPr/>
                    <p:nvPr/>
                  </p:nvSpPr>
                  <p:spPr bwMode="auto">
                    <a:xfrm>
                      <a:off x="4110863" y="5252830"/>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3" name="Rectangle 152">
                      <a:extLst>
                        <a:ext uri="{FF2B5EF4-FFF2-40B4-BE49-F238E27FC236}">
                          <a16:creationId xmlns:a16="http://schemas.microsoft.com/office/drawing/2014/main" id="{05316ED9-1FFC-4105-AC56-4E7063B2095A}"/>
                        </a:ext>
                      </a:extLst>
                    </p:cNvPr>
                    <p:cNvSpPr/>
                    <p:nvPr/>
                  </p:nvSpPr>
                  <p:spPr bwMode="auto">
                    <a:xfrm>
                      <a:off x="4110866" y="5440094"/>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C869FA70-82F8-4BB6-8109-BDFD8DAEFDA0}"/>
                        </a:ext>
                      </a:extLst>
                    </p:cNvPr>
                    <p:cNvSpPr/>
                    <p:nvPr/>
                  </p:nvSpPr>
                  <p:spPr bwMode="auto">
                    <a:xfrm>
                      <a:off x="4110863" y="5627365"/>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E0881DA6-35C3-44EB-9702-89B90ABAAE68}"/>
                        </a:ext>
                      </a:extLst>
                    </p:cNvPr>
                    <p:cNvSpPr/>
                    <p:nvPr/>
                  </p:nvSpPr>
                  <p:spPr bwMode="auto">
                    <a:xfrm>
                      <a:off x="4110859" y="5814642"/>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47" name="Picture 146">
                    <a:extLst>
                      <a:ext uri="{FF2B5EF4-FFF2-40B4-BE49-F238E27FC236}">
                        <a16:creationId xmlns:a16="http://schemas.microsoft.com/office/drawing/2014/main" id="{2B8CD5F5-B239-4258-877A-68A9F55AE343}"/>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048636" y="6001288"/>
                    <a:ext cx="548334" cy="362982"/>
                  </a:xfrm>
                  <a:prstGeom prst="rect">
                    <a:avLst/>
                  </a:prstGeom>
                </p:spPr>
              </p:pic>
            </p:grpSp>
            <p:sp>
              <p:nvSpPr>
                <p:cNvPr id="144" name="Rectangle: Rounded Corners 143">
                  <a:extLst>
                    <a:ext uri="{FF2B5EF4-FFF2-40B4-BE49-F238E27FC236}">
                      <a16:creationId xmlns:a16="http://schemas.microsoft.com/office/drawing/2014/main" id="{1A09A01B-59AA-4A41-8530-5F2587C011A7}"/>
                    </a:ext>
                  </a:extLst>
                </p:cNvPr>
                <p:cNvSpPr/>
                <p:nvPr/>
              </p:nvSpPr>
              <p:spPr bwMode="auto">
                <a:xfrm>
                  <a:off x="6827921" y="5454591"/>
                  <a:ext cx="2225842" cy="1008838"/>
                </a:xfrm>
                <a:prstGeom prst="roundRect">
                  <a:avLst/>
                </a:prstGeom>
                <a:noFill/>
                <a:ln>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129" name="Group 128">
                <a:extLst>
                  <a:ext uri="{FF2B5EF4-FFF2-40B4-BE49-F238E27FC236}">
                    <a16:creationId xmlns:a16="http://schemas.microsoft.com/office/drawing/2014/main" id="{C97E91A4-8F90-4001-921F-609DB0B62EAD}"/>
                  </a:ext>
                </a:extLst>
              </p:cNvPr>
              <p:cNvGrpSpPr/>
              <p:nvPr/>
            </p:nvGrpSpPr>
            <p:grpSpPr>
              <a:xfrm>
                <a:off x="4036645" y="3384727"/>
                <a:ext cx="1824754" cy="870608"/>
                <a:chOff x="4036645" y="3384727"/>
                <a:chExt cx="1824754" cy="870608"/>
              </a:xfrm>
            </p:grpSpPr>
            <p:sp>
              <p:nvSpPr>
                <p:cNvPr id="131" name="Freeform 13" title="Icon of a cloud">
                  <a:extLst>
                    <a:ext uri="{FF2B5EF4-FFF2-40B4-BE49-F238E27FC236}">
                      <a16:creationId xmlns:a16="http://schemas.microsoft.com/office/drawing/2014/main" id="{A8D654F9-A718-4DFD-BA7A-0600F8760CBB}"/>
                    </a:ext>
                  </a:extLst>
                </p:cNvPr>
                <p:cNvSpPr>
                  <a:spLocks noChangeAspect="1"/>
                </p:cNvSpPr>
                <p:nvPr/>
              </p:nvSpPr>
              <p:spPr bwMode="auto">
                <a:xfrm flipH="1">
                  <a:off x="4057715" y="3384727"/>
                  <a:ext cx="1643545" cy="87060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bg1"/>
                </a:solidFill>
                <a:ln>
                  <a:solidFill>
                    <a:schemeClr val="tx2"/>
                  </a:solidFill>
                  <a:prstDash val="dash"/>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00848" tIns="100848" rIns="100848" bIns="34962" numCol="1" rtlCol="0" anchor="t" anchorCtr="0" compatLnSpc="1">
                  <a:prstTxWarp prst="textNoShape">
                    <a:avLst/>
                  </a:prstTxWarp>
                </a:bodyPr>
                <a:lstStyle>
                  <a:defPPr>
                    <a:defRPr lang="en-US"/>
                  </a:defPPr>
                  <a:lvl1pPr marL="0" algn="l" defTabSz="685712" rtl="0" eaLnBrk="1" latinLnBrk="0" hangingPunct="1">
                    <a:defRPr sz="1350" kern="1200">
                      <a:solidFill>
                        <a:schemeClr val="lt1"/>
                      </a:solidFill>
                      <a:latin typeface="+mn-lt"/>
                      <a:ea typeface="+mn-ea"/>
                      <a:cs typeface="+mn-cs"/>
                    </a:defRPr>
                  </a:lvl1pPr>
                  <a:lvl2pPr marL="342856" algn="l" defTabSz="685712" rtl="0" eaLnBrk="1" latinLnBrk="0" hangingPunct="1">
                    <a:defRPr sz="1350" kern="1200">
                      <a:solidFill>
                        <a:schemeClr val="lt1"/>
                      </a:solidFill>
                      <a:latin typeface="+mn-lt"/>
                      <a:ea typeface="+mn-ea"/>
                      <a:cs typeface="+mn-cs"/>
                    </a:defRPr>
                  </a:lvl2pPr>
                  <a:lvl3pPr marL="685712" algn="l" defTabSz="685712" rtl="0" eaLnBrk="1" latinLnBrk="0" hangingPunct="1">
                    <a:defRPr sz="1350" kern="1200">
                      <a:solidFill>
                        <a:schemeClr val="lt1"/>
                      </a:solidFill>
                      <a:latin typeface="+mn-lt"/>
                      <a:ea typeface="+mn-ea"/>
                      <a:cs typeface="+mn-cs"/>
                    </a:defRPr>
                  </a:lvl3pPr>
                  <a:lvl4pPr marL="1028568" algn="l" defTabSz="685712" rtl="0" eaLnBrk="1" latinLnBrk="0" hangingPunct="1">
                    <a:defRPr sz="1350" kern="1200">
                      <a:solidFill>
                        <a:schemeClr val="lt1"/>
                      </a:solidFill>
                      <a:latin typeface="+mn-lt"/>
                      <a:ea typeface="+mn-ea"/>
                      <a:cs typeface="+mn-cs"/>
                    </a:defRPr>
                  </a:lvl4pPr>
                  <a:lvl5pPr marL="1371424" algn="l" defTabSz="685712" rtl="0" eaLnBrk="1" latinLnBrk="0" hangingPunct="1">
                    <a:defRPr sz="1350" kern="1200">
                      <a:solidFill>
                        <a:schemeClr val="lt1"/>
                      </a:solidFill>
                      <a:latin typeface="+mn-lt"/>
                      <a:ea typeface="+mn-ea"/>
                      <a:cs typeface="+mn-cs"/>
                    </a:defRPr>
                  </a:lvl5pPr>
                  <a:lvl6pPr marL="1714281" algn="l" defTabSz="685712" rtl="0" eaLnBrk="1" latinLnBrk="0" hangingPunct="1">
                    <a:defRPr sz="1350" kern="1200">
                      <a:solidFill>
                        <a:schemeClr val="lt1"/>
                      </a:solidFill>
                      <a:latin typeface="+mn-lt"/>
                      <a:ea typeface="+mn-ea"/>
                      <a:cs typeface="+mn-cs"/>
                    </a:defRPr>
                  </a:lvl6pPr>
                  <a:lvl7pPr marL="2057137" algn="l" defTabSz="685712" rtl="0" eaLnBrk="1" latinLnBrk="0" hangingPunct="1">
                    <a:defRPr sz="1350" kern="1200">
                      <a:solidFill>
                        <a:schemeClr val="lt1"/>
                      </a:solidFill>
                      <a:latin typeface="+mn-lt"/>
                      <a:ea typeface="+mn-ea"/>
                      <a:cs typeface="+mn-cs"/>
                    </a:defRPr>
                  </a:lvl7pPr>
                  <a:lvl8pPr marL="2399993" algn="l" defTabSz="685712" rtl="0" eaLnBrk="1" latinLnBrk="0" hangingPunct="1">
                    <a:defRPr sz="1350" kern="1200">
                      <a:solidFill>
                        <a:schemeClr val="lt1"/>
                      </a:solidFill>
                      <a:latin typeface="+mn-lt"/>
                      <a:ea typeface="+mn-ea"/>
                      <a:cs typeface="+mn-cs"/>
                    </a:defRPr>
                  </a:lvl8pPr>
                  <a:lvl9pPr marL="2742849" algn="l" defTabSz="685712" rtl="0" eaLnBrk="1" latinLnBrk="0" hangingPunct="1">
                    <a:defRPr sz="1350" kern="1200">
                      <a:solidFill>
                        <a:schemeClr val="lt1"/>
                      </a:solidFill>
                      <a:latin typeface="+mn-lt"/>
                      <a:ea typeface="+mn-ea"/>
                      <a:cs typeface="+mn-cs"/>
                    </a:defRPr>
                  </a:lvl9pPr>
                </a:lstStyle>
                <a:p>
                  <a:pPr defTabSz="685689" fontAlgn="base">
                    <a:lnSpc>
                      <a:spcPct val="90000"/>
                    </a:lnSpc>
                    <a:spcBef>
                      <a:spcPct val="0"/>
                    </a:spcBef>
                    <a:spcAft>
                      <a:spcPct val="0"/>
                    </a:spcAft>
                    <a:defRPr/>
                  </a:pPr>
                  <a:endParaRPr lang="en-US" sz="1029">
                    <a:ln w="3175">
                      <a:noFill/>
                    </a:ln>
                    <a:gradFill>
                      <a:gsLst>
                        <a:gs pos="0">
                          <a:srgbClr val="282828"/>
                        </a:gs>
                        <a:gs pos="100000">
                          <a:srgbClr val="282828"/>
                        </a:gs>
                      </a:gsLst>
                      <a:lin ang="0" scaled="0"/>
                    </a:gradFill>
                    <a:latin typeface="Segoe UI Semibold"/>
                    <a:ea typeface="ＭＳ Ｐゴシック"/>
                    <a:cs typeface="Segoe UI"/>
                  </a:endParaRPr>
                </a:p>
              </p:txBody>
            </p:sp>
            <p:grpSp>
              <p:nvGrpSpPr>
                <p:cNvPr id="132" name="Group 131">
                  <a:extLst>
                    <a:ext uri="{FF2B5EF4-FFF2-40B4-BE49-F238E27FC236}">
                      <a16:creationId xmlns:a16="http://schemas.microsoft.com/office/drawing/2014/main" id="{854E7C67-A51D-403C-AB18-9A482FA1F55D}"/>
                    </a:ext>
                  </a:extLst>
                </p:cNvPr>
                <p:cNvGrpSpPr/>
                <p:nvPr/>
              </p:nvGrpSpPr>
              <p:grpSpPr>
                <a:xfrm>
                  <a:off x="4354339" y="3564685"/>
                  <a:ext cx="1050308" cy="492786"/>
                  <a:chOff x="10073570" y="2225595"/>
                  <a:chExt cx="1557441" cy="730724"/>
                </a:xfrm>
              </p:grpSpPr>
              <p:pic>
                <p:nvPicPr>
                  <p:cNvPr id="134" name="Graphic 7">
                    <a:extLst>
                      <a:ext uri="{FF2B5EF4-FFF2-40B4-BE49-F238E27FC236}">
                        <a16:creationId xmlns:a16="http://schemas.microsoft.com/office/drawing/2014/main" id="{DB9FA8ED-94B3-4C96-BD49-257A24F712C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73570" y="2588144"/>
                    <a:ext cx="335956" cy="335956"/>
                  </a:xfrm>
                  <a:prstGeom prst="rect">
                    <a:avLst/>
                  </a:prstGeom>
                </p:spPr>
              </p:pic>
              <p:pic>
                <p:nvPicPr>
                  <p:cNvPr id="135" name="Picture 134">
                    <a:extLst>
                      <a:ext uri="{FF2B5EF4-FFF2-40B4-BE49-F238E27FC236}">
                        <a16:creationId xmlns:a16="http://schemas.microsoft.com/office/drawing/2014/main" id="{58618EE5-2406-416E-8127-BE984C3D468F}"/>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332638" y="2256529"/>
                    <a:ext cx="415379" cy="290910"/>
                  </a:xfrm>
                  <a:prstGeom prst="rect">
                    <a:avLst/>
                  </a:prstGeom>
                </p:spPr>
              </p:pic>
              <p:pic>
                <p:nvPicPr>
                  <p:cNvPr id="136" name="Picture 135" descr="Tips: Working with Date and Time in servicenow REST API using PowerShell –  Chen V PowerShell Blog">
                    <a:extLst>
                      <a:ext uri="{FF2B5EF4-FFF2-40B4-BE49-F238E27FC236}">
                        <a16:creationId xmlns:a16="http://schemas.microsoft.com/office/drawing/2014/main" id="{5066F3A3-993C-4504-888D-50EF35EBA38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71129" y="2544566"/>
                    <a:ext cx="405845" cy="405845"/>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36" descr="Zoom Video Conferencing - Shining Waters">
                    <a:extLst>
                      <a:ext uri="{FF2B5EF4-FFF2-40B4-BE49-F238E27FC236}">
                        <a16:creationId xmlns:a16="http://schemas.microsoft.com/office/drawing/2014/main" id="{86240394-FC55-410B-9CA5-F557032F83F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235240" y="2560548"/>
                    <a:ext cx="395771" cy="395771"/>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137" descr="Icon request: facebook-workplace · Issue #10185 · FortAwesome/Font-Awesome  · GitHub">
                    <a:extLst>
                      <a:ext uri="{FF2B5EF4-FFF2-40B4-BE49-F238E27FC236}">
                        <a16:creationId xmlns:a16="http://schemas.microsoft.com/office/drawing/2014/main" id="{36839086-C27D-48FE-AE2A-935471E6DA8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000086" y="2225595"/>
                    <a:ext cx="312042" cy="332011"/>
                  </a:xfrm>
                  <a:prstGeom prst="rect">
                    <a:avLst/>
                  </a:prstGeom>
                  <a:noFill/>
                  <a:extLst>
                    <a:ext uri="{909E8E84-426E-40DD-AFC4-6F175D3DCCD1}">
                      <a14:hiddenFill xmlns:a14="http://schemas.microsoft.com/office/drawing/2010/main">
                        <a:solidFill>
                          <a:srgbClr val="FFFFFF"/>
                        </a:solidFill>
                      </a14:hiddenFill>
                    </a:ext>
                  </a:extLst>
                </p:spPr>
              </p:pic>
            </p:grpSp>
            <p:sp>
              <p:nvSpPr>
                <p:cNvPr id="133" name="Text">
                  <a:extLst>
                    <a:ext uri="{FF2B5EF4-FFF2-40B4-BE49-F238E27FC236}">
                      <a16:creationId xmlns:a16="http://schemas.microsoft.com/office/drawing/2014/main" id="{9C28AFDC-DA4F-4386-BCBC-03FC223FB862}"/>
                    </a:ext>
                  </a:extLst>
                </p:cNvPr>
                <p:cNvSpPr/>
                <p:nvPr/>
              </p:nvSpPr>
              <p:spPr bwMode="auto">
                <a:xfrm>
                  <a:off x="4036645" y="4061988"/>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p>
                  <a:pPr defTabSz="671862" fontAlgn="base">
                    <a:lnSpc>
                      <a:spcPct val="90000"/>
                    </a:lnSpc>
                    <a:spcBef>
                      <a:spcPct val="0"/>
                    </a:spcBef>
                    <a:spcAft>
                      <a:spcPct val="0"/>
                    </a:spcAft>
                  </a:pPr>
                  <a:r>
                    <a:rPr lang="en-US" sz="1200">
                      <a:latin typeface="Segoe UI Semibold"/>
                      <a:cs typeface="Segoe UI Semilight" panose="020B0402040204020203" pitchFamily="34" charset="0"/>
                    </a:rPr>
                    <a:t>SaaS apps</a:t>
                  </a:r>
                </a:p>
              </p:txBody>
            </p:sp>
          </p:grpSp>
          <p:sp>
            <p:nvSpPr>
              <p:cNvPr id="130" name="Rectangle: Rounded Corners 129">
                <a:extLst>
                  <a:ext uri="{FF2B5EF4-FFF2-40B4-BE49-F238E27FC236}">
                    <a16:creationId xmlns:a16="http://schemas.microsoft.com/office/drawing/2014/main" id="{B46F4D58-D82E-4517-BADD-E49D264C3A69}"/>
                  </a:ext>
                </a:extLst>
              </p:cNvPr>
              <p:cNvSpPr/>
              <p:nvPr/>
            </p:nvSpPr>
            <p:spPr bwMode="auto">
              <a:xfrm>
                <a:off x="3753853" y="3272588"/>
                <a:ext cx="2394284" cy="2207795"/>
              </a:xfrm>
              <a:prstGeom prst="round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187" name="TextBox 186">
              <a:extLst>
                <a:ext uri="{FF2B5EF4-FFF2-40B4-BE49-F238E27FC236}">
                  <a16:creationId xmlns:a16="http://schemas.microsoft.com/office/drawing/2014/main" id="{86B831E3-58A3-4886-9467-64C904CCC337}"/>
                </a:ext>
              </a:extLst>
            </p:cNvPr>
            <p:cNvSpPr txBox="1"/>
            <p:nvPr/>
          </p:nvSpPr>
          <p:spPr>
            <a:xfrm>
              <a:off x="1869802" y="1849075"/>
              <a:ext cx="1371210" cy="830997"/>
            </a:xfrm>
            <a:prstGeom prst="rect">
              <a:avLst/>
            </a:prstGeom>
            <a:noFill/>
          </p:spPr>
          <p:txBody>
            <a:bodyPr wrap="square">
              <a:spAutoFit/>
            </a:bodyPr>
            <a:lstStyle/>
            <a:p>
              <a:r>
                <a:rPr lang="en-US" sz="1200" kern="1200">
                  <a:solidFill>
                    <a:schemeClr val="tx1"/>
                  </a:solidFill>
                  <a:effectLst/>
                  <a:latin typeface="+mj-lt"/>
                </a:rPr>
                <a:t>Automate the granting of access rights to resources</a:t>
              </a:r>
              <a:endParaRPr lang="en-US" sz="1200">
                <a:latin typeface="+mj-lt"/>
              </a:endParaRPr>
            </a:p>
          </p:txBody>
        </p:sp>
      </p:grpSp>
      <p:grpSp>
        <p:nvGrpSpPr>
          <p:cNvPr id="7" name="Recertification">
            <a:extLst>
              <a:ext uri="{FF2B5EF4-FFF2-40B4-BE49-F238E27FC236}">
                <a16:creationId xmlns:a16="http://schemas.microsoft.com/office/drawing/2014/main" id="{BD50B932-86FE-42BC-86CB-03B2FEAE894A}"/>
              </a:ext>
            </a:extLst>
          </p:cNvPr>
          <p:cNvGrpSpPr/>
          <p:nvPr/>
        </p:nvGrpSpPr>
        <p:grpSpPr>
          <a:xfrm>
            <a:off x="6715664" y="1230325"/>
            <a:ext cx="1605171" cy="2300698"/>
            <a:chOff x="6715664" y="1230325"/>
            <a:chExt cx="1605171" cy="2300698"/>
          </a:xfrm>
        </p:grpSpPr>
        <p:grpSp>
          <p:nvGrpSpPr>
            <p:cNvPr id="159" name="Group 158" descr="Access lifecycle icons">
              <a:extLst>
                <a:ext uri="{FF2B5EF4-FFF2-40B4-BE49-F238E27FC236}">
                  <a16:creationId xmlns:a16="http://schemas.microsoft.com/office/drawing/2014/main" id="{AD0C0A50-1B12-4A34-8699-3ED71E34E907}"/>
                </a:ext>
              </a:extLst>
            </p:cNvPr>
            <p:cNvGrpSpPr>
              <a:grpSpLocks noChangeAspect="1"/>
            </p:cNvGrpSpPr>
            <p:nvPr/>
          </p:nvGrpSpPr>
          <p:grpSpPr>
            <a:xfrm>
              <a:off x="7073169" y="1230325"/>
              <a:ext cx="1247666" cy="1237311"/>
              <a:chOff x="3998269" y="2537458"/>
              <a:chExt cx="1441175" cy="1429213"/>
            </a:xfrm>
          </p:grpSpPr>
          <p:grpSp>
            <p:nvGrpSpPr>
              <p:cNvPr id="160" name="Group 159">
                <a:extLst>
                  <a:ext uri="{FF2B5EF4-FFF2-40B4-BE49-F238E27FC236}">
                    <a16:creationId xmlns:a16="http://schemas.microsoft.com/office/drawing/2014/main" id="{0010AACB-5A41-4C3C-88F4-1D6C0BFB2EB1}"/>
                  </a:ext>
                </a:extLst>
              </p:cNvPr>
              <p:cNvGrpSpPr/>
              <p:nvPr/>
            </p:nvGrpSpPr>
            <p:grpSpPr>
              <a:xfrm>
                <a:off x="4067807" y="2874309"/>
                <a:ext cx="1371637" cy="1092362"/>
                <a:chOff x="4067807" y="2874309"/>
                <a:chExt cx="1371637" cy="1092362"/>
              </a:xfrm>
            </p:grpSpPr>
            <p:grpSp>
              <p:nvGrpSpPr>
                <p:cNvPr id="162" name="Group 10">
                  <a:extLst>
                    <a:ext uri="{FF2B5EF4-FFF2-40B4-BE49-F238E27FC236}">
                      <a16:creationId xmlns:a16="http://schemas.microsoft.com/office/drawing/2014/main" id="{440BE57E-5E2F-4545-9E55-6B0D952997AD}"/>
                    </a:ext>
                  </a:extLst>
                </p:cNvPr>
                <p:cNvGrpSpPr>
                  <a:grpSpLocks noChangeAspect="1"/>
                </p:cNvGrpSpPr>
                <p:nvPr/>
              </p:nvGrpSpPr>
              <p:grpSpPr bwMode="auto">
                <a:xfrm>
                  <a:off x="4067807" y="3283847"/>
                  <a:ext cx="682824" cy="682824"/>
                  <a:chOff x="5004" y="797"/>
                  <a:chExt cx="256" cy="256"/>
                </a:xfrm>
              </p:grpSpPr>
              <p:sp>
                <p:nvSpPr>
                  <p:cNvPr id="164" name="AutoShape 9">
                    <a:extLst>
                      <a:ext uri="{FF2B5EF4-FFF2-40B4-BE49-F238E27FC236}">
                        <a16:creationId xmlns:a16="http://schemas.microsoft.com/office/drawing/2014/main" id="{6A82744E-AC75-4E2F-B38B-32F7CF865CD1}"/>
                      </a:ext>
                    </a:extLst>
                  </p:cNvPr>
                  <p:cNvSpPr>
                    <a:spLocks noChangeAspect="1" noChangeArrowheads="1" noTextEdit="1"/>
                  </p:cNvSpPr>
                  <p:nvPr/>
                </p:nvSpPr>
                <p:spPr bwMode="auto">
                  <a:xfrm>
                    <a:off x="5004" y="797"/>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sp>
                <p:nvSpPr>
                  <p:cNvPr id="165" name="Freeform 11">
                    <a:extLst>
                      <a:ext uri="{FF2B5EF4-FFF2-40B4-BE49-F238E27FC236}">
                        <a16:creationId xmlns:a16="http://schemas.microsoft.com/office/drawing/2014/main" id="{7B91F7BC-81FA-4D4B-BC26-950A639D262C}"/>
                      </a:ext>
                    </a:extLst>
                  </p:cNvPr>
                  <p:cNvSpPr>
                    <a:spLocks/>
                  </p:cNvSpPr>
                  <p:nvPr/>
                </p:nvSpPr>
                <p:spPr bwMode="auto">
                  <a:xfrm>
                    <a:off x="5087" y="795"/>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rgbClr val="2F2F2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sp>
                <p:nvSpPr>
                  <p:cNvPr id="166" name="Freeform 12">
                    <a:extLst>
                      <a:ext uri="{FF2B5EF4-FFF2-40B4-BE49-F238E27FC236}">
                        <a16:creationId xmlns:a16="http://schemas.microsoft.com/office/drawing/2014/main" id="{C1F0FBA0-09E2-4FFD-A955-D3D033C7E08E}"/>
                      </a:ext>
                    </a:extLst>
                  </p:cNvPr>
                  <p:cNvSpPr>
                    <a:spLocks/>
                  </p:cNvSpPr>
                  <p:nvPr/>
                </p:nvSpPr>
                <p:spPr bwMode="auto">
                  <a:xfrm>
                    <a:off x="5004" y="943"/>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rgbClr val="0078D4"/>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sp>
                <p:nvSpPr>
                  <p:cNvPr id="167" name="Freeform 13">
                    <a:extLst>
                      <a:ext uri="{FF2B5EF4-FFF2-40B4-BE49-F238E27FC236}">
                        <a16:creationId xmlns:a16="http://schemas.microsoft.com/office/drawing/2014/main" id="{71D75A37-0AF4-4963-80D7-A551631664AD}"/>
                      </a:ext>
                    </a:extLst>
                  </p:cNvPr>
                  <p:cNvSpPr>
                    <a:spLocks/>
                  </p:cNvSpPr>
                  <p:nvPr/>
                </p:nvSpPr>
                <p:spPr bwMode="auto">
                  <a:xfrm>
                    <a:off x="5103" y="811"/>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grpSp>
            <p:pic>
              <p:nvPicPr>
                <p:cNvPr id="163" name="Picture 162">
                  <a:extLst>
                    <a:ext uri="{FF2B5EF4-FFF2-40B4-BE49-F238E27FC236}">
                      <a16:creationId xmlns:a16="http://schemas.microsoft.com/office/drawing/2014/main" id="{4662469A-18AB-44AF-A00D-41FB1503E251}"/>
                    </a:ext>
                  </a:extLst>
                </p:cNvPr>
                <p:cNvPicPr>
                  <a:picLocks noChangeAspect="1"/>
                </p:cNvPicPr>
                <p:nvPr/>
              </p:nvPicPr>
              <p:blipFill>
                <a:blip r:embed="rId23"/>
                <a:stretch>
                  <a:fillRect/>
                </a:stretch>
              </p:blipFill>
              <p:spPr>
                <a:xfrm>
                  <a:off x="4832931" y="2874309"/>
                  <a:ext cx="606513" cy="606513"/>
                </a:xfrm>
                <a:prstGeom prst="rect">
                  <a:avLst/>
                </a:prstGeom>
              </p:spPr>
            </p:pic>
          </p:grpSp>
          <p:pic>
            <p:nvPicPr>
              <p:cNvPr id="161" name="Picture 160">
                <a:extLst>
                  <a:ext uri="{FF2B5EF4-FFF2-40B4-BE49-F238E27FC236}">
                    <a16:creationId xmlns:a16="http://schemas.microsoft.com/office/drawing/2014/main" id="{C5D0D93D-984C-4981-9B0E-5649947608EB}"/>
                  </a:ext>
                </a:extLst>
              </p:cNvPr>
              <p:cNvPicPr>
                <a:picLocks noChangeAspect="1"/>
              </p:cNvPicPr>
              <p:nvPr/>
            </p:nvPicPr>
            <p:blipFill>
              <a:blip r:embed="rId24"/>
              <a:stretch>
                <a:fillRect/>
              </a:stretch>
            </p:blipFill>
            <p:spPr>
              <a:xfrm>
                <a:off x="3998269" y="2537458"/>
                <a:ext cx="606513" cy="606513"/>
              </a:xfrm>
              <a:prstGeom prst="rect">
                <a:avLst/>
              </a:prstGeom>
            </p:spPr>
          </p:pic>
        </p:grpSp>
        <p:sp>
          <p:nvSpPr>
            <p:cNvPr id="189" name="TextBox 188">
              <a:extLst>
                <a:ext uri="{FF2B5EF4-FFF2-40B4-BE49-F238E27FC236}">
                  <a16:creationId xmlns:a16="http://schemas.microsoft.com/office/drawing/2014/main" id="{F7CA5FDF-39E6-4BE4-AB27-F84A5C80C40C}"/>
                </a:ext>
              </a:extLst>
            </p:cNvPr>
            <p:cNvSpPr txBox="1"/>
            <p:nvPr/>
          </p:nvSpPr>
          <p:spPr>
            <a:xfrm>
              <a:off x="6715664" y="2977025"/>
              <a:ext cx="1289724" cy="553998"/>
            </a:xfrm>
            <a:prstGeom prst="rect">
              <a:avLst/>
            </a:prstGeom>
            <a:noFill/>
          </p:spPr>
          <p:txBody>
            <a:bodyPr wrap="square" lIns="0" tIns="0" rIns="0" bIns="0" rtlCol="0">
              <a:spAutoFit/>
            </a:bodyPr>
            <a:lstStyle/>
            <a:p>
              <a:pPr marL="0" indent="0">
                <a:buNone/>
              </a:pPr>
              <a:r>
                <a:rPr lang="en-US" sz="1200">
                  <a:latin typeface="+mj-lt"/>
                  <a:cs typeface="Segoe UI"/>
                </a:rPr>
                <a:t>Access recertification to reduce risk</a:t>
              </a:r>
              <a:endParaRPr lang="en-US" sz="1200" b="1">
                <a:latin typeface="+mj-lt"/>
              </a:endParaRPr>
            </a:p>
          </p:txBody>
        </p:sp>
      </p:grpSp>
      <p:grpSp>
        <p:nvGrpSpPr>
          <p:cNvPr id="6" name="PIM">
            <a:extLst>
              <a:ext uri="{FF2B5EF4-FFF2-40B4-BE49-F238E27FC236}">
                <a16:creationId xmlns:a16="http://schemas.microsoft.com/office/drawing/2014/main" id="{AA25B485-9303-4D81-AB8F-F7FD9B05D018}"/>
              </a:ext>
            </a:extLst>
          </p:cNvPr>
          <p:cNvGrpSpPr/>
          <p:nvPr/>
        </p:nvGrpSpPr>
        <p:grpSpPr>
          <a:xfrm>
            <a:off x="9436809" y="1246477"/>
            <a:ext cx="2145084" cy="2675999"/>
            <a:chOff x="9436809" y="1246477"/>
            <a:chExt cx="2145084" cy="2675999"/>
          </a:xfrm>
        </p:grpSpPr>
        <p:grpSp>
          <p:nvGrpSpPr>
            <p:cNvPr id="168" name="Group 167" descr="Person with keys, a warning sign, a gear, and a hourglass">
              <a:extLst>
                <a:ext uri="{FF2B5EF4-FFF2-40B4-BE49-F238E27FC236}">
                  <a16:creationId xmlns:a16="http://schemas.microsoft.com/office/drawing/2014/main" id="{BCD6814B-DE1A-41B9-B7F9-A92F1A996CC2}"/>
                </a:ext>
              </a:extLst>
            </p:cNvPr>
            <p:cNvGrpSpPr>
              <a:grpSpLocks noChangeAspect="1"/>
            </p:cNvGrpSpPr>
            <p:nvPr/>
          </p:nvGrpSpPr>
          <p:grpSpPr>
            <a:xfrm>
              <a:off x="9436809" y="2654829"/>
              <a:ext cx="1587750" cy="1267647"/>
              <a:chOff x="6641807" y="2639231"/>
              <a:chExt cx="2060380" cy="1644991"/>
            </a:xfrm>
          </p:grpSpPr>
          <p:grpSp>
            <p:nvGrpSpPr>
              <p:cNvPr id="169" name="Group 168">
                <a:extLst>
                  <a:ext uri="{FF2B5EF4-FFF2-40B4-BE49-F238E27FC236}">
                    <a16:creationId xmlns:a16="http://schemas.microsoft.com/office/drawing/2014/main" id="{124C7F2E-41DE-4FC8-846E-FE9EF9DAE669}"/>
                  </a:ext>
                </a:extLst>
              </p:cNvPr>
              <p:cNvGrpSpPr/>
              <p:nvPr/>
            </p:nvGrpSpPr>
            <p:grpSpPr>
              <a:xfrm>
                <a:off x="6641807" y="2753120"/>
                <a:ext cx="1121956" cy="1187829"/>
                <a:chOff x="6824505" y="3098032"/>
                <a:chExt cx="888278" cy="940432"/>
              </a:xfrm>
            </p:grpSpPr>
            <p:pic>
              <p:nvPicPr>
                <p:cNvPr id="178" name="Picture 177">
                  <a:extLst>
                    <a:ext uri="{FF2B5EF4-FFF2-40B4-BE49-F238E27FC236}">
                      <a16:creationId xmlns:a16="http://schemas.microsoft.com/office/drawing/2014/main" id="{DD94EF64-35B6-46FC-9637-C55FFCDF8029}"/>
                    </a:ext>
                  </a:extLst>
                </p:cNvPr>
                <p:cNvPicPr>
                  <a:picLocks noChangeAspect="1"/>
                </p:cNvPicPr>
                <p:nvPr/>
              </p:nvPicPr>
              <p:blipFill>
                <a:blip r:embed="rId5"/>
                <a:stretch>
                  <a:fillRect/>
                </a:stretch>
              </p:blipFill>
              <p:spPr>
                <a:xfrm>
                  <a:off x="6824505" y="3098032"/>
                  <a:ext cx="752090" cy="752090"/>
                </a:xfrm>
                <a:prstGeom prst="rect">
                  <a:avLst/>
                </a:prstGeom>
              </p:spPr>
            </p:pic>
            <p:grpSp>
              <p:nvGrpSpPr>
                <p:cNvPr id="179" name="Group 178">
                  <a:extLst>
                    <a:ext uri="{FF2B5EF4-FFF2-40B4-BE49-F238E27FC236}">
                      <a16:creationId xmlns:a16="http://schemas.microsoft.com/office/drawing/2014/main" id="{080BA1BF-0A5F-446B-AAA7-77663E075A1D}"/>
                    </a:ext>
                  </a:extLst>
                </p:cNvPr>
                <p:cNvGrpSpPr/>
                <p:nvPr/>
              </p:nvGrpSpPr>
              <p:grpSpPr>
                <a:xfrm>
                  <a:off x="7246698" y="3563761"/>
                  <a:ext cx="466085" cy="474703"/>
                  <a:chOff x="7246698" y="3563761"/>
                  <a:chExt cx="466085" cy="474703"/>
                </a:xfrm>
              </p:grpSpPr>
              <p:sp>
                <p:nvSpPr>
                  <p:cNvPr id="180" name="Oval 179">
                    <a:extLst>
                      <a:ext uri="{FF2B5EF4-FFF2-40B4-BE49-F238E27FC236}">
                        <a16:creationId xmlns:a16="http://schemas.microsoft.com/office/drawing/2014/main" id="{7E5902AD-ABFB-4529-85EC-20EB36486DEB}"/>
                      </a:ext>
                    </a:extLst>
                  </p:cNvPr>
                  <p:cNvSpPr/>
                  <p:nvPr/>
                </p:nvSpPr>
                <p:spPr bwMode="auto">
                  <a:xfrm>
                    <a:off x="7246698" y="3563761"/>
                    <a:ext cx="454568" cy="45456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81" name="Picture 180">
                    <a:extLst>
                      <a:ext uri="{FF2B5EF4-FFF2-40B4-BE49-F238E27FC236}">
                        <a16:creationId xmlns:a16="http://schemas.microsoft.com/office/drawing/2014/main" id="{85DAFAB8-AEC8-4761-A3BD-A56E700E4B69}"/>
                      </a:ext>
                    </a:extLst>
                  </p:cNvPr>
                  <p:cNvPicPr>
                    <a:picLocks noChangeAspect="1"/>
                  </p:cNvPicPr>
                  <p:nvPr/>
                </p:nvPicPr>
                <p:blipFill>
                  <a:blip r:embed="rId25"/>
                  <a:stretch>
                    <a:fillRect/>
                  </a:stretch>
                </p:blipFill>
                <p:spPr>
                  <a:xfrm>
                    <a:off x="7306383" y="3632064"/>
                    <a:ext cx="406400" cy="406400"/>
                  </a:xfrm>
                  <a:prstGeom prst="rect">
                    <a:avLst/>
                  </a:prstGeom>
                </p:spPr>
              </p:pic>
            </p:grpSp>
          </p:grpSp>
          <p:pic>
            <p:nvPicPr>
              <p:cNvPr id="170" name="Picture 169">
                <a:extLst>
                  <a:ext uri="{FF2B5EF4-FFF2-40B4-BE49-F238E27FC236}">
                    <a16:creationId xmlns:a16="http://schemas.microsoft.com/office/drawing/2014/main" id="{F1177B3E-66CE-46DA-85AB-16158626AED2}"/>
                  </a:ext>
                </a:extLst>
              </p:cNvPr>
              <p:cNvPicPr>
                <a:picLocks noChangeAspect="1"/>
              </p:cNvPicPr>
              <p:nvPr/>
            </p:nvPicPr>
            <p:blipFill>
              <a:blip r:embed="rId26"/>
              <a:stretch>
                <a:fillRect/>
              </a:stretch>
            </p:blipFill>
            <p:spPr>
              <a:xfrm>
                <a:off x="7816227" y="2639231"/>
                <a:ext cx="529280" cy="529280"/>
              </a:xfrm>
              <a:prstGeom prst="rect">
                <a:avLst/>
              </a:prstGeom>
            </p:spPr>
          </p:pic>
          <p:grpSp>
            <p:nvGrpSpPr>
              <p:cNvPr id="171" name="Group 170">
                <a:extLst>
                  <a:ext uri="{FF2B5EF4-FFF2-40B4-BE49-F238E27FC236}">
                    <a16:creationId xmlns:a16="http://schemas.microsoft.com/office/drawing/2014/main" id="{C5A48FD4-AD98-4965-A0A6-513F84E2F645}"/>
                  </a:ext>
                </a:extLst>
              </p:cNvPr>
              <p:cNvGrpSpPr/>
              <p:nvPr/>
            </p:nvGrpSpPr>
            <p:grpSpPr>
              <a:xfrm>
                <a:off x="8150002" y="3215537"/>
                <a:ext cx="552185" cy="560707"/>
                <a:chOff x="7773069" y="3708057"/>
                <a:chExt cx="600840" cy="610113"/>
              </a:xfrm>
            </p:grpSpPr>
            <p:pic>
              <p:nvPicPr>
                <p:cNvPr id="175" name="Picture 174">
                  <a:extLst>
                    <a:ext uri="{FF2B5EF4-FFF2-40B4-BE49-F238E27FC236}">
                      <a16:creationId xmlns:a16="http://schemas.microsoft.com/office/drawing/2014/main" id="{CE6F12EA-CFE2-4D0E-A412-BF65E78341E3}"/>
                    </a:ext>
                  </a:extLst>
                </p:cNvPr>
                <p:cNvPicPr>
                  <a:picLocks noChangeAspect="1"/>
                </p:cNvPicPr>
                <p:nvPr/>
              </p:nvPicPr>
              <p:blipFill>
                <a:blip r:embed="rId27"/>
                <a:stretch>
                  <a:fillRect/>
                </a:stretch>
              </p:blipFill>
              <p:spPr>
                <a:xfrm>
                  <a:off x="7870611" y="3808665"/>
                  <a:ext cx="406400" cy="406400"/>
                </a:xfrm>
                <a:prstGeom prst="rect">
                  <a:avLst/>
                </a:prstGeom>
              </p:spPr>
            </p:pic>
            <p:sp>
              <p:nvSpPr>
                <p:cNvPr id="176" name="Arc 175">
                  <a:extLst>
                    <a:ext uri="{FF2B5EF4-FFF2-40B4-BE49-F238E27FC236}">
                      <a16:creationId xmlns:a16="http://schemas.microsoft.com/office/drawing/2014/main" id="{D2607D4A-610A-4AEC-9F5E-ED8B91748C83}"/>
                    </a:ext>
                  </a:extLst>
                </p:cNvPr>
                <p:cNvSpPr/>
                <p:nvPr/>
              </p:nvSpPr>
              <p:spPr>
                <a:xfrm>
                  <a:off x="7773069" y="3708057"/>
                  <a:ext cx="591761" cy="591761"/>
                </a:xfrm>
                <a:prstGeom prst="arc">
                  <a:avLst>
                    <a:gd name="adj1" fmla="val 11233956"/>
                    <a:gd name="adj2" fmla="val 0"/>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sz="1765">
                    <a:solidFill>
                      <a:srgbClr val="282828"/>
                    </a:solidFill>
                    <a:latin typeface="Segoe UI"/>
                  </a:endParaRPr>
                </a:p>
              </p:txBody>
            </p:sp>
            <p:sp>
              <p:nvSpPr>
                <p:cNvPr id="177" name="Arc 176">
                  <a:extLst>
                    <a:ext uri="{FF2B5EF4-FFF2-40B4-BE49-F238E27FC236}">
                      <a16:creationId xmlns:a16="http://schemas.microsoft.com/office/drawing/2014/main" id="{FACC9114-8BD2-4DA5-8052-6DE76BFA546E}"/>
                    </a:ext>
                  </a:extLst>
                </p:cNvPr>
                <p:cNvSpPr/>
                <p:nvPr/>
              </p:nvSpPr>
              <p:spPr>
                <a:xfrm flipH="1" flipV="1">
                  <a:off x="7782148" y="3726409"/>
                  <a:ext cx="591761" cy="591761"/>
                </a:xfrm>
                <a:prstGeom prst="arc">
                  <a:avLst>
                    <a:gd name="adj1" fmla="val 11233956"/>
                    <a:gd name="adj2" fmla="val 0"/>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4192">
                    <a:defRPr/>
                  </a:pPr>
                  <a:endParaRPr lang="en-US" sz="1765">
                    <a:solidFill>
                      <a:srgbClr val="282828"/>
                    </a:solidFill>
                    <a:latin typeface="Segoe UI"/>
                  </a:endParaRPr>
                </a:p>
              </p:txBody>
            </p:sp>
          </p:grpSp>
          <p:grpSp>
            <p:nvGrpSpPr>
              <p:cNvPr id="172" name="Group 171">
                <a:extLst>
                  <a:ext uri="{FF2B5EF4-FFF2-40B4-BE49-F238E27FC236}">
                    <a16:creationId xmlns:a16="http://schemas.microsoft.com/office/drawing/2014/main" id="{336E1E7A-14E3-4653-B72F-CB63AE03994C}"/>
                  </a:ext>
                </a:extLst>
              </p:cNvPr>
              <p:cNvGrpSpPr/>
              <p:nvPr/>
            </p:nvGrpSpPr>
            <p:grpSpPr>
              <a:xfrm>
                <a:off x="7795072" y="3808717"/>
                <a:ext cx="475505" cy="475505"/>
                <a:chOff x="9742856" y="4986491"/>
                <a:chExt cx="265538" cy="265538"/>
              </a:xfrm>
            </p:grpSpPr>
            <p:sp>
              <p:nvSpPr>
                <p:cNvPr id="173" name="Oval 172">
                  <a:extLst>
                    <a:ext uri="{FF2B5EF4-FFF2-40B4-BE49-F238E27FC236}">
                      <a16:creationId xmlns:a16="http://schemas.microsoft.com/office/drawing/2014/main" id="{DD6ADF29-6835-41CF-A956-118C16FE3864}"/>
                    </a:ext>
                  </a:extLst>
                </p:cNvPr>
                <p:cNvSpPr/>
                <p:nvPr/>
              </p:nvSpPr>
              <p:spPr bwMode="auto">
                <a:xfrm>
                  <a:off x="9742856" y="4986491"/>
                  <a:ext cx="265538" cy="26553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74" name="Warning_E7BA" title="Icon of a triangle with an exclaimation point inside">
                  <a:extLst>
                    <a:ext uri="{FF2B5EF4-FFF2-40B4-BE49-F238E27FC236}">
                      <a16:creationId xmlns:a16="http://schemas.microsoft.com/office/drawing/2014/main" id="{8CBFC374-4258-43D8-9188-729573D92A5C}"/>
                    </a:ext>
                  </a:extLst>
                </p:cNvPr>
                <p:cNvSpPr>
                  <a:spLocks noChangeAspect="1" noEditPoints="1"/>
                </p:cNvSpPr>
                <p:nvPr/>
              </p:nvSpPr>
              <p:spPr bwMode="auto">
                <a:xfrm>
                  <a:off x="9803176" y="5046774"/>
                  <a:ext cx="144898" cy="144972"/>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lin ang="5400000" scaled="1"/>
                    </a:gradFill>
                  </a:endParaRPr>
                </a:p>
              </p:txBody>
            </p:sp>
          </p:grpSp>
        </p:grpSp>
        <p:sp>
          <p:nvSpPr>
            <p:cNvPr id="190" name="TextBox 189">
              <a:extLst>
                <a:ext uri="{FF2B5EF4-FFF2-40B4-BE49-F238E27FC236}">
                  <a16:creationId xmlns:a16="http://schemas.microsoft.com/office/drawing/2014/main" id="{FDA6E721-C412-4C1F-8097-9F8287CCCBF4}"/>
                </a:ext>
              </a:extLst>
            </p:cNvPr>
            <p:cNvSpPr txBox="1"/>
            <p:nvPr/>
          </p:nvSpPr>
          <p:spPr>
            <a:xfrm>
              <a:off x="9701029" y="1246477"/>
              <a:ext cx="1880864" cy="738664"/>
            </a:xfrm>
            <a:prstGeom prst="rect">
              <a:avLst/>
            </a:prstGeom>
            <a:noFill/>
          </p:spPr>
          <p:txBody>
            <a:bodyPr wrap="square" lIns="0" tIns="0" rIns="0" bIns="0" rtlCol="0">
              <a:spAutoFit/>
            </a:bodyPr>
            <a:lstStyle/>
            <a:p>
              <a:pPr marL="0" indent="0">
                <a:buNone/>
              </a:pPr>
              <a:r>
                <a:rPr lang="en-US" sz="1200">
                  <a:latin typeface="+mj-lt"/>
                  <a:cs typeface="Segoe UI"/>
                </a:rPr>
                <a:t>Just-in-time access, alerts, and approval workflows to protect access to critical resources</a:t>
              </a:r>
              <a:endParaRPr lang="en-US" sz="1200" b="1">
                <a:latin typeface="+mj-lt"/>
              </a:endParaRPr>
            </a:p>
          </p:txBody>
        </p:sp>
      </p:grpSp>
      <p:cxnSp>
        <p:nvCxnSpPr>
          <p:cNvPr id="192" name="Connector: Curved 191">
            <a:extLst>
              <a:ext uri="{FF2B5EF4-FFF2-40B4-BE49-F238E27FC236}">
                <a16:creationId xmlns:a16="http://schemas.microsoft.com/office/drawing/2014/main" id="{399D8638-C29D-4E68-830F-0F8FD4E162C7}"/>
              </a:ext>
            </a:extLst>
          </p:cNvPr>
          <p:cNvCxnSpPr>
            <a:endCxn id="170" idx="0"/>
          </p:cNvCxnSpPr>
          <p:nvPr/>
        </p:nvCxnSpPr>
        <p:spPr>
          <a:xfrm>
            <a:off x="8435050" y="1803063"/>
            <a:ext cx="2110714" cy="851766"/>
          </a:xfrm>
          <a:prstGeom prst="curvedConnector2">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 name="Auditing &amp; Reporting">
            <a:extLst>
              <a:ext uri="{FF2B5EF4-FFF2-40B4-BE49-F238E27FC236}">
                <a16:creationId xmlns:a16="http://schemas.microsoft.com/office/drawing/2014/main" id="{DD2E02F9-4BDB-419F-8520-B29F52383FDE}"/>
              </a:ext>
            </a:extLst>
          </p:cNvPr>
          <p:cNvGrpSpPr/>
          <p:nvPr/>
        </p:nvGrpSpPr>
        <p:grpSpPr>
          <a:xfrm>
            <a:off x="435077" y="5757263"/>
            <a:ext cx="11297265" cy="1115591"/>
            <a:chOff x="435077" y="5757263"/>
            <a:chExt cx="11297265" cy="1115591"/>
          </a:xfrm>
        </p:grpSpPr>
        <p:grpSp>
          <p:nvGrpSpPr>
            <p:cNvPr id="97" name="Group 96">
              <a:extLst>
                <a:ext uri="{FF2B5EF4-FFF2-40B4-BE49-F238E27FC236}">
                  <a16:creationId xmlns:a16="http://schemas.microsoft.com/office/drawing/2014/main" id="{292B173F-A5C2-4519-83B6-426672F90A58}"/>
                </a:ext>
              </a:extLst>
            </p:cNvPr>
            <p:cNvGrpSpPr/>
            <p:nvPr/>
          </p:nvGrpSpPr>
          <p:grpSpPr>
            <a:xfrm>
              <a:off x="435077" y="5968751"/>
              <a:ext cx="11297265" cy="590957"/>
              <a:chOff x="435077" y="6145727"/>
              <a:chExt cx="11297265" cy="590957"/>
            </a:xfrm>
          </p:grpSpPr>
          <p:sp>
            <p:nvSpPr>
              <p:cNvPr id="98" name="Rectangle: Rounded Corners 97">
                <a:extLst>
                  <a:ext uri="{FF2B5EF4-FFF2-40B4-BE49-F238E27FC236}">
                    <a16:creationId xmlns:a16="http://schemas.microsoft.com/office/drawing/2014/main" id="{1DBF2291-F497-42E7-AA79-42AB94ED12C7}"/>
                  </a:ext>
                </a:extLst>
              </p:cNvPr>
              <p:cNvSpPr/>
              <p:nvPr/>
            </p:nvSpPr>
            <p:spPr bwMode="auto">
              <a:xfrm>
                <a:off x="585217" y="6164807"/>
                <a:ext cx="11021566" cy="571877"/>
              </a:xfrm>
              <a:prstGeom prst="roundRect">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9F46A690-B1EA-49C8-A9E1-F85C6DAE3E35}"/>
                  </a:ext>
                </a:extLst>
              </p:cNvPr>
              <p:cNvSpPr/>
              <p:nvPr/>
            </p:nvSpPr>
            <p:spPr bwMode="auto">
              <a:xfrm>
                <a:off x="435077" y="6145727"/>
                <a:ext cx="11297265" cy="230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94" name="Oval 193">
              <a:extLst>
                <a:ext uri="{FF2B5EF4-FFF2-40B4-BE49-F238E27FC236}">
                  <a16:creationId xmlns:a16="http://schemas.microsoft.com/office/drawing/2014/main" id="{BF497ED6-EBBB-4E99-B88B-241FAECE630E}"/>
                </a:ext>
              </a:extLst>
            </p:cNvPr>
            <p:cNvSpPr/>
            <p:nvPr/>
          </p:nvSpPr>
          <p:spPr bwMode="auto">
            <a:xfrm>
              <a:off x="5091682" y="6228381"/>
              <a:ext cx="2021326" cy="644473"/>
            </a:xfrm>
            <a:prstGeom prst="ellipse">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a:ea typeface="+mn-ea"/>
                  <a:cs typeface="+mn-cs"/>
                </a:rPr>
                <a:t>Ongoing auditing </a:t>
              </a:r>
              <a:br>
                <a:rPr kumimoji="0" lang="en-US" sz="1400" b="0" i="0" u="none" strike="noStrike" kern="1200" cap="none" spc="0" normalizeH="0" baseline="0" noProof="0">
                  <a:ln>
                    <a:noFill/>
                  </a:ln>
                  <a:solidFill>
                    <a:schemeClr val="tx2"/>
                  </a:solidFill>
                  <a:effectLst/>
                  <a:uLnTx/>
                  <a:uFillTx/>
                  <a:latin typeface="Segoe UI"/>
                  <a:ea typeface="+mn-ea"/>
                  <a:cs typeface="+mn-cs"/>
                </a:rPr>
              </a:br>
              <a:r>
                <a:rPr kumimoji="0" lang="en-US" sz="1400" b="0" i="0" u="none" strike="noStrike" kern="1200" cap="none" spc="0" normalizeH="0" baseline="0" noProof="0">
                  <a:ln>
                    <a:noFill/>
                  </a:ln>
                  <a:solidFill>
                    <a:schemeClr val="tx2"/>
                  </a:solidFill>
                  <a:effectLst/>
                  <a:uLnTx/>
                  <a:uFillTx/>
                  <a:latin typeface="Segoe UI"/>
                  <a:ea typeface="+mn-ea"/>
                  <a:cs typeface="+mn-cs"/>
                </a:rPr>
                <a:t>&amp; reporting</a:t>
              </a:r>
            </a:p>
          </p:txBody>
        </p:sp>
        <p:pic>
          <p:nvPicPr>
            <p:cNvPr id="195" name="Picture 194">
              <a:extLst>
                <a:ext uri="{FF2B5EF4-FFF2-40B4-BE49-F238E27FC236}">
                  <a16:creationId xmlns:a16="http://schemas.microsoft.com/office/drawing/2014/main" id="{E49F62BB-B75B-4BE3-870F-36A04A1EC6F6}"/>
                </a:ext>
              </a:extLst>
            </p:cNvPr>
            <p:cNvPicPr>
              <a:picLocks noChangeAspect="1"/>
            </p:cNvPicPr>
            <p:nvPr/>
          </p:nvPicPr>
          <p:blipFill>
            <a:blip r:embed="rId28"/>
            <a:stretch>
              <a:fillRect/>
            </a:stretch>
          </p:blipFill>
          <p:spPr>
            <a:xfrm>
              <a:off x="5846062" y="5757263"/>
              <a:ext cx="571877" cy="571877"/>
            </a:xfrm>
            <a:prstGeom prst="rect">
              <a:avLst/>
            </a:prstGeom>
          </p:spPr>
        </p:pic>
      </p:grpSp>
      <p:grpSp>
        <p:nvGrpSpPr>
          <p:cNvPr id="5" name="User leaving">
            <a:extLst>
              <a:ext uri="{FF2B5EF4-FFF2-40B4-BE49-F238E27FC236}">
                <a16:creationId xmlns:a16="http://schemas.microsoft.com/office/drawing/2014/main" id="{B333B805-58AD-48E9-8CA7-ECDE19461BA1}"/>
              </a:ext>
            </a:extLst>
          </p:cNvPr>
          <p:cNvGrpSpPr/>
          <p:nvPr/>
        </p:nvGrpSpPr>
        <p:grpSpPr>
          <a:xfrm>
            <a:off x="8975505" y="4294272"/>
            <a:ext cx="2160378" cy="2007436"/>
            <a:chOff x="8975505" y="4294272"/>
            <a:chExt cx="2160378" cy="2007436"/>
          </a:xfrm>
        </p:grpSpPr>
        <p:grpSp>
          <p:nvGrpSpPr>
            <p:cNvPr id="101" name="User leaving" descr="Person with no access">
              <a:extLst>
                <a:ext uri="{FF2B5EF4-FFF2-40B4-BE49-F238E27FC236}">
                  <a16:creationId xmlns:a16="http://schemas.microsoft.com/office/drawing/2014/main" id="{6696B058-4BA7-4651-AFEC-85D6D3043350}"/>
                </a:ext>
              </a:extLst>
            </p:cNvPr>
            <p:cNvGrpSpPr/>
            <p:nvPr/>
          </p:nvGrpSpPr>
          <p:grpSpPr>
            <a:xfrm>
              <a:off x="9681649" y="4955505"/>
              <a:ext cx="1454234" cy="1346203"/>
              <a:chOff x="9820058" y="2773356"/>
              <a:chExt cx="1483394" cy="1373197"/>
            </a:xfrm>
          </p:grpSpPr>
          <p:pic>
            <p:nvPicPr>
              <p:cNvPr id="102" name="Picture 101">
                <a:extLst>
                  <a:ext uri="{FF2B5EF4-FFF2-40B4-BE49-F238E27FC236}">
                    <a16:creationId xmlns:a16="http://schemas.microsoft.com/office/drawing/2014/main" id="{0EC981EF-A5D0-48A2-A1F1-F019E51F03B2}"/>
                  </a:ext>
                </a:extLst>
              </p:cNvPr>
              <p:cNvPicPr>
                <a:picLocks noChangeAspect="1"/>
              </p:cNvPicPr>
              <p:nvPr/>
            </p:nvPicPr>
            <p:blipFill>
              <a:blip r:embed="rId5"/>
              <a:stretch>
                <a:fillRect/>
              </a:stretch>
            </p:blipFill>
            <p:spPr>
              <a:xfrm>
                <a:off x="9820058" y="2773356"/>
                <a:ext cx="950406" cy="950406"/>
              </a:xfrm>
              <a:prstGeom prst="rect">
                <a:avLst/>
              </a:prstGeom>
            </p:spPr>
          </p:pic>
          <p:grpSp>
            <p:nvGrpSpPr>
              <p:cNvPr id="103" name="Group 102">
                <a:extLst>
                  <a:ext uri="{FF2B5EF4-FFF2-40B4-BE49-F238E27FC236}">
                    <a16:creationId xmlns:a16="http://schemas.microsoft.com/office/drawing/2014/main" id="{5C77ED75-629E-4228-B119-469FCBADB83B}"/>
                  </a:ext>
                </a:extLst>
              </p:cNvPr>
              <p:cNvGrpSpPr/>
              <p:nvPr/>
            </p:nvGrpSpPr>
            <p:grpSpPr>
              <a:xfrm>
                <a:off x="10622404" y="3592568"/>
                <a:ext cx="681048" cy="553985"/>
                <a:chOff x="10594215" y="3750982"/>
                <a:chExt cx="538937" cy="438388"/>
              </a:xfrm>
            </p:grpSpPr>
            <p:pic>
              <p:nvPicPr>
                <p:cNvPr id="107" name="Picture 106">
                  <a:extLst>
                    <a:ext uri="{FF2B5EF4-FFF2-40B4-BE49-F238E27FC236}">
                      <a16:creationId xmlns:a16="http://schemas.microsoft.com/office/drawing/2014/main" id="{AD8F4FFF-20D0-47F2-8932-3CA278E73689}"/>
                    </a:ext>
                  </a:extLst>
                </p:cNvPr>
                <p:cNvPicPr>
                  <a:picLocks noChangeAspect="1"/>
                </p:cNvPicPr>
                <p:nvPr/>
              </p:nvPicPr>
              <p:blipFill>
                <a:blip r:embed="rId29"/>
                <a:stretch>
                  <a:fillRect/>
                </a:stretch>
              </p:blipFill>
              <p:spPr>
                <a:xfrm>
                  <a:off x="10694764" y="3750982"/>
                  <a:ext cx="438388" cy="438388"/>
                </a:xfrm>
                <a:prstGeom prst="rect">
                  <a:avLst/>
                </a:prstGeom>
              </p:spPr>
            </p:pic>
            <p:grpSp>
              <p:nvGrpSpPr>
                <p:cNvPr id="108" name="Group 107">
                  <a:extLst>
                    <a:ext uri="{FF2B5EF4-FFF2-40B4-BE49-F238E27FC236}">
                      <a16:creationId xmlns:a16="http://schemas.microsoft.com/office/drawing/2014/main" id="{C84BF6C9-540C-4B66-B746-C9AA209F9BD1}"/>
                    </a:ext>
                  </a:extLst>
                </p:cNvPr>
                <p:cNvGrpSpPr/>
                <p:nvPr/>
              </p:nvGrpSpPr>
              <p:grpSpPr>
                <a:xfrm>
                  <a:off x="10594215" y="3825978"/>
                  <a:ext cx="298111" cy="275582"/>
                  <a:chOff x="10621397" y="3825978"/>
                  <a:chExt cx="298111" cy="275582"/>
                </a:xfrm>
              </p:grpSpPr>
              <p:sp>
                <p:nvSpPr>
                  <p:cNvPr id="109" name="Isosceles Triangle 108">
                    <a:extLst>
                      <a:ext uri="{FF2B5EF4-FFF2-40B4-BE49-F238E27FC236}">
                        <a16:creationId xmlns:a16="http://schemas.microsoft.com/office/drawing/2014/main" id="{E20C01E6-3AB8-4CE7-A15B-164D4C1329EF}"/>
                      </a:ext>
                    </a:extLst>
                  </p:cNvPr>
                  <p:cNvSpPr/>
                  <p:nvPr/>
                </p:nvSpPr>
                <p:spPr bwMode="auto">
                  <a:xfrm rot="5400000" flipH="1">
                    <a:off x="10725359" y="3907411"/>
                    <a:ext cx="275582" cy="112716"/>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Freeform 6">
                    <a:extLst>
                      <a:ext uri="{FF2B5EF4-FFF2-40B4-BE49-F238E27FC236}">
                        <a16:creationId xmlns:a16="http://schemas.microsoft.com/office/drawing/2014/main" id="{A65B0832-21CF-4F2D-A6BE-BB0C6754C10A}"/>
                      </a:ext>
                    </a:extLst>
                  </p:cNvPr>
                  <p:cNvSpPr>
                    <a:spLocks/>
                  </p:cNvSpPr>
                  <p:nvPr/>
                </p:nvSpPr>
                <p:spPr bwMode="auto">
                  <a:xfrm>
                    <a:off x="10621397" y="3848675"/>
                    <a:ext cx="258763" cy="230188"/>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chemeClr val="tx2"/>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82828"/>
                      </a:solidFill>
                      <a:latin typeface="Segoe UI"/>
                    </a:endParaRPr>
                  </a:p>
                </p:txBody>
              </p:sp>
            </p:grpSp>
          </p:grpSp>
          <p:grpSp>
            <p:nvGrpSpPr>
              <p:cNvPr id="104" name="Group 103">
                <a:extLst>
                  <a:ext uri="{FF2B5EF4-FFF2-40B4-BE49-F238E27FC236}">
                    <a16:creationId xmlns:a16="http://schemas.microsoft.com/office/drawing/2014/main" id="{8CFD542A-C59E-4DA1-B2F7-D2FE27D16234}"/>
                  </a:ext>
                </a:extLst>
              </p:cNvPr>
              <p:cNvGrpSpPr/>
              <p:nvPr/>
            </p:nvGrpSpPr>
            <p:grpSpPr>
              <a:xfrm>
                <a:off x="9837216" y="3431250"/>
                <a:ext cx="370674" cy="370674"/>
                <a:chOff x="10401065" y="1376930"/>
                <a:chExt cx="370674" cy="370674"/>
              </a:xfrm>
            </p:grpSpPr>
            <p:sp>
              <p:nvSpPr>
                <p:cNvPr id="105" name="Oval 104">
                  <a:extLst>
                    <a:ext uri="{FF2B5EF4-FFF2-40B4-BE49-F238E27FC236}">
                      <a16:creationId xmlns:a16="http://schemas.microsoft.com/office/drawing/2014/main" id="{D14CED7C-2884-47E3-A236-04FA0EDE796B}"/>
                    </a:ext>
                  </a:extLst>
                </p:cNvPr>
                <p:cNvSpPr/>
                <p:nvPr/>
              </p:nvSpPr>
              <p:spPr bwMode="auto">
                <a:xfrm>
                  <a:off x="10401065" y="1376930"/>
                  <a:ext cx="370674" cy="37067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6" name="illegal" title="Icon of a circle with a diagonal line through it">
                  <a:extLst>
                    <a:ext uri="{FF2B5EF4-FFF2-40B4-BE49-F238E27FC236}">
                      <a16:creationId xmlns:a16="http://schemas.microsoft.com/office/drawing/2014/main" id="{227C47FB-42E5-4533-868C-89194463A0E3}"/>
                    </a:ext>
                  </a:extLst>
                </p:cNvPr>
                <p:cNvSpPr>
                  <a:spLocks noChangeAspect="1" noEditPoints="1"/>
                </p:cNvSpPr>
                <p:nvPr/>
              </p:nvSpPr>
              <p:spPr bwMode="auto">
                <a:xfrm>
                  <a:off x="10473775" y="1449948"/>
                  <a:ext cx="225252" cy="224636"/>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sp>
          <p:nvSpPr>
            <p:cNvPr id="191" name="TextBox 190">
              <a:extLst>
                <a:ext uri="{FF2B5EF4-FFF2-40B4-BE49-F238E27FC236}">
                  <a16:creationId xmlns:a16="http://schemas.microsoft.com/office/drawing/2014/main" id="{10C17633-8FB3-40BA-9485-84F7696FD984}"/>
                </a:ext>
              </a:extLst>
            </p:cNvPr>
            <p:cNvSpPr txBox="1"/>
            <p:nvPr/>
          </p:nvSpPr>
          <p:spPr>
            <a:xfrm>
              <a:off x="8975505" y="4294272"/>
              <a:ext cx="1289724" cy="1107996"/>
            </a:xfrm>
            <a:prstGeom prst="rect">
              <a:avLst/>
            </a:prstGeom>
            <a:noFill/>
          </p:spPr>
          <p:txBody>
            <a:bodyPr wrap="square" lIns="0" tIns="0" rIns="0" bIns="0" rtlCol="0">
              <a:spAutoFit/>
            </a:bodyPr>
            <a:lstStyle/>
            <a:p>
              <a:pPr marL="0" indent="0">
                <a:buNone/>
              </a:pPr>
              <a:r>
                <a:rPr lang="en-US" sz="1200" dirty="0">
                  <a:latin typeface="+mj-lt"/>
                  <a:cs typeface="Segoe UI"/>
                </a:rPr>
                <a:t>Make sure access rights are removed when user leaves or stops working with Contoso</a:t>
              </a:r>
              <a:endParaRPr lang="en-US" sz="1200" b="1" dirty="0">
                <a:latin typeface="+mj-lt"/>
              </a:endParaRPr>
            </a:p>
          </p:txBody>
        </p:sp>
      </p:grpSp>
      <p:cxnSp>
        <p:nvCxnSpPr>
          <p:cNvPr id="193" name="Connector: Curved 192">
            <a:extLst>
              <a:ext uri="{FF2B5EF4-FFF2-40B4-BE49-F238E27FC236}">
                <a16:creationId xmlns:a16="http://schemas.microsoft.com/office/drawing/2014/main" id="{AC1A21DB-72C5-4549-A370-9EB5D006C105}"/>
              </a:ext>
            </a:extLst>
          </p:cNvPr>
          <p:cNvCxnSpPr>
            <a:cxnSpLocks/>
            <a:endCxn id="102" idx="0"/>
          </p:cNvCxnSpPr>
          <p:nvPr/>
        </p:nvCxnSpPr>
        <p:spPr>
          <a:xfrm rot="5400000">
            <a:off x="9909976" y="4319717"/>
            <a:ext cx="873323" cy="398252"/>
          </a:xfrm>
          <a:prstGeom prst="curvedConnector3">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8" name="Request access">
            <a:extLst>
              <a:ext uri="{FF2B5EF4-FFF2-40B4-BE49-F238E27FC236}">
                <a16:creationId xmlns:a16="http://schemas.microsoft.com/office/drawing/2014/main" id="{4C40EB30-99F9-48DC-B836-A6E7630A0877}"/>
              </a:ext>
            </a:extLst>
          </p:cNvPr>
          <p:cNvGrpSpPr/>
          <p:nvPr/>
        </p:nvGrpSpPr>
        <p:grpSpPr>
          <a:xfrm>
            <a:off x="2746245" y="3742809"/>
            <a:ext cx="3131859" cy="1945927"/>
            <a:chOff x="2746245" y="3742809"/>
            <a:chExt cx="3131859" cy="1945927"/>
          </a:xfrm>
        </p:grpSpPr>
        <p:sp>
          <p:nvSpPr>
            <p:cNvPr id="188" name="TextBox 187">
              <a:extLst>
                <a:ext uri="{FF2B5EF4-FFF2-40B4-BE49-F238E27FC236}">
                  <a16:creationId xmlns:a16="http://schemas.microsoft.com/office/drawing/2014/main" id="{49C8AD39-7AEE-4245-A1A8-A1B3BD7F0A2B}"/>
                </a:ext>
              </a:extLst>
            </p:cNvPr>
            <p:cNvSpPr txBox="1"/>
            <p:nvPr/>
          </p:nvSpPr>
          <p:spPr>
            <a:xfrm>
              <a:off x="2746245" y="3742809"/>
              <a:ext cx="1960570" cy="553998"/>
            </a:xfrm>
            <a:prstGeom prst="rect">
              <a:avLst/>
            </a:prstGeom>
            <a:noFill/>
          </p:spPr>
          <p:txBody>
            <a:bodyPr wrap="square" lIns="0" tIns="0" rIns="0" bIns="0" rtlCol="0">
              <a:spAutoFit/>
            </a:bodyPr>
            <a:lstStyle/>
            <a:p>
              <a:pPr algn="l"/>
              <a:r>
                <a:rPr lang="en-US" sz="1200" dirty="0">
                  <a:latin typeface="+mj-lt"/>
                </a:rPr>
                <a:t>Self-Service access request when additional access is needed</a:t>
              </a:r>
            </a:p>
          </p:txBody>
        </p:sp>
        <p:grpSp>
          <p:nvGrpSpPr>
            <p:cNvPr id="17" name="Group 16">
              <a:extLst>
                <a:ext uri="{FF2B5EF4-FFF2-40B4-BE49-F238E27FC236}">
                  <a16:creationId xmlns:a16="http://schemas.microsoft.com/office/drawing/2014/main" id="{DAC82AFC-E367-496A-97ED-52B80105F25B}"/>
                </a:ext>
              </a:extLst>
            </p:cNvPr>
            <p:cNvGrpSpPr/>
            <p:nvPr/>
          </p:nvGrpSpPr>
          <p:grpSpPr>
            <a:xfrm>
              <a:off x="3735099" y="4348068"/>
              <a:ext cx="2143005" cy="1340668"/>
              <a:chOff x="3520685" y="4114800"/>
              <a:chExt cx="2143005" cy="1340668"/>
            </a:xfrm>
          </p:grpSpPr>
          <p:pic>
            <p:nvPicPr>
              <p:cNvPr id="116" name="Picture 115">
                <a:extLst>
                  <a:ext uri="{FF2B5EF4-FFF2-40B4-BE49-F238E27FC236}">
                    <a16:creationId xmlns:a16="http://schemas.microsoft.com/office/drawing/2014/main" id="{92CD809A-7585-4AC0-B83E-56983CB9C701}"/>
                  </a:ext>
                </a:extLst>
              </p:cNvPr>
              <p:cNvPicPr>
                <a:picLocks noChangeAspect="1"/>
              </p:cNvPicPr>
              <p:nvPr/>
            </p:nvPicPr>
            <p:blipFill>
              <a:blip r:embed="rId30" cstate="hqprint">
                <a:extLst>
                  <a:ext uri="{28A0092B-C50C-407E-A947-70E740481C1C}">
                    <a14:useLocalDpi xmlns:a14="http://schemas.microsoft.com/office/drawing/2010/main" val="0"/>
                  </a:ext>
                </a:extLst>
              </a:blip>
              <a:stretch>
                <a:fillRect/>
              </a:stretch>
            </p:blipFill>
            <p:spPr>
              <a:xfrm>
                <a:off x="4814326" y="4244529"/>
                <a:ext cx="770800" cy="256004"/>
              </a:xfrm>
              <a:prstGeom prst="rect">
                <a:avLst/>
              </a:prstGeom>
            </p:spPr>
          </p:pic>
          <p:grpSp>
            <p:nvGrpSpPr>
              <p:cNvPr id="117" name="Group 116">
                <a:extLst>
                  <a:ext uri="{FF2B5EF4-FFF2-40B4-BE49-F238E27FC236}">
                    <a16:creationId xmlns:a16="http://schemas.microsoft.com/office/drawing/2014/main" id="{3243F8E0-A73B-48AC-8EF7-E0F89B199B2C}"/>
                  </a:ext>
                </a:extLst>
              </p:cNvPr>
              <p:cNvGrpSpPr/>
              <p:nvPr/>
            </p:nvGrpSpPr>
            <p:grpSpPr>
              <a:xfrm>
                <a:off x="4831819" y="4635676"/>
                <a:ext cx="461120" cy="236554"/>
                <a:chOff x="10788478" y="2276711"/>
                <a:chExt cx="452150" cy="227837"/>
              </a:xfrm>
            </p:grpSpPr>
            <p:sp>
              <p:nvSpPr>
                <p:cNvPr id="125" name="Freeform 299">
                  <a:extLst>
                    <a:ext uri="{FF2B5EF4-FFF2-40B4-BE49-F238E27FC236}">
                      <a16:creationId xmlns:a16="http://schemas.microsoft.com/office/drawing/2014/main" id="{E592ACB0-9D8C-4A78-9798-B113349980A6}"/>
                    </a:ext>
                  </a:extLst>
                </p:cNvPr>
                <p:cNvSpPr/>
                <p:nvPr/>
              </p:nvSpPr>
              <p:spPr bwMode="auto">
                <a:xfrm>
                  <a:off x="10788478" y="2289155"/>
                  <a:ext cx="374248" cy="197582"/>
                </a:xfrm>
                <a:custGeom>
                  <a:avLst/>
                  <a:gdLst>
                    <a:gd name="connsiteX0" fmla="*/ 0 w 374248"/>
                    <a:gd name="connsiteY0" fmla="*/ 0 h 197582"/>
                    <a:gd name="connsiteX1" fmla="*/ 374248 w 374248"/>
                    <a:gd name="connsiteY1" fmla="*/ 0 h 197582"/>
                    <a:gd name="connsiteX2" fmla="*/ 374248 w 374248"/>
                    <a:gd name="connsiteY2" fmla="*/ 56976 h 197582"/>
                    <a:gd name="connsiteX3" fmla="*/ 233820 w 374248"/>
                    <a:gd name="connsiteY3" fmla="*/ 197582 h 197582"/>
                    <a:gd name="connsiteX4" fmla="*/ 0 w 374248"/>
                    <a:gd name="connsiteY4" fmla="*/ 197582 h 197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248" h="197582">
                      <a:moveTo>
                        <a:pt x="0" y="0"/>
                      </a:moveTo>
                      <a:lnTo>
                        <a:pt x="374248" y="0"/>
                      </a:lnTo>
                      <a:lnTo>
                        <a:pt x="374248" y="56976"/>
                      </a:lnTo>
                      <a:lnTo>
                        <a:pt x="233820" y="197582"/>
                      </a:lnTo>
                      <a:lnTo>
                        <a:pt x="0" y="197582"/>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6" name="Picture 125">
                  <a:extLst>
                    <a:ext uri="{FF2B5EF4-FFF2-40B4-BE49-F238E27FC236}">
                      <a16:creationId xmlns:a16="http://schemas.microsoft.com/office/drawing/2014/main" id="{5C4048D2-67F4-4363-A0FA-E7E2ACB882A4}"/>
                    </a:ext>
                  </a:extLst>
                </p:cNvPr>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88739" y="2276711"/>
                  <a:ext cx="451889" cy="227837"/>
                </a:xfrm>
                <a:prstGeom prst="rect">
                  <a:avLst/>
                </a:prstGeom>
              </p:spPr>
            </p:pic>
          </p:grpSp>
          <p:pic>
            <p:nvPicPr>
              <p:cNvPr id="118" name="Picture 117">
                <a:extLst>
                  <a:ext uri="{FF2B5EF4-FFF2-40B4-BE49-F238E27FC236}">
                    <a16:creationId xmlns:a16="http://schemas.microsoft.com/office/drawing/2014/main" id="{27CC0ADA-A968-4B53-B8B0-FBC59A50C485}"/>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653187" y="5113529"/>
                <a:ext cx="709677" cy="193469"/>
              </a:xfrm>
              <a:prstGeom prst="rect">
                <a:avLst/>
              </a:prstGeom>
            </p:spPr>
          </p:pic>
          <p:pic>
            <p:nvPicPr>
              <p:cNvPr id="119" name="Picture 118">
                <a:extLst>
                  <a:ext uri="{FF2B5EF4-FFF2-40B4-BE49-F238E27FC236}">
                    <a16:creationId xmlns:a16="http://schemas.microsoft.com/office/drawing/2014/main" id="{10372AD8-39D0-4D25-8E33-633B0DB1E94A}"/>
                  </a:ext>
                </a:extLst>
              </p:cNvPr>
              <p:cNvPicPr>
                <a:picLocks noChangeAspect="1"/>
              </p:cNvPicPr>
              <p:nvPr/>
            </p:nvPicPr>
            <p:blipFill>
              <a:blip r:embed="rId33" cstate="hqprint">
                <a:extLst>
                  <a:ext uri="{28A0092B-C50C-407E-A947-70E740481C1C}">
                    <a14:useLocalDpi xmlns:a14="http://schemas.microsoft.com/office/drawing/2010/main" val="0"/>
                  </a:ext>
                </a:extLst>
              </a:blip>
              <a:stretch>
                <a:fillRect/>
              </a:stretch>
            </p:blipFill>
            <p:spPr>
              <a:xfrm>
                <a:off x="4769937" y="4992824"/>
                <a:ext cx="611752" cy="142101"/>
              </a:xfrm>
              <a:prstGeom prst="rect">
                <a:avLst/>
              </a:prstGeom>
              <a:noFill/>
            </p:spPr>
          </p:pic>
          <p:sp>
            <p:nvSpPr>
              <p:cNvPr id="121" name="Rectangle: Rounded Corners 120">
                <a:extLst>
                  <a:ext uri="{FF2B5EF4-FFF2-40B4-BE49-F238E27FC236}">
                    <a16:creationId xmlns:a16="http://schemas.microsoft.com/office/drawing/2014/main" id="{DCE4C307-32CB-4A67-9724-A58535A353D1}"/>
                  </a:ext>
                </a:extLst>
              </p:cNvPr>
              <p:cNvSpPr/>
              <p:nvPr/>
            </p:nvSpPr>
            <p:spPr bwMode="auto">
              <a:xfrm>
                <a:off x="3520685" y="4114800"/>
                <a:ext cx="2143005" cy="1340668"/>
              </a:xfrm>
              <a:prstGeom prst="round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122" name="Picture 4" descr="Zoom Video Conferencing - Shining Waters">
                <a:extLst>
                  <a:ext uri="{FF2B5EF4-FFF2-40B4-BE49-F238E27FC236}">
                    <a16:creationId xmlns:a16="http://schemas.microsoft.com/office/drawing/2014/main" id="{F4BBACEB-6879-46B1-A49B-239DD8F4CE6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38893" y="5092114"/>
                <a:ext cx="355866" cy="355867"/>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6" descr="Icon request: facebook-workplace · Issue #10185 · FortAwesome/Font-Awesome  · GitHub">
                <a:extLst>
                  <a:ext uri="{FF2B5EF4-FFF2-40B4-BE49-F238E27FC236}">
                    <a16:creationId xmlns:a16="http://schemas.microsoft.com/office/drawing/2014/main" id="{793B4EEB-D0D9-4065-9C2A-FBC985E4A46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13013" y="4571017"/>
                <a:ext cx="280579" cy="298536"/>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a:extLst>
                  <a:ext uri="{FF2B5EF4-FFF2-40B4-BE49-F238E27FC236}">
                    <a16:creationId xmlns:a16="http://schemas.microsoft.com/office/drawing/2014/main" id="{1AAC2782-3B4F-46F5-ADC8-D1D1CB050B36}"/>
                  </a:ext>
                  <a:ext uri="{C183D7F6-B498-43B3-948B-1728B52AA6E4}">
                    <adec:decorative xmlns:adec="http://schemas.microsoft.com/office/drawing/2017/decorative" val="1"/>
                  </a:ext>
                </a:extLst>
              </p:cNvPr>
              <p:cNvPicPr>
                <a:picLocks noChangeAspect="1"/>
              </p:cNvPicPr>
              <p:nvPr/>
            </p:nvPicPr>
            <p:blipFill rotWithShape="1">
              <a:blip r:embed="rId34"/>
              <a:srcRect l="17702" t="36300" r="14211" b="39506"/>
              <a:stretch/>
            </p:blipFill>
            <p:spPr>
              <a:xfrm>
                <a:off x="4507293" y="5213671"/>
                <a:ext cx="525288" cy="186653"/>
              </a:xfrm>
              <a:prstGeom prst="rect">
                <a:avLst/>
              </a:prstGeom>
            </p:spPr>
          </p:pic>
          <p:grpSp>
            <p:nvGrpSpPr>
              <p:cNvPr id="196" name="Group 195">
                <a:extLst>
                  <a:ext uri="{FF2B5EF4-FFF2-40B4-BE49-F238E27FC236}">
                    <a16:creationId xmlns:a16="http://schemas.microsoft.com/office/drawing/2014/main" id="{DAB2ADDC-0EEC-4667-9D6B-C056C390A62D}"/>
                  </a:ext>
                </a:extLst>
              </p:cNvPr>
              <p:cNvGrpSpPr/>
              <p:nvPr/>
            </p:nvGrpSpPr>
            <p:grpSpPr>
              <a:xfrm>
                <a:off x="3559543" y="4192019"/>
                <a:ext cx="1261695" cy="836746"/>
                <a:chOff x="4756640" y="4241601"/>
                <a:chExt cx="1475932" cy="1017698"/>
              </a:xfrm>
            </p:grpSpPr>
            <p:sp>
              <p:nvSpPr>
                <p:cNvPr id="197" name="Freeform 5">
                  <a:extLst>
                    <a:ext uri="{FF2B5EF4-FFF2-40B4-BE49-F238E27FC236}">
                      <a16:creationId xmlns:a16="http://schemas.microsoft.com/office/drawing/2014/main" id="{69D1ECE4-3577-4B0F-85B8-678EEA655810}"/>
                    </a:ext>
                  </a:extLst>
                </p:cNvPr>
                <p:cNvSpPr>
                  <a:spLocks noChangeAspect="1" noEditPoints="1"/>
                </p:cNvSpPr>
                <p:nvPr/>
              </p:nvSpPr>
              <p:spPr bwMode="black">
                <a:xfrm>
                  <a:off x="4932926" y="4300181"/>
                  <a:ext cx="1034259" cy="232824"/>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83B01"/>
                </a:solidFill>
                <a:ln>
                  <a:no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a:ln>
                      <a:noFill/>
                    </a:ln>
                    <a:solidFill>
                      <a:srgbClr val="505050"/>
                    </a:solidFill>
                    <a:effectLst/>
                    <a:uLnTx/>
                    <a:uFillTx/>
                    <a:latin typeface="Segoe UI"/>
                    <a:ea typeface="+mn-ea"/>
                    <a:cs typeface="+mn-cs"/>
                  </a:endParaRPr>
                </a:p>
              </p:txBody>
            </p:sp>
            <p:grpSp>
              <p:nvGrpSpPr>
                <p:cNvPr id="198" name="Group 197">
                  <a:extLst>
                    <a:ext uri="{FF2B5EF4-FFF2-40B4-BE49-F238E27FC236}">
                      <a16:creationId xmlns:a16="http://schemas.microsoft.com/office/drawing/2014/main" id="{B00F1F84-802C-465C-96A2-DC2C20C8A16C}"/>
                    </a:ext>
                  </a:extLst>
                </p:cNvPr>
                <p:cNvGrpSpPr/>
                <p:nvPr/>
              </p:nvGrpSpPr>
              <p:grpSpPr>
                <a:xfrm>
                  <a:off x="4756640" y="4458537"/>
                  <a:ext cx="817685" cy="696416"/>
                  <a:chOff x="3037743" y="598714"/>
                  <a:chExt cx="817685" cy="696416"/>
                </a:xfrm>
              </p:grpSpPr>
              <p:pic>
                <p:nvPicPr>
                  <p:cNvPr id="203" name="Picture 202" descr="Icon&#10;&#10;Description automatically generated">
                    <a:extLst>
                      <a:ext uri="{FF2B5EF4-FFF2-40B4-BE49-F238E27FC236}">
                        <a16:creationId xmlns:a16="http://schemas.microsoft.com/office/drawing/2014/main" id="{BCCEB84B-EEA7-463E-B30D-C103CE141BCD}"/>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071676" y="598714"/>
                    <a:ext cx="609600" cy="609600"/>
                  </a:xfrm>
                  <a:prstGeom prst="rect">
                    <a:avLst/>
                  </a:prstGeom>
                </p:spPr>
              </p:pic>
              <p:sp>
                <p:nvSpPr>
                  <p:cNvPr id="204" name="TextBox 203">
                    <a:extLst>
                      <a:ext uri="{FF2B5EF4-FFF2-40B4-BE49-F238E27FC236}">
                        <a16:creationId xmlns:a16="http://schemas.microsoft.com/office/drawing/2014/main" id="{8B72D9A5-AFFC-4731-93E6-5CF675EE078F}"/>
                      </a:ext>
                    </a:extLst>
                  </p:cNvPr>
                  <p:cNvSpPr txBox="1"/>
                  <p:nvPr/>
                </p:nvSpPr>
                <p:spPr>
                  <a:xfrm>
                    <a:off x="3037743" y="1033095"/>
                    <a:ext cx="817685" cy="262035"/>
                  </a:xfrm>
                  <a:prstGeom prst="rect">
                    <a:avLst/>
                  </a:prstGeom>
                  <a:noFill/>
                </p:spPr>
                <p:txBody>
                  <a:bodyPr wrap="square" rtlCol="0">
                    <a:spAutoFit/>
                  </a:bodyPr>
                  <a:lstStyle/>
                  <a:p>
                    <a:r>
                      <a:rPr lang="en-US" sz="800" dirty="0"/>
                      <a:t>Teams sites</a:t>
                    </a:r>
                    <a:endParaRPr lang="en-NL" sz="800" dirty="0"/>
                  </a:p>
                </p:txBody>
              </p:sp>
            </p:grpSp>
            <p:grpSp>
              <p:nvGrpSpPr>
                <p:cNvPr id="199" name="Group 198">
                  <a:extLst>
                    <a:ext uri="{FF2B5EF4-FFF2-40B4-BE49-F238E27FC236}">
                      <a16:creationId xmlns:a16="http://schemas.microsoft.com/office/drawing/2014/main" id="{64EEA8E5-4B0B-4CBE-99DC-B7017F774351}"/>
                    </a:ext>
                  </a:extLst>
                </p:cNvPr>
                <p:cNvGrpSpPr/>
                <p:nvPr/>
              </p:nvGrpSpPr>
              <p:grpSpPr>
                <a:xfrm>
                  <a:off x="5414887" y="4458537"/>
                  <a:ext cx="817685" cy="800762"/>
                  <a:chOff x="5985153" y="2209800"/>
                  <a:chExt cx="817685" cy="800762"/>
                </a:xfrm>
              </p:grpSpPr>
              <p:pic>
                <p:nvPicPr>
                  <p:cNvPr id="201" name="Picture 200" descr="Logo&#10;&#10;Description automatically generated">
                    <a:extLst>
                      <a:ext uri="{FF2B5EF4-FFF2-40B4-BE49-F238E27FC236}">
                        <a16:creationId xmlns:a16="http://schemas.microsoft.com/office/drawing/2014/main" id="{AE49CFD3-40BE-47C9-8DB3-9E7DE25A66B5}"/>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089196" y="2209800"/>
                    <a:ext cx="609600" cy="609600"/>
                  </a:xfrm>
                  <a:prstGeom prst="rect">
                    <a:avLst/>
                  </a:prstGeom>
                </p:spPr>
              </p:pic>
              <p:sp>
                <p:nvSpPr>
                  <p:cNvPr id="202" name="TextBox 201">
                    <a:extLst>
                      <a:ext uri="{FF2B5EF4-FFF2-40B4-BE49-F238E27FC236}">
                        <a16:creationId xmlns:a16="http://schemas.microsoft.com/office/drawing/2014/main" id="{90854480-E370-4534-9EFE-B8D73832A966}"/>
                      </a:ext>
                    </a:extLst>
                  </p:cNvPr>
                  <p:cNvSpPr txBox="1"/>
                  <p:nvPr/>
                </p:nvSpPr>
                <p:spPr>
                  <a:xfrm>
                    <a:off x="5985153" y="2636226"/>
                    <a:ext cx="817685" cy="374336"/>
                  </a:xfrm>
                  <a:prstGeom prst="rect">
                    <a:avLst/>
                  </a:prstGeom>
                  <a:noFill/>
                </p:spPr>
                <p:txBody>
                  <a:bodyPr wrap="square" rtlCol="0">
                    <a:spAutoFit/>
                  </a:bodyPr>
                  <a:lstStyle/>
                  <a:p>
                    <a:pPr algn="ctr"/>
                    <a:r>
                      <a:rPr lang="en-US" sz="700" dirty="0"/>
                      <a:t>SharePoint Libraries</a:t>
                    </a:r>
                    <a:endParaRPr lang="en-NL" sz="700" dirty="0"/>
                  </a:p>
                </p:txBody>
              </p:sp>
            </p:grpSp>
            <p:sp>
              <p:nvSpPr>
                <p:cNvPr id="200" name="Rectangle: Rounded Corners 199">
                  <a:extLst>
                    <a:ext uri="{FF2B5EF4-FFF2-40B4-BE49-F238E27FC236}">
                      <a16:creationId xmlns:a16="http://schemas.microsoft.com/office/drawing/2014/main" id="{40E29278-AB21-42FD-8412-2EFF17E6A0A5}"/>
                    </a:ext>
                  </a:extLst>
                </p:cNvPr>
                <p:cNvSpPr/>
                <p:nvPr/>
              </p:nvSpPr>
              <p:spPr>
                <a:xfrm>
                  <a:off x="4790573" y="4241601"/>
                  <a:ext cx="1337957" cy="1011803"/>
                </a:xfrm>
                <a:prstGeom prst="round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grpSp>
      <p:sp>
        <p:nvSpPr>
          <p:cNvPr id="3" name="Rectangle 2">
            <a:extLst>
              <a:ext uri="{FF2B5EF4-FFF2-40B4-BE49-F238E27FC236}">
                <a16:creationId xmlns:a16="http://schemas.microsoft.com/office/drawing/2014/main" id="{03C054FB-A2CD-4711-91B6-B37D68EC792E}"/>
              </a:ext>
            </a:extLst>
          </p:cNvPr>
          <p:cNvSpPr/>
          <p:nvPr/>
        </p:nvSpPr>
        <p:spPr bwMode="auto">
          <a:xfrm>
            <a:off x="141787" y="1207495"/>
            <a:ext cx="11464996" cy="4511806"/>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EB7E36ED-2F95-41C3-AB86-5C6429883CAF}"/>
              </a:ext>
            </a:extLst>
          </p:cNvPr>
          <p:cNvSpPr/>
          <p:nvPr/>
        </p:nvSpPr>
        <p:spPr bwMode="auto">
          <a:xfrm>
            <a:off x="9101017" y="5725223"/>
            <a:ext cx="2144628" cy="589645"/>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75793412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0D638-AD6F-4519-99CF-FE511E6B9366}"/>
              </a:ext>
            </a:extLst>
          </p:cNvPr>
          <p:cNvSpPr>
            <a:spLocks noGrp="1"/>
          </p:cNvSpPr>
          <p:nvPr>
            <p:ph type="title"/>
          </p:nvPr>
        </p:nvSpPr>
        <p:spPr>
          <a:xfrm>
            <a:off x="588263" y="175333"/>
            <a:ext cx="11018520" cy="923330"/>
          </a:xfrm>
        </p:spPr>
        <p:txBody>
          <a:bodyPr/>
          <a:lstStyle/>
          <a:p>
            <a:r>
              <a:rPr lang="en-US"/>
              <a:t>Know how your environment is doing</a:t>
            </a:r>
            <a:br>
              <a:rPr lang="en-US"/>
            </a:br>
            <a:r>
              <a:rPr lang="en-US" sz="2400">
                <a:solidFill>
                  <a:schemeClr val="tx2"/>
                </a:solidFill>
              </a:rPr>
              <a:t>Reporting &amp; Monitoring</a:t>
            </a:r>
            <a:endParaRPr lang="en-US">
              <a:solidFill>
                <a:schemeClr val="tx2"/>
              </a:solidFill>
            </a:endParaRPr>
          </a:p>
        </p:txBody>
      </p:sp>
      <p:pic>
        <p:nvPicPr>
          <p:cNvPr id="4" name="Picture 3">
            <a:extLst>
              <a:ext uri="{FF2B5EF4-FFF2-40B4-BE49-F238E27FC236}">
                <a16:creationId xmlns:a16="http://schemas.microsoft.com/office/drawing/2014/main" id="{4F3A29DC-1AF6-4833-A5C8-706C276DC80F}"/>
              </a:ext>
            </a:extLst>
          </p:cNvPr>
          <p:cNvPicPr>
            <a:picLocks noChangeAspect="1"/>
          </p:cNvPicPr>
          <p:nvPr/>
        </p:nvPicPr>
        <p:blipFill rotWithShape="1">
          <a:blip r:embed="rId3"/>
          <a:srcRect r="3492"/>
          <a:stretch/>
        </p:blipFill>
        <p:spPr>
          <a:xfrm>
            <a:off x="6096000" y="1344295"/>
            <a:ext cx="4900734" cy="2691497"/>
          </a:xfrm>
          <a:prstGeom prst="rect">
            <a:avLst/>
          </a:prstGeom>
        </p:spPr>
      </p:pic>
      <p:sp>
        <p:nvSpPr>
          <p:cNvPr id="6" name="TextBox 5">
            <a:extLst>
              <a:ext uri="{FF2B5EF4-FFF2-40B4-BE49-F238E27FC236}">
                <a16:creationId xmlns:a16="http://schemas.microsoft.com/office/drawing/2014/main" id="{FDD22BC0-994B-4606-8E02-53A3130062FE}"/>
              </a:ext>
            </a:extLst>
          </p:cNvPr>
          <p:cNvSpPr txBox="1"/>
          <p:nvPr/>
        </p:nvSpPr>
        <p:spPr>
          <a:xfrm>
            <a:off x="585216" y="1589270"/>
            <a:ext cx="5271477" cy="4709751"/>
          </a:xfrm>
          <a:prstGeom prst="rect">
            <a:avLst/>
          </a:prstGeom>
          <a:noFill/>
        </p:spPr>
        <p:txBody>
          <a:bodyPr wrap="square">
            <a:spAutoFit/>
          </a:bodyPr>
          <a:lstStyle/>
          <a:p>
            <a:r>
              <a:rPr lang="en-US" dirty="0"/>
              <a:t>Determine how your apps and services are utilized by your users.</a:t>
            </a:r>
          </a:p>
          <a:p>
            <a:endParaRPr lang="en-US" dirty="0"/>
          </a:p>
          <a:p>
            <a:r>
              <a:rPr lang="en-US" dirty="0"/>
              <a:t>Detect potential risks affecting the health of your environment.</a:t>
            </a:r>
          </a:p>
          <a:p>
            <a:endParaRPr lang="en-US" dirty="0"/>
          </a:p>
          <a:p>
            <a:r>
              <a:rPr lang="en-US" dirty="0"/>
              <a:t>Troubleshoot issues preventing your users from getting their work done.</a:t>
            </a:r>
          </a:p>
          <a:p>
            <a:endParaRPr lang="en-US" dirty="0"/>
          </a:p>
          <a:p>
            <a:r>
              <a:rPr lang="en-US" dirty="0"/>
              <a:t>Assess whether and how you need to respond to potential issues.</a:t>
            </a:r>
          </a:p>
          <a:p>
            <a:endParaRPr lang="en-US" dirty="0"/>
          </a:p>
          <a:p>
            <a:endParaRPr lang="en-US" dirty="0"/>
          </a:p>
          <a:p>
            <a:r>
              <a:rPr lang="en-US" dirty="0"/>
              <a:t>Integrate with Azure Monitor &amp; Microsoft Sentinel:</a:t>
            </a:r>
          </a:p>
          <a:p>
            <a:pPr marL="285750" indent="-285750">
              <a:buFont typeface="Arial" panose="020B0604020202020204" pitchFamily="34" charset="0"/>
              <a:buChar char="•"/>
            </a:pPr>
            <a:r>
              <a:rPr lang="en-US" dirty="0"/>
              <a:t>Retain data for a long(er) time.</a:t>
            </a:r>
          </a:p>
          <a:p>
            <a:pPr marL="285750" indent="-285750">
              <a:buFont typeface="Arial" panose="020B0604020202020204" pitchFamily="34" charset="0"/>
              <a:buChar char="•"/>
            </a:pPr>
            <a:r>
              <a:rPr lang="en-US" dirty="0"/>
              <a:t>Rich visualizations, monitoring and alerting.</a:t>
            </a:r>
          </a:p>
          <a:p>
            <a:pPr marL="285750" indent="-285750">
              <a:buFont typeface="Arial" panose="020B0604020202020204" pitchFamily="34" charset="0"/>
              <a:buChar char="•"/>
            </a:pPr>
            <a:r>
              <a:rPr lang="en-US" dirty="0"/>
              <a:t>Possibility to integrate with (other) SIEM tools.</a:t>
            </a:r>
          </a:p>
        </p:txBody>
      </p:sp>
      <p:pic>
        <p:nvPicPr>
          <p:cNvPr id="3074" name="Picture 2" descr="Sign-in analysis">
            <a:extLst>
              <a:ext uri="{FF2B5EF4-FFF2-40B4-BE49-F238E27FC236}">
                <a16:creationId xmlns:a16="http://schemas.microsoft.com/office/drawing/2014/main" id="{263BC52C-D66D-4292-A2DE-8FB1338622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761" y="4189230"/>
            <a:ext cx="2927022"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ign-ins by location">
            <a:extLst>
              <a:ext uri="{FF2B5EF4-FFF2-40B4-BE49-F238E27FC236}">
                <a16:creationId xmlns:a16="http://schemas.microsoft.com/office/drawing/2014/main" id="{68693337-6D6E-470C-AC7C-232E40844D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5422667"/>
            <a:ext cx="3276821" cy="12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81969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206BF-02FF-4920-AA3E-15C8428ADC05}"/>
              </a:ext>
            </a:extLst>
          </p:cNvPr>
          <p:cNvSpPr>
            <a:spLocks noGrp="1"/>
          </p:cNvSpPr>
          <p:nvPr>
            <p:ph type="title"/>
          </p:nvPr>
        </p:nvSpPr>
        <p:spPr/>
        <p:txBody>
          <a:bodyPr/>
          <a:lstStyle/>
          <a:p>
            <a:r>
              <a:rPr lang="en-US"/>
              <a:t>Identity Governance Administrator Role</a:t>
            </a:r>
          </a:p>
        </p:txBody>
      </p:sp>
      <p:sp>
        <p:nvSpPr>
          <p:cNvPr id="3" name="Text Placeholder 2">
            <a:extLst>
              <a:ext uri="{FF2B5EF4-FFF2-40B4-BE49-F238E27FC236}">
                <a16:creationId xmlns:a16="http://schemas.microsoft.com/office/drawing/2014/main" id="{0E1650CA-553B-4F3F-8A7A-747FF8FE3024}"/>
              </a:ext>
            </a:extLst>
          </p:cNvPr>
          <p:cNvSpPr txBox="1">
            <a:spLocks/>
          </p:cNvSpPr>
          <p:nvPr/>
        </p:nvSpPr>
        <p:spPr>
          <a:xfrm>
            <a:off x="598825" y="1738275"/>
            <a:ext cx="5497175" cy="419807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Users with this role can manage Azure AD Identity Governance configuration, including:</a:t>
            </a:r>
          </a:p>
          <a:p>
            <a:pPr lvl="1"/>
            <a:r>
              <a:rPr lang="en-US" sz="1600" dirty="0"/>
              <a:t>Access packages </a:t>
            </a:r>
          </a:p>
          <a:p>
            <a:pPr lvl="1"/>
            <a:r>
              <a:rPr lang="en-US" sz="1600" dirty="0"/>
              <a:t>Access reviews </a:t>
            </a:r>
          </a:p>
          <a:p>
            <a:pPr lvl="1"/>
            <a:r>
              <a:rPr lang="en-US" sz="1600" dirty="0"/>
              <a:t>Catalogs </a:t>
            </a:r>
          </a:p>
          <a:p>
            <a:pPr lvl="1"/>
            <a:r>
              <a:rPr lang="en-US" sz="1600" dirty="0"/>
              <a:t>Policies</a:t>
            </a:r>
          </a:p>
          <a:p>
            <a:endParaRPr lang="en-US" sz="2000" dirty="0"/>
          </a:p>
          <a:p>
            <a:r>
              <a:rPr lang="en-US" sz="2000" dirty="0"/>
              <a:t>Permits finer-grained control and avoids users accumulating excessive or unanticipated access rights</a:t>
            </a:r>
          </a:p>
          <a:p>
            <a:endParaRPr lang="en-US" sz="2000" dirty="0"/>
          </a:p>
          <a:p>
            <a:r>
              <a:rPr lang="en-US" sz="2000" dirty="0"/>
              <a:t>Recommended role for managing Azure AD Identity Governance</a:t>
            </a:r>
          </a:p>
        </p:txBody>
      </p:sp>
      <p:pic>
        <p:nvPicPr>
          <p:cNvPr id="4" name="Picture 3" descr="Graphical user interface, text, application&#10;&#10;Description automatically generated">
            <a:extLst>
              <a:ext uri="{FF2B5EF4-FFF2-40B4-BE49-F238E27FC236}">
                <a16:creationId xmlns:a16="http://schemas.microsoft.com/office/drawing/2014/main" id="{2C9D76BC-5EEB-4070-8739-338428C266D8}"/>
              </a:ext>
            </a:extLst>
          </p:cNvPr>
          <p:cNvPicPr>
            <a:picLocks noChangeAspect="1"/>
          </p:cNvPicPr>
          <p:nvPr/>
        </p:nvPicPr>
        <p:blipFill rotWithShape="1">
          <a:blip r:embed="rId2"/>
          <a:srcRect l="1112" t="5173"/>
          <a:stretch/>
        </p:blipFill>
        <p:spPr>
          <a:xfrm>
            <a:off x="6271591" y="2842591"/>
            <a:ext cx="5707616" cy="1720465"/>
          </a:xfrm>
          <a:prstGeom prst="rect">
            <a:avLst/>
          </a:prstGeom>
        </p:spPr>
      </p:pic>
    </p:spTree>
    <p:extLst>
      <p:ext uri="{BB962C8B-B14F-4D97-AF65-F5344CB8AC3E}">
        <p14:creationId xmlns:p14="http://schemas.microsoft.com/office/powerpoint/2010/main" val="144799647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3AE62-666A-4446-A0AD-F44571D184E4}"/>
              </a:ext>
            </a:extLst>
          </p:cNvPr>
          <p:cNvSpPr>
            <a:spLocks noGrp="1"/>
          </p:cNvSpPr>
          <p:nvPr>
            <p:ph type="title"/>
          </p:nvPr>
        </p:nvSpPr>
        <p:spPr/>
        <p:txBody>
          <a:bodyPr/>
          <a:lstStyle/>
          <a:p>
            <a:r>
              <a:rPr lang="en-US"/>
              <a:t>Simplified identity governance with Azure AD</a:t>
            </a:r>
          </a:p>
        </p:txBody>
      </p:sp>
      <p:sp>
        <p:nvSpPr>
          <p:cNvPr id="68" name="Arc 67">
            <a:extLst>
              <a:ext uri="{FF2B5EF4-FFF2-40B4-BE49-F238E27FC236}">
                <a16:creationId xmlns:a16="http://schemas.microsoft.com/office/drawing/2014/main" id="{50BC7305-3B1A-4F1B-A6C7-077746233645}"/>
              </a:ext>
            </a:extLst>
          </p:cNvPr>
          <p:cNvSpPr/>
          <p:nvPr/>
        </p:nvSpPr>
        <p:spPr>
          <a:xfrm>
            <a:off x="-1482597" y="1763937"/>
            <a:ext cx="4631379" cy="4631379"/>
          </a:xfrm>
          <a:prstGeom prst="arc">
            <a:avLst>
              <a:gd name="adj1" fmla="val 14729960"/>
              <a:gd name="adj2" fmla="val 6981251"/>
            </a:avLst>
          </a:prstGeom>
          <a:ln w="31750" cap="rnd">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84">
              <a:defRPr/>
            </a:pPr>
            <a:endParaRPr lang="en-US" sz="2400">
              <a:solidFill>
                <a:srgbClr val="282828"/>
              </a:solidFill>
              <a:latin typeface="Segoe UI"/>
            </a:endParaRPr>
          </a:p>
        </p:txBody>
      </p:sp>
      <p:sp>
        <p:nvSpPr>
          <p:cNvPr id="69" name="Rectangle 68">
            <a:extLst>
              <a:ext uri="{FF2B5EF4-FFF2-40B4-BE49-F238E27FC236}">
                <a16:creationId xmlns:a16="http://schemas.microsoft.com/office/drawing/2014/main" id="{D876911C-67DC-45F1-BF8E-0B18277A2F58}"/>
              </a:ext>
            </a:extLst>
          </p:cNvPr>
          <p:cNvSpPr/>
          <p:nvPr/>
        </p:nvSpPr>
        <p:spPr bwMode="auto">
          <a:xfrm rot="2700000">
            <a:off x="-46676" y="3103942"/>
            <a:ext cx="1951369" cy="1951369"/>
          </a:xfrm>
          <a:prstGeom prst="rect">
            <a:avLst/>
          </a:prstGeom>
          <a:solidFill>
            <a:schemeClr val="bg1"/>
          </a:solidFill>
          <a:ln w="57150">
            <a:solidFill>
              <a:schemeClr val="tx2"/>
            </a:solidFill>
            <a:headEnd type="none" w="med" len="med"/>
            <a:tailEnd type="none" w="med" len="med"/>
          </a:ln>
          <a:effectLst>
            <a:outerShdw blurRad="254000" dist="50800" dir="54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5" tIns="146284" rIns="182855"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365"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70" name="TextBox 123">
            <a:extLst>
              <a:ext uri="{FF2B5EF4-FFF2-40B4-BE49-F238E27FC236}">
                <a16:creationId xmlns:a16="http://schemas.microsoft.com/office/drawing/2014/main" id="{D29DFBAF-7288-41BC-A054-5E99100EAF4C}"/>
              </a:ext>
            </a:extLst>
          </p:cNvPr>
          <p:cNvSpPr txBox="1"/>
          <p:nvPr/>
        </p:nvSpPr>
        <p:spPr>
          <a:xfrm>
            <a:off x="2511502" y="6027591"/>
            <a:ext cx="7043663" cy="27154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62">
              <a:lnSpc>
                <a:spcPct val="90000"/>
              </a:lnSpc>
              <a:buSzPct val="90000"/>
              <a:defRPr/>
            </a:pPr>
            <a:r>
              <a:rPr lang="en-US" sz="1961">
                <a:gradFill>
                  <a:gsLst>
                    <a:gs pos="83000">
                      <a:srgbClr val="282828"/>
                    </a:gs>
                    <a:gs pos="100000">
                      <a:srgbClr val="282828"/>
                    </a:gs>
                  </a:gsLst>
                  <a:lin ang="5400000" scaled="1"/>
                </a:gradFill>
                <a:latin typeface="Segoe UI Semibold"/>
                <a:cs typeface="Segoe UI" pitchFamily="34" charset="0"/>
              </a:rPr>
              <a:t>Privileged identity management with time-limited access</a:t>
            </a:r>
          </a:p>
        </p:txBody>
      </p:sp>
      <p:sp>
        <p:nvSpPr>
          <p:cNvPr id="71" name="TextBox 124">
            <a:extLst>
              <a:ext uri="{FF2B5EF4-FFF2-40B4-BE49-F238E27FC236}">
                <a16:creationId xmlns:a16="http://schemas.microsoft.com/office/drawing/2014/main" id="{A88E5921-06D2-40BE-A699-CCF0EF9E3CA1}"/>
              </a:ext>
            </a:extLst>
          </p:cNvPr>
          <p:cNvSpPr txBox="1"/>
          <p:nvPr/>
        </p:nvSpPr>
        <p:spPr>
          <a:xfrm>
            <a:off x="3440533" y="2645485"/>
            <a:ext cx="7518519" cy="5430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62">
              <a:lnSpc>
                <a:spcPct val="90000"/>
              </a:lnSpc>
              <a:buSzPct val="90000"/>
              <a:defRPr/>
            </a:pPr>
            <a:r>
              <a:rPr lang="en-US" sz="1961">
                <a:gradFill>
                  <a:gsLst>
                    <a:gs pos="83000">
                      <a:srgbClr val="282828"/>
                    </a:gs>
                    <a:gs pos="100000">
                      <a:srgbClr val="282828"/>
                    </a:gs>
                  </a:gsLst>
                  <a:lin ang="5400000" scaled="1"/>
                </a:gradFill>
                <a:latin typeface="Segoe UI Semibold"/>
                <a:cs typeface="Segoe UI" pitchFamily="34" charset="0"/>
              </a:rPr>
              <a:t>Entitlement management for granting and reviewing access​ and workflows to request access for both employees and guest users</a:t>
            </a:r>
          </a:p>
        </p:txBody>
      </p:sp>
      <p:grpSp>
        <p:nvGrpSpPr>
          <p:cNvPr id="72" name="Group 71">
            <a:extLst>
              <a:ext uri="{FF2B5EF4-FFF2-40B4-BE49-F238E27FC236}">
                <a16:creationId xmlns:a16="http://schemas.microsoft.com/office/drawing/2014/main" id="{9D73F5B8-52F8-4E69-8CA5-4B323D8EBEAD}"/>
              </a:ext>
            </a:extLst>
          </p:cNvPr>
          <p:cNvGrpSpPr>
            <a:grpSpLocks noChangeAspect="1"/>
          </p:cNvGrpSpPr>
          <p:nvPr/>
        </p:nvGrpSpPr>
        <p:grpSpPr bwMode="auto">
          <a:xfrm>
            <a:off x="459967" y="3666671"/>
            <a:ext cx="938084" cy="825948"/>
            <a:chOff x="6440" y="2150"/>
            <a:chExt cx="435" cy="383"/>
          </a:xfrm>
        </p:grpSpPr>
        <p:sp>
          <p:nvSpPr>
            <p:cNvPr id="73" name="Freeform 5">
              <a:extLst>
                <a:ext uri="{FF2B5EF4-FFF2-40B4-BE49-F238E27FC236}">
                  <a16:creationId xmlns:a16="http://schemas.microsoft.com/office/drawing/2014/main" id="{41836219-CC09-44D1-A93D-96A7F3A40B60}"/>
                </a:ext>
              </a:extLst>
            </p:cNvPr>
            <p:cNvSpPr>
              <a:spLocks/>
            </p:cNvSpPr>
            <p:nvPr/>
          </p:nvSpPr>
          <p:spPr bwMode="auto">
            <a:xfrm>
              <a:off x="6440" y="2174"/>
              <a:ext cx="266" cy="79"/>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3" tIns="44821" rIns="89643"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84">
                <a:defRPr/>
              </a:pPr>
              <a:endParaRPr lang="en-US" sz="2400">
                <a:solidFill>
                  <a:srgbClr val="282828"/>
                </a:solidFill>
                <a:latin typeface="Segoe UI"/>
              </a:endParaRPr>
            </a:p>
          </p:txBody>
        </p:sp>
        <p:sp>
          <p:nvSpPr>
            <p:cNvPr id="74" name="Freeform 6">
              <a:extLst>
                <a:ext uri="{FF2B5EF4-FFF2-40B4-BE49-F238E27FC236}">
                  <a16:creationId xmlns:a16="http://schemas.microsoft.com/office/drawing/2014/main" id="{E7FA0343-9840-4A29-812D-25D5510918C9}"/>
                </a:ext>
              </a:extLst>
            </p:cNvPr>
            <p:cNvSpPr>
              <a:spLocks/>
            </p:cNvSpPr>
            <p:nvPr/>
          </p:nvSpPr>
          <p:spPr bwMode="auto">
            <a:xfrm>
              <a:off x="6440" y="2314"/>
              <a:ext cx="266" cy="79"/>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3" tIns="44821" rIns="89643"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84">
                <a:defRPr/>
              </a:pPr>
              <a:endParaRPr lang="en-US" sz="2400">
                <a:solidFill>
                  <a:srgbClr val="282828"/>
                </a:solidFill>
                <a:latin typeface="Segoe UI"/>
              </a:endParaRPr>
            </a:p>
          </p:txBody>
        </p:sp>
        <p:sp>
          <p:nvSpPr>
            <p:cNvPr id="75" name="Freeform 7">
              <a:extLst>
                <a:ext uri="{FF2B5EF4-FFF2-40B4-BE49-F238E27FC236}">
                  <a16:creationId xmlns:a16="http://schemas.microsoft.com/office/drawing/2014/main" id="{DF462D9D-E72D-4087-8454-34E80D97B297}"/>
                </a:ext>
              </a:extLst>
            </p:cNvPr>
            <p:cNvSpPr>
              <a:spLocks/>
            </p:cNvSpPr>
            <p:nvPr/>
          </p:nvSpPr>
          <p:spPr bwMode="auto">
            <a:xfrm>
              <a:off x="6440" y="2454"/>
              <a:ext cx="266" cy="79"/>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3" tIns="44821" rIns="89643"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84">
                <a:defRPr/>
              </a:pPr>
              <a:endParaRPr lang="en-US" sz="2400">
                <a:solidFill>
                  <a:srgbClr val="282828"/>
                </a:solidFill>
                <a:latin typeface="Segoe UI"/>
              </a:endParaRPr>
            </a:p>
          </p:txBody>
        </p:sp>
        <p:sp>
          <p:nvSpPr>
            <p:cNvPr id="76" name="Freeform 8">
              <a:extLst>
                <a:ext uri="{FF2B5EF4-FFF2-40B4-BE49-F238E27FC236}">
                  <a16:creationId xmlns:a16="http://schemas.microsoft.com/office/drawing/2014/main" id="{84C8185B-ADA3-474B-8743-2413614E424B}"/>
                </a:ext>
              </a:extLst>
            </p:cNvPr>
            <p:cNvSpPr>
              <a:spLocks/>
            </p:cNvSpPr>
            <p:nvPr/>
          </p:nvSpPr>
          <p:spPr bwMode="auto">
            <a:xfrm>
              <a:off x="6745" y="2289"/>
              <a:ext cx="130" cy="10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tx2"/>
            </a:solidFill>
            <a:ln w="0">
              <a:noFill/>
              <a:prstDash val="solid"/>
              <a:round/>
              <a:headEnd/>
              <a:tailEnd/>
            </a:ln>
          </p:spPr>
          <p:txBody>
            <a:bodyPr vert="horz" wrap="square" lIns="89643" tIns="44821" rIns="89643"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84">
                <a:defRPr/>
              </a:pPr>
              <a:endParaRPr lang="en-US" sz="2400">
                <a:solidFill>
                  <a:srgbClr val="282828"/>
                </a:solidFill>
                <a:latin typeface="Segoe UI"/>
              </a:endParaRPr>
            </a:p>
          </p:txBody>
        </p:sp>
        <p:sp>
          <p:nvSpPr>
            <p:cNvPr id="77" name="Freeform 9">
              <a:extLst>
                <a:ext uri="{FF2B5EF4-FFF2-40B4-BE49-F238E27FC236}">
                  <a16:creationId xmlns:a16="http://schemas.microsoft.com/office/drawing/2014/main" id="{954DB2DF-A2FB-4578-9D3D-2E88383E0B50}"/>
                </a:ext>
              </a:extLst>
            </p:cNvPr>
            <p:cNvSpPr>
              <a:spLocks/>
            </p:cNvSpPr>
            <p:nvPr/>
          </p:nvSpPr>
          <p:spPr bwMode="auto">
            <a:xfrm>
              <a:off x="6745" y="2430"/>
              <a:ext cx="130" cy="103"/>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tx2"/>
            </a:solidFill>
            <a:ln w="0">
              <a:noFill/>
              <a:prstDash val="solid"/>
              <a:round/>
              <a:headEnd/>
              <a:tailEnd/>
            </a:ln>
          </p:spPr>
          <p:txBody>
            <a:bodyPr vert="horz" wrap="square" lIns="89643" tIns="44821" rIns="89643"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84">
                <a:defRPr/>
              </a:pPr>
              <a:endParaRPr lang="en-US" sz="2400">
                <a:solidFill>
                  <a:srgbClr val="282828"/>
                </a:solidFill>
                <a:latin typeface="Segoe UI"/>
              </a:endParaRPr>
            </a:p>
          </p:txBody>
        </p:sp>
        <p:sp>
          <p:nvSpPr>
            <p:cNvPr id="78" name="Freeform 10">
              <a:extLst>
                <a:ext uri="{FF2B5EF4-FFF2-40B4-BE49-F238E27FC236}">
                  <a16:creationId xmlns:a16="http://schemas.microsoft.com/office/drawing/2014/main" id="{9E326B7E-E848-4177-BFB9-DD332BF57B5D}"/>
                </a:ext>
              </a:extLst>
            </p:cNvPr>
            <p:cNvSpPr>
              <a:spLocks/>
            </p:cNvSpPr>
            <p:nvPr/>
          </p:nvSpPr>
          <p:spPr bwMode="auto">
            <a:xfrm>
              <a:off x="6745" y="2150"/>
              <a:ext cx="130" cy="103"/>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tx2"/>
            </a:solidFill>
            <a:ln w="0">
              <a:noFill/>
              <a:prstDash val="solid"/>
              <a:round/>
              <a:headEnd/>
              <a:tailEnd/>
            </a:ln>
          </p:spPr>
          <p:txBody>
            <a:bodyPr vert="horz" wrap="square" lIns="89643" tIns="44821" rIns="89643"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84">
                <a:defRPr/>
              </a:pPr>
              <a:endParaRPr lang="en-US" sz="2400">
                <a:solidFill>
                  <a:srgbClr val="282828"/>
                </a:solidFill>
                <a:latin typeface="Segoe UI"/>
              </a:endParaRPr>
            </a:p>
          </p:txBody>
        </p:sp>
      </p:grpSp>
      <p:sp>
        <p:nvSpPr>
          <p:cNvPr id="79" name="TextBox 179">
            <a:extLst>
              <a:ext uri="{FF2B5EF4-FFF2-40B4-BE49-F238E27FC236}">
                <a16:creationId xmlns:a16="http://schemas.microsoft.com/office/drawing/2014/main" id="{57FAF5DD-0E55-4865-AB5D-D87F2C8AEC72}"/>
              </a:ext>
            </a:extLst>
          </p:cNvPr>
          <p:cNvSpPr txBox="1"/>
          <p:nvPr/>
        </p:nvSpPr>
        <p:spPr>
          <a:xfrm>
            <a:off x="2486792" y="1671770"/>
            <a:ext cx="10398528" cy="5430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62">
              <a:lnSpc>
                <a:spcPct val="90000"/>
              </a:lnSpc>
              <a:buSzPct val="90000"/>
              <a:defRPr/>
            </a:pPr>
            <a:r>
              <a:rPr lang="en-US" sz="1961">
                <a:gradFill>
                  <a:gsLst>
                    <a:gs pos="83000">
                      <a:srgbClr val="282828"/>
                    </a:gs>
                    <a:gs pos="100000">
                      <a:srgbClr val="282828"/>
                    </a:gs>
                  </a:gsLst>
                  <a:lin ang="5400000" scaled="1"/>
                </a:gradFill>
                <a:latin typeface="Segoe UI Semibold"/>
                <a:cs typeface="Segoe UI" pitchFamily="34" charset="0"/>
              </a:rPr>
              <a:t>Automatic provisioning and de-provisioning for identity lifecycle </a:t>
            </a:r>
            <a:br>
              <a:rPr lang="en-US" sz="1961">
                <a:gradFill>
                  <a:gsLst>
                    <a:gs pos="83000">
                      <a:srgbClr val="282828"/>
                    </a:gs>
                    <a:gs pos="100000">
                      <a:srgbClr val="282828"/>
                    </a:gs>
                  </a:gsLst>
                  <a:lin ang="5400000" scaled="1"/>
                </a:gradFill>
                <a:latin typeface="Segoe UI Semibold"/>
                <a:cs typeface="Segoe UI" pitchFamily="34" charset="0"/>
              </a:rPr>
            </a:br>
            <a:r>
              <a:rPr lang="en-US" sz="1961">
                <a:gradFill>
                  <a:gsLst>
                    <a:gs pos="83000">
                      <a:srgbClr val="282828"/>
                    </a:gs>
                    <a:gs pos="100000">
                      <a:srgbClr val="282828"/>
                    </a:gs>
                  </a:gsLst>
                  <a:lin ang="5400000" scaled="1"/>
                </a:gradFill>
                <a:latin typeface="Segoe UI Semibold"/>
                <a:cs typeface="Segoe UI" pitchFamily="34" charset="0"/>
              </a:rPr>
              <a:t>(connected to HR platform)</a:t>
            </a:r>
          </a:p>
        </p:txBody>
      </p:sp>
      <p:sp>
        <p:nvSpPr>
          <p:cNvPr id="80" name="TextBox 124">
            <a:extLst>
              <a:ext uri="{FF2B5EF4-FFF2-40B4-BE49-F238E27FC236}">
                <a16:creationId xmlns:a16="http://schemas.microsoft.com/office/drawing/2014/main" id="{10B93B60-C405-4307-8701-04504C7E68EF}"/>
              </a:ext>
            </a:extLst>
          </p:cNvPr>
          <p:cNvSpPr txBox="1"/>
          <p:nvPr/>
        </p:nvSpPr>
        <p:spPr>
          <a:xfrm>
            <a:off x="3483764" y="5002912"/>
            <a:ext cx="7518519" cy="5430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62">
              <a:lnSpc>
                <a:spcPct val="90000"/>
              </a:lnSpc>
              <a:buSzPct val="90000"/>
              <a:defRPr/>
            </a:pPr>
            <a:r>
              <a:rPr lang="en-US" sz="1961">
                <a:gradFill>
                  <a:gsLst>
                    <a:gs pos="83000">
                      <a:srgbClr val="282828"/>
                    </a:gs>
                    <a:gs pos="100000">
                      <a:srgbClr val="282828"/>
                    </a:gs>
                  </a:gsLst>
                  <a:lin ang="5400000" scaled="1"/>
                </a:gradFill>
                <a:latin typeface="Segoe UI Semibold"/>
                <a:cs typeface="Segoe UI" pitchFamily="34" charset="0"/>
              </a:rPr>
              <a:t>Policy-based access certification with intelligent recommendations to reduce risk</a:t>
            </a:r>
          </a:p>
        </p:txBody>
      </p:sp>
      <p:grpSp>
        <p:nvGrpSpPr>
          <p:cNvPr id="81" name="Prov">
            <a:extLst>
              <a:ext uri="{FF2B5EF4-FFF2-40B4-BE49-F238E27FC236}">
                <a16:creationId xmlns:a16="http://schemas.microsoft.com/office/drawing/2014/main" id="{EACAB100-5A01-4943-A810-7B1E507C5C46}"/>
              </a:ext>
            </a:extLst>
          </p:cNvPr>
          <p:cNvGrpSpPr/>
          <p:nvPr/>
        </p:nvGrpSpPr>
        <p:grpSpPr>
          <a:xfrm>
            <a:off x="1509682" y="1597517"/>
            <a:ext cx="736483" cy="736483"/>
            <a:chOff x="2675104" y="2386114"/>
            <a:chExt cx="736483" cy="736483"/>
          </a:xfrm>
        </p:grpSpPr>
        <p:grpSp>
          <p:nvGrpSpPr>
            <p:cNvPr id="82" name="Group 81">
              <a:extLst>
                <a:ext uri="{FF2B5EF4-FFF2-40B4-BE49-F238E27FC236}">
                  <a16:creationId xmlns:a16="http://schemas.microsoft.com/office/drawing/2014/main" id="{65B1CB23-A067-41B6-84BA-920D8E65C031}"/>
                </a:ext>
              </a:extLst>
            </p:cNvPr>
            <p:cNvGrpSpPr/>
            <p:nvPr/>
          </p:nvGrpSpPr>
          <p:grpSpPr>
            <a:xfrm>
              <a:off x="2675104" y="2386114"/>
              <a:ext cx="736483" cy="736483"/>
              <a:chOff x="8531052" y="1407263"/>
              <a:chExt cx="905081" cy="905081"/>
            </a:xfrm>
          </p:grpSpPr>
          <p:sp useBgFill="1">
            <p:nvSpPr>
              <p:cNvPr id="84" name="Oval 83">
                <a:extLst>
                  <a:ext uri="{FF2B5EF4-FFF2-40B4-BE49-F238E27FC236}">
                    <a16:creationId xmlns:a16="http://schemas.microsoft.com/office/drawing/2014/main" id="{F5320155-2429-42B1-BBAC-4FC5E8F19C8B}"/>
                  </a:ext>
                </a:extLst>
              </p:cNvPr>
              <p:cNvSpPr/>
              <p:nvPr/>
            </p:nvSpPr>
            <p:spPr bwMode="auto">
              <a:xfrm>
                <a:off x="8531052" y="1407263"/>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85" name="Oval 84">
                <a:extLst>
                  <a:ext uri="{FF2B5EF4-FFF2-40B4-BE49-F238E27FC236}">
                    <a16:creationId xmlns:a16="http://schemas.microsoft.com/office/drawing/2014/main" id="{B61F4DEF-9AA7-4852-B277-BB410B254848}"/>
                  </a:ext>
                </a:extLst>
              </p:cNvPr>
              <p:cNvSpPr/>
              <p:nvPr/>
            </p:nvSpPr>
            <p:spPr bwMode="auto">
              <a:xfrm>
                <a:off x="8587588" y="1463799"/>
                <a:ext cx="792008" cy="79200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pic>
          <p:nvPicPr>
            <p:cNvPr id="83" name="Picture 82">
              <a:extLst>
                <a:ext uri="{FF2B5EF4-FFF2-40B4-BE49-F238E27FC236}">
                  <a16:creationId xmlns:a16="http://schemas.microsoft.com/office/drawing/2014/main" id="{391F6CC9-CF9A-433A-850F-B19416ED3F86}"/>
                </a:ext>
              </a:extLst>
            </p:cNvPr>
            <p:cNvPicPr>
              <a:picLocks noChangeAspect="1"/>
            </p:cNvPicPr>
            <p:nvPr/>
          </p:nvPicPr>
          <p:blipFill>
            <a:blip r:embed="rId3">
              <a:duotone>
                <a:prstClr val="black"/>
                <a:schemeClr val="tx2">
                  <a:tint val="45000"/>
                  <a:satMod val="400000"/>
                </a:schemeClr>
              </a:duotone>
            </a:blip>
            <a:stretch>
              <a:fillRect/>
            </a:stretch>
          </p:blipFill>
          <p:spPr>
            <a:xfrm>
              <a:off x="2882342" y="2596551"/>
              <a:ext cx="335868" cy="335868"/>
            </a:xfrm>
            <a:prstGeom prst="rect">
              <a:avLst/>
            </a:prstGeom>
          </p:spPr>
        </p:pic>
      </p:grpSp>
      <p:grpSp>
        <p:nvGrpSpPr>
          <p:cNvPr id="86" name="ELM">
            <a:extLst>
              <a:ext uri="{FF2B5EF4-FFF2-40B4-BE49-F238E27FC236}">
                <a16:creationId xmlns:a16="http://schemas.microsoft.com/office/drawing/2014/main" id="{57279F9A-70C1-4901-962B-BBBDDDB51D2D}"/>
              </a:ext>
            </a:extLst>
          </p:cNvPr>
          <p:cNvGrpSpPr/>
          <p:nvPr/>
        </p:nvGrpSpPr>
        <p:grpSpPr>
          <a:xfrm>
            <a:off x="2387016" y="2563610"/>
            <a:ext cx="736483" cy="736483"/>
            <a:chOff x="4203692" y="3438101"/>
            <a:chExt cx="736483" cy="736483"/>
          </a:xfrm>
        </p:grpSpPr>
        <p:grpSp>
          <p:nvGrpSpPr>
            <p:cNvPr id="87" name="Group 86">
              <a:extLst>
                <a:ext uri="{FF2B5EF4-FFF2-40B4-BE49-F238E27FC236}">
                  <a16:creationId xmlns:a16="http://schemas.microsoft.com/office/drawing/2014/main" id="{614DF49B-EA9D-465F-A4ED-F53D8130A4BD}"/>
                </a:ext>
              </a:extLst>
            </p:cNvPr>
            <p:cNvGrpSpPr/>
            <p:nvPr/>
          </p:nvGrpSpPr>
          <p:grpSpPr>
            <a:xfrm>
              <a:off x="4203692" y="3438101"/>
              <a:ext cx="736483" cy="736483"/>
              <a:chOff x="8591710" y="4778499"/>
              <a:chExt cx="905081" cy="905081"/>
            </a:xfrm>
          </p:grpSpPr>
          <p:sp useBgFill="1">
            <p:nvSpPr>
              <p:cNvPr id="91" name="Oval 90">
                <a:extLst>
                  <a:ext uri="{FF2B5EF4-FFF2-40B4-BE49-F238E27FC236}">
                    <a16:creationId xmlns:a16="http://schemas.microsoft.com/office/drawing/2014/main" id="{79CCD418-1F8F-4B8B-9392-8643B0FE6D31}"/>
                  </a:ext>
                </a:extLst>
              </p:cNvPr>
              <p:cNvSpPr/>
              <p:nvPr/>
            </p:nvSpPr>
            <p:spPr bwMode="auto">
              <a:xfrm>
                <a:off x="8591710" y="4778499"/>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92" name="Oval 91">
                <a:extLst>
                  <a:ext uri="{FF2B5EF4-FFF2-40B4-BE49-F238E27FC236}">
                    <a16:creationId xmlns:a16="http://schemas.microsoft.com/office/drawing/2014/main" id="{05CDF642-C61D-40FD-81E9-DEDC72B96E11}"/>
                  </a:ext>
                </a:extLst>
              </p:cNvPr>
              <p:cNvSpPr/>
              <p:nvPr/>
            </p:nvSpPr>
            <p:spPr bwMode="auto">
              <a:xfrm>
                <a:off x="8646490" y="4833277"/>
                <a:ext cx="795527" cy="795527"/>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8" name="Group 87">
              <a:extLst>
                <a:ext uri="{FF2B5EF4-FFF2-40B4-BE49-F238E27FC236}">
                  <a16:creationId xmlns:a16="http://schemas.microsoft.com/office/drawing/2014/main" id="{673A0A43-272C-4E8A-8951-2B26DB637332}"/>
                </a:ext>
              </a:extLst>
            </p:cNvPr>
            <p:cNvGrpSpPr/>
            <p:nvPr/>
          </p:nvGrpSpPr>
          <p:grpSpPr>
            <a:xfrm>
              <a:off x="4345294" y="3579517"/>
              <a:ext cx="468000" cy="469942"/>
              <a:chOff x="4870206" y="5690635"/>
              <a:chExt cx="468000" cy="469942"/>
            </a:xfrm>
          </p:grpSpPr>
          <p:sp>
            <p:nvSpPr>
              <p:cNvPr id="89" name="Freeform 324">
                <a:extLst>
                  <a:ext uri="{FF2B5EF4-FFF2-40B4-BE49-F238E27FC236}">
                    <a16:creationId xmlns:a16="http://schemas.microsoft.com/office/drawing/2014/main" id="{14EA2E4F-C79D-41D2-8804-3188E16941A1}"/>
                  </a:ext>
                </a:extLst>
              </p:cNvPr>
              <p:cNvSpPr>
                <a:spLocks noChangeAspect="1"/>
              </p:cNvSpPr>
              <p:nvPr/>
            </p:nvSpPr>
            <p:spPr bwMode="auto">
              <a:xfrm rot="10293316" flipH="1">
                <a:off x="4870206" y="5690635"/>
                <a:ext cx="468000" cy="469942"/>
              </a:xfrm>
              <a:custGeom>
                <a:avLst/>
                <a:gdLst>
                  <a:gd name="T0" fmla="*/ 389 w 389"/>
                  <a:gd name="T1" fmla="*/ 195 h 390"/>
                  <a:gd name="T2" fmla="*/ 389 w 389"/>
                  <a:gd name="T3" fmla="*/ 195 h 390"/>
                  <a:gd name="T4" fmla="*/ 195 w 389"/>
                  <a:gd name="T5" fmla="*/ 390 h 390"/>
                  <a:gd name="T6" fmla="*/ 40 w 389"/>
                  <a:gd name="T7" fmla="*/ 313 h 390"/>
                  <a:gd name="T8" fmla="*/ 32 w 389"/>
                  <a:gd name="T9" fmla="*/ 345 h 390"/>
                  <a:gd name="T10" fmla="*/ 17 w 389"/>
                  <a:gd name="T11" fmla="*/ 357 h 390"/>
                  <a:gd name="T12" fmla="*/ 14 w 389"/>
                  <a:gd name="T13" fmla="*/ 357 h 390"/>
                  <a:gd name="T14" fmla="*/ 2 w 389"/>
                  <a:gd name="T15" fmla="*/ 338 h 390"/>
                  <a:gd name="T16" fmla="*/ 22 w 389"/>
                  <a:gd name="T17" fmla="*/ 254 h 390"/>
                  <a:gd name="T18" fmla="*/ 107 w 389"/>
                  <a:gd name="T19" fmla="*/ 273 h 390"/>
                  <a:gd name="T20" fmla="*/ 119 w 389"/>
                  <a:gd name="T21" fmla="*/ 292 h 390"/>
                  <a:gd name="T22" fmla="*/ 100 w 389"/>
                  <a:gd name="T23" fmla="*/ 303 h 390"/>
                  <a:gd name="T24" fmla="*/ 64 w 389"/>
                  <a:gd name="T25" fmla="*/ 295 h 390"/>
                  <a:gd name="T26" fmla="*/ 195 w 389"/>
                  <a:gd name="T27" fmla="*/ 359 h 390"/>
                  <a:gd name="T28" fmla="*/ 359 w 389"/>
                  <a:gd name="T29" fmla="*/ 195 h 390"/>
                  <a:gd name="T30" fmla="*/ 342 w 389"/>
                  <a:gd name="T31" fmla="*/ 122 h 390"/>
                  <a:gd name="T32" fmla="*/ 279 w 389"/>
                  <a:gd name="T33" fmla="*/ 55 h 390"/>
                  <a:gd name="T34" fmla="*/ 195 w 389"/>
                  <a:gd name="T35" fmla="*/ 31 h 390"/>
                  <a:gd name="T36" fmla="*/ 30 w 389"/>
                  <a:gd name="T37" fmla="*/ 195 h 390"/>
                  <a:gd name="T38" fmla="*/ 15 w 389"/>
                  <a:gd name="T39" fmla="*/ 211 h 390"/>
                  <a:gd name="T40" fmla="*/ 0 w 389"/>
                  <a:gd name="T41" fmla="*/ 195 h 390"/>
                  <a:gd name="T42" fmla="*/ 195 w 389"/>
                  <a:gd name="T43" fmla="*/ 0 h 390"/>
                  <a:gd name="T44" fmla="*/ 389 w 389"/>
                  <a:gd name="T45" fmla="*/ 195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9" h="390">
                    <a:moveTo>
                      <a:pt x="389" y="195"/>
                    </a:moveTo>
                    <a:lnTo>
                      <a:pt x="389" y="195"/>
                    </a:lnTo>
                    <a:cubicBezTo>
                      <a:pt x="389" y="303"/>
                      <a:pt x="302" y="390"/>
                      <a:pt x="195" y="390"/>
                    </a:cubicBezTo>
                    <a:cubicBezTo>
                      <a:pt x="133" y="390"/>
                      <a:pt x="76" y="362"/>
                      <a:pt x="40" y="313"/>
                    </a:cubicBezTo>
                    <a:lnTo>
                      <a:pt x="32" y="345"/>
                    </a:lnTo>
                    <a:cubicBezTo>
                      <a:pt x="31" y="352"/>
                      <a:pt x="24" y="357"/>
                      <a:pt x="17" y="357"/>
                    </a:cubicBezTo>
                    <a:cubicBezTo>
                      <a:pt x="16" y="357"/>
                      <a:pt x="15" y="357"/>
                      <a:pt x="14" y="357"/>
                    </a:cubicBezTo>
                    <a:cubicBezTo>
                      <a:pt x="6" y="355"/>
                      <a:pt x="1" y="347"/>
                      <a:pt x="2" y="338"/>
                    </a:cubicBezTo>
                    <a:lnTo>
                      <a:pt x="22" y="254"/>
                    </a:lnTo>
                    <a:lnTo>
                      <a:pt x="107" y="273"/>
                    </a:lnTo>
                    <a:cubicBezTo>
                      <a:pt x="115" y="275"/>
                      <a:pt x="120" y="283"/>
                      <a:pt x="119" y="292"/>
                    </a:cubicBezTo>
                    <a:cubicBezTo>
                      <a:pt x="117" y="300"/>
                      <a:pt x="108" y="305"/>
                      <a:pt x="100" y="303"/>
                    </a:cubicBezTo>
                    <a:lnTo>
                      <a:pt x="64" y="295"/>
                    </a:lnTo>
                    <a:cubicBezTo>
                      <a:pt x="95" y="336"/>
                      <a:pt x="143" y="359"/>
                      <a:pt x="195" y="359"/>
                    </a:cubicBezTo>
                    <a:cubicBezTo>
                      <a:pt x="285" y="359"/>
                      <a:pt x="359" y="286"/>
                      <a:pt x="359" y="195"/>
                    </a:cubicBezTo>
                    <a:cubicBezTo>
                      <a:pt x="359" y="169"/>
                      <a:pt x="353" y="144"/>
                      <a:pt x="342" y="122"/>
                    </a:cubicBezTo>
                    <a:cubicBezTo>
                      <a:pt x="328" y="94"/>
                      <a:pt x="306" y="71"/>
                      <a:pt x="279" y="55"/>
                    </a:cubicBezTo>
                    <a:cubicBezTo>
                      <a:pt x="254" y="40"/>
                      <a:pt x="225" y="31"/>
                      <a:pt x="195" y="31"/>
                    </a:cubicBezTo>
                    <a:cubicBezTo>
                      <a:pt x="104" y="31"/>
                      <a:pt x="30" y="105"/>
                      <a:pt x="30" y="195"/>
                    </a:cubicBezTo>
                    <a:cubicBezTo>
                      <a:pt x="30" y="204"/>
                      <a:pt x="23" y="211"/>
                      <a:pt x="15" y="211"/>
                    </a:cubicBezTo>
                    <a:cubicBezTo>
                      <a:pt x="7" y="211"/>
                      <a:pt x="0" y="204"/>
                      <a:pt x="0" y="195"/>
                    </a:cubicBezTo>
                    <a:cubicBezTo>
                      <a:pt x="0" y="88"/>
                      <a:pt x="87" y="0"/>
                      <a:pt x="195" y="0"/>
                    </a:cubicBezTo>
                    <a:cubicBezTo>
                      <a:pt x="302" y="0"/>
                      <a:pt x="389" y="88"/>
                      <a:pt x="389" y="195"/>
                    </a:cubicBezTo>
                    <a:close/>
                  </a:path>
                </a:pathLst>
              </a:custGeom>
              <a:solidFill>
                <a:schemeClr val="tx2"/>
              </a:solidFill>
              <a:ln w="9525">
                <a:solidFill>
                  <a:schemeClr val="bg1"/>
                </a:solidFill>
                <a:prstDash val="solid"/>
                <a:round/>
                <a:headEnd/>
                <a:tailEnd/>
              </a:ln>
            </p:spPr>
            <p:txBody>
              <a:bodyPr vert="horz" wrap="square" lIns="89643" tIns="44821" rIns="89643"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pic>
            <p:nvPicPr>
              <p:cNvPr id="90" name="Picture 89">
                <a:extLst>
                  <a:ext uri="{FF2B5EF4-FFF2-40B4-BE49-F238E27FC236}">
                    <a16:creationId xmlns:a16="http://schemas.microsoft.com/office/drawing/2014/main" id="{CE86ADE7-2615-4E51-A6B4-57CBEDDD7E18}"/>
                  </a:ext>
                </a:extLst>
              </p:cNvPr>
              <p:cNvPicPr>
                <a:picLocks noChangeAspect="1"/>
              </p:cNvPicPr>
              <p:nvPr/>
            </p:nvPicPr>
            <p:blipFill>
              <a:blip r:embed="rId4"/>
              <a:stretch>
                <a:fillRect/>
              </a:stretch>
            </p:blipFill>
            <p:spPr>
              <a:xfrm>
                <a:off x="4994686" y="5810904"/>
                <a:ext cx="229403" cy="229403"/>
              </a:xfrm>
              <a:prstGeom prst="rect">
                <a:avLst/>
              </a:prstGeom>
            </p:spPr>
          </p:pic>
        </p:grpSp>
      </p:grpSp>
      <p:grpSp>
        <p:nvGrpSpPr>
          <p:cNvPr id="93" name="AR">
            <a:extLst>
              <a:ext uri="{FF2B5EF4-FFF2-40B4-BE49-F238E27FC236}">
                <a16:creationId xmlns:a16="http://schemas.microsoft.com/office/drawing/2014/main" id="{AC55D5A4-3D60-42F2-8365-F9283ED1DC4F}"/>
              </a:ext>
            </a:extLst>
          </p:cNvPr>
          <p:cNvGrpSpPr/>
          <p:nvPr/>
        </p:nvGrpSpPr>
        <p:grpSpPr>
          <a:xfrm>
            <a:off x="2444663" y="4895782"/>
            <a:ext cx="736483" cy="736483"/>
            <a:chOff x="1576858" y="3441745"/>
            <a:chExt cx="736483" cy="736483"/>
          </a:xfrm>
        </p:grpSpPr>
        <p:grpSp>
          <p:nvGrpSpPr>
            <p:cNvPr id="94" name="Group 93">
              <a:extLst>
                <a:ext uri="{FF2B5EF4-FFF2-40B4-BE49-F238E27FC236}">
                  <a16:creationId xmlns:a16="http://schemas.microsoft.com/office/drawing/2014/main" id="{A5EE8F30-4A24-49BB-86EB-0047DBB342BC}"/>
                </a:ext>
              </a:extLst>
            </p:cNvPr>
            <p:cNvGrpSpPr/>
            <p:nvPr/>
          </p:nvGrpSpPr>
          <p:grpSpPr>
            <a:xfrm>
              <a:off x="1576858" y="3441745"/>
              <a:ext cx="736483" cy="736483"/>
              <a:chOff x="8531052" y="1407263"/>
              <a:chExt cx="905081" cy="905081"/>
            </a:xfrm>
          </p:grpSpPr>
          <p:sp useBgFill="1">
            <p:nvSpPr>
              <p:cNvPr id="99" name="Oval 98">
                <a:extLst>
                  <a:ext uri="{FF2B5EF4-FFF2-40B4-BE49-F238E27FC236}">
                    <a16:creationId xmlns:a16="http://schemas.microsoft.com/office/drawing/2014/main" id="{785FD613-A00F-4CFC-A9F0-891E5946194B}"/>
                  </a:ext>
                </a:extLst>
              </p:cNvPr>
              <p:cNvSpPr/>
              <p:nvPr/>
            </p:nvSpPr>
            <p:spPr bwMode="auto">
              <a:xfrm>
                <a:off x="8531052" y="1407263"/>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100" name="Oval 99">
                <a:extLst>
                  <a:ext uri="{FF2B5EF4-FFF2-40B4-BE49-F238E27FC236}">
                    <a16:creationId xmlns:a16="http://schemas.microsoft.com/office/drawing/2014/main" id="{CD1FF7DE-3255-4DAB-A15F-B1180CA71874}"/>
                  </a:ext>
                </a:extLst>
              </p:cNvPr>
              <p:cNvSpPr/>
              <p:nvPr/>
            </p:nvSpPr>
            <p:spPr bwMode="auto">
              <a:xfrm>
                <a:off x="8587588" y="1463799"/>
                <a:ext cx="792008" cy="79200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5" name="Group 94">
              <a:extLst>
                <a:ext uri="{FF2B5EF4-FFF2-40B4-BE49-F238E27FC236}">
                  <a16:creationId xmlns:a16="http://schemas.microsoft.com/office/drawing/2014/main" id="{507D274D-A125-413D-A45F-A7D7D2EDAB1C}"/>
                </a:ext>
              </a:extLst>
            </p:cNvPr>
            <p:cNvGrpSpPr/>
            <p:nvPr/>
          </p:nvGrpSpPr>
          <p:grpSpPr>
            <a:xfrm>
              <a:off x="1693672" y="3540770"/>
              <a:ext cx="502853" cy="538431"/>
              <a:chOff x="2603241" y="3415004"/>
              <a:chExt cx="925200" cy="980798"/>
            </a:xfrm>
          </p:grpSpPr>
          <p:pic>
            <p:nvPicPr>
              <p:cNvPr id="96" name="Graphic 95" descr="Paper with solid fill">
                <a:extLst>
                  <a:ext uri="{FF2B5EF4-FFF2-40B4-BE49-F238E27FC236}">
                    <a16:creationId xmlns:a16="http://schemas.microsoft.com/office/drawing/2014/main" id="{DE255F5C-1599-4E2D-8EFC-A7D19C0BF6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03241" y="3415004"/>
                <a:ext cx="914400" cy="914400"/>
              </a:xfrm>
              <a:prstGeom prst="rect">
                <a:avLst/>
              </a:prstGeom>
            </p:spPr>
          </p:pic>
          <p:sp>
            <p:nvSpPr>
              <p:cNvPr id="97" name="Oval 96">
                <a:extLst>
                  <a:ext uri="{FF2B5EF4-FFF2-40B4-BE49-F238E27FC236}">
                    <a16:creationId xmlns:a16="http://schemas.microsoft.com/office/drawing/2014/main" id="{1D320F35-7F78-42A6-9038-CB0468CEB16E}"/>
                  </a:ext>
                </a:extLst>
              </p:cNvPr>
              <p:cNvSpPr/>
              <p:nvPr/>
            </p:nvSpPr>
            <p:spPr bwMode="auto">
              <a:xfrm>
                <a:off x="3060441" y="3927802"/>
                <a:ext cx="468000" cy="4680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98" name="Graphic 97" descr="Clock with solid fill">
                <a:extLst>
                  <a:ext uri="{FF2B5EF4-FFF2-40B4-BE49-F238E27FC236}">
                    <a16:creationId xmlns:a16="http://schemas.microsoft.com/office/drawing/2014/main" id="{467CA748-C859-4710-87AB-ACF7A25352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71789" y="3939150"/>
                <a:ext cx="443204" cy="443204"/>
              </a:xfrm>
              <a:prstGeom prst="rect">
                <a:avLst/>
              </a:prstGeom>
            </p:spPr>
          </p:pic>
        </p:grpSp>
      </p:grpSp>
      <p:grpSp>
        <p:nvGrpSpPr>
          <p:cNvPr id="101" name="PIM">
            <a:extLst>
              <a:ext uri="{FF2B5EF4-FFF2-40B4-BE49-F238E27FC236}">
                <a16:creationId xmlns:a16="http://schemas.microsoft.com/office/drawing/2014/main" id="{5D951BD5-9589-4C30-AC16-C287D478D242}"/>
              </a:ext>
            </a:extLst>
          </p:cNvPr>
          <p:cNvGrpSpPr/>
          <p:nvPr/>
        </p:nvGrpSpPr>
        <p:grpSpPr>
          <a:xfrm>
            <a:off x="1556612" y="5738169"/>
            <a:ext cx="736483" cy="736483"/>
            <a:chOff x="2636310" y="5026595"/>
            <a:chExt cx="736483" cy="736483"/>
          </a:xfrm>
        </p:grpSpPr>
        <p:grpSp>
          <p:nvGrpSpPr>
            <p:cNvPr id="102" name="Group 101">
              <a:extLst>
                <a:ext uri="{FF2B5EF4-FFF2-40B4-BE49-F238E27FC236}">
                  <a16:creationId xmlns:a16="http://schemas.microsoft.com/office/drawing/2014/main" id="{7A593CFA-BB9D-45C7-941D-669D929459A9}"/>
                </a:ext>
              </a:extLst>
            </p:cNvPr>
            <p:cNvGrpSpPr/>
            <p:nvPr/>
          </p:nvGrpSpPr>
          <p:grpSpPr>
            <a:xfrm>
              <a:off x="2636310" y="5026595"/>
              <a:ext cx="736483" cy="736483"/>
              <a:chOff x="10230114" y="3121151"/>
              <a:chExt cx="905081" cy="905081"/>
            </a:xfrm>
          </p:grpSpPr>
          <p:sp useBgFill="1">
            <p:nvSpPr>
              <p:cNvPr id="110" name="Oval 109">
                <a:extLst>
                  <a:ext uri="{FF2B5EF4-FFF2-40B4-BE49-F238E27FC236}">
                    <a16:creationId xmlns:a16="http://schemas.microsoft.com/office/drawing/2014/main" id="{E9BDDB2A-BDD2-47C0-8F31-DF7AE7BF3DB4}"/>
                  </a:ext>
                </a:extLst>
              </p:cNvPr>
              <p:cNvSpPr/>
              <p:nvPr/>
            </p:nvSpPr>
            <p:spPr bwMode="auto">
              <a:xfrm>
                <a:off x="10230114" y="3121151"/>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111" name="Oval 110">
                <a:extLst>
                  <a:ext uri="{FF2B5EF4-FFF2-40B4-BE49-F238E27FC236}">
                    <a16:creationId xmlns:a16="http://schemas.microsoft.com/office/drawing/2014/main" id="{906DCA3B-5B76-4360-A73C-C2BD8C275AA5}"/>
                  </a:ext>
                </a:extLst>
              </p:cNvPr>
              <p:cNvSpPr/>
              <p:nvPr/>
            </p:nvSpPr>
            <p:spPr bwMode="auto">
              <a:xfrm>
                <a:off x="10284890" y="3175927"/>
                <a:ext cx="795528" cy="79552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3" name="Group 102">
              <a:extLst>
                <a:ext uri="{FF2B5EF4-FFF2-40B4-BE49-F238E27FC236}">
                  <a16:creationId xmlns:a16="http://schemas.microsoft.com/office/drawing/2014/main" id="{1F082999-1014-4E5F-860C-5582D46E1527}"/>
                </a:ext>
              </a:extLst>
            </p:cNvPr>
            <p:cNvGrpSpPr/>
            <p:nvPr/>
          </p:nvGrpSpPr>
          <p:grpSpPr>
            <a:xfrm>
              <a:off x="2800503" y="5148856"/>
              <a:ext cx="343244" cy="480339"/>
              <a:chOff x="7197488" y="4202671"/>
              <a:chExt cx="343244" cy="480339"/>
            </a:xfrm>
          </p:grpSpPr>
          <p:sp>
            <p:nvSpPr>
              <p:cNvPr id="104" name="Rectangle: Rounded Corners 103">
                <a:extLst>
                  <a:ext uri="{FF2B5EF4-FFF2-40B4-BE49-F238E27FC236}">
                    <a16:creationId xmlns:a16="http://schemas.microsoft.com/office/drawing/2014/main" id="{B5AD3F37-95DB-4F3E-BA8C-797BAFB9DA66}"/>
                  </a:ext>
                </a:extLst>
              </p:cNvPr>
              <p:cNvSpPr/>
              <p:nvPr/>
            </p:nvSpPr>
            <p:spPr>
              <a:xfrm>
                <a:off x="7294598" y="4269151"/>
                <a:ext cx="246134" cy="413859"/>
              </a:xfrm>
              <a:prstGeom prst="roundRect">
                <a:avLst>
                  <a:gd name="adj" fmla="val 5335"/>
                </a:avLst>
              </a:prstGeom>
              <a:solidFill>
                <a:schemeClr val="accent6">
                  <a:lumMod val="40000"/>
                  <a:lumOff val="60000"/>
                </a:schemeClr>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pic>
            <p:nvPicPr>
              <p:cNvPr id="105" name="Graphic 197">
                <a:extLst>
                  <a:ext uri="{FF2B5EF4-FFF2-40B4-BE49-F238E27FC236}">
                    <a16:creationId xmlns:a16="http://schemas.microsoft.com/office/drawing/2014/main" id="{8598E589-8A92-41A6-B024-3B7CEB799493}"/>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346890" y="4409077"/>
                <a:ext cx="141552" cy="103995"/>
              </a:xfrm>
              <a:prstGeom prst="rect">
                <a:avLst/>
              </a:prstGeom>
            </p:spPr>
          </p:pic>
          <p:sp>
            <p:nvSpPr>
              <p:cNvPr id="106" name="Rectangle: Rounded Corners 105">
                <a:extLst>
                  <a:ext uri="{FF2B5EF4-FFF2-40B4-BE49-F238E27FC236}">
                    <a16:creationId xmlns:a16="http://schemas.microsoft.com/office/drawing/2014/main" id="{C66E8025-D75F-4D98-BBD2-CECFAF76A232}"/>
                  </a:ext>
                </a:extLst>
              </p:cNvPr>
              <p:cNvSpPr/>
              <p:nvPr/>
            </p:nvSpPr>
            <p:spPr>
              <a:xfrm>
                <a:off x="7197488" y="4202671"/>
                <a:ext cx="204279" cy="204279"/>
              </a:xfrm>
              <a:prstGeom prst="roundRect">
                <a:avLst>
                  <a:gd name="adj" fmla="val 50000"/>
                </a:avLst>
              </a:prstGeom>
              <a:solidFill>
                <a:srgbClr val="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7" name="Rectangle: Rounded Corners 106">
                <a:extLst>
                  <a:ext uri="{FF2B5EF4-FFF2-40B4-BE49-F238E27FC236}">
                    <a16:creationId xmlns:a16="http://schemas.microsoft.com/office/drawing/2014/main" id="{5FBFF303-9FAB-4F32-A656-8DA69D69DDCF}"/>
                  </a:ext>
                </a:extLst>
              </p:cNvPr>
              <p:cNvSpPr/>
              <p:nvPr/>
            </p:nvSpPr>
            <p:spPr>
              <a:xfrm>
                <a:off x="7205084" y="4210432"/>
                <a:ext cx="175522" cy="175522"/>
              </a:xfrm>
              <a:prstGeom prst="roundRect">
                <a:avLst>
                  <a:gd name="adj" fmla="val 50000"/>
                </a:avLst>
              </a:prstGeom>
              <a:solidFill>
                <a:schemeClr val="tx2"/>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8" name="Rectangle 107">
                <a:extLst>
                  <a:ext uri="{FF2B5EF4-FFF2-40B4-BE49-F238E27FC236}">
                    <a16:creationId xmlns:a16="http://schemas.microsoft.com/office/drawing/2014/main" id="{4DD1C446-0C56-4EC5-8C2B-C17A4A7B36A7}"/>
                  </a:ext>
                </a:extLst>
              </p:cNvPr>
              <p:cNvSpPr/>
              <p:nvPr/>
            </p:nvSpPr>
            <p:spPr bwMode="auto">
              <a:xfrm>
                <a:off x="7381807" y="4623956"/>
                <a:ext cx="71714" cy="26893"/>
              </a:xfrm>
              <a:prstGeom prst="rect">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Freeform 125">
                <a:extLst>
                  <a:ext uri="{FF2B5EF4-FFF2-40B4-BE49-F238E27FC236}">
                    <a16:creationId xmlns:a16="http://schemas.microsoft.com/office/drawing/2014/main" id="{BF88AEF8-F590-4223-9CBA-D1687E2B3002}"/>
                  </a:ext>
                </a:extLst>
              </p:cNvPr>
              <p:cNvSpPr>
                <a:spLocks/>
              </p:cNvSpPr>
              <p:nvPr/>
            </p:nvSpPr>
            <p:spPr bwMode="auto">
              <a:xfrm>
                <a:off x="7288528" y="4248354"/>
                <a:ext cx="44820" cy="66227"/>
              </a:xfrm>
              <a:custGeom>
                <a:avLst/>
                <a:gdLst>
                  <a:gd name="T0" fmla="*/ 107 w 107"/>
                  <a:gd name="T1" fmla="*/ 133 h 160"/>
                  <a:gd name="T2" fmla="*/ 107 w 107"/>
                  <a:gd name="T3" fmla="*/ 133 h 160"/>
                  <a:gd name="T4" fmla="*/ 27 w 107"/>
                  <a:gd name="T5" fmla="*/ 133 h 160"/>
                  <a:gd name="T6" fmla="*/ 27 w 107"/>
                  <a:gd name="T7" fmla="*/ 0 h 160"/>
                  <a:gd name="T8" fmla="*/ 0 w 107"/>
                  <a:gd name="T9" fmla="*/ 0 h 160"/>
                  <a:gd name="T10" fmla="*/ 0 w 107"/>
                  <a:gd name="T11" fmla="*/ 160 h 160"/>
                  <a:gd name="T12" fmla="*/ 107 w 107"/>
                  <a:gd name="T13" fmla="*/ 160 h 160"/>
                  <a:gd name="T14" fmla="*/ 107 w 107"/>
                  <a:gd name="T15" fmla="*/ 133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60">
                    <a:moveTo>
                      <a:pt x="107" y="133"/>
                    </a:moveTo>
                    <a:lnTo>
                      <a:pt x="107" y="133"/>
                    </a:lnTo>
                    <a:lnTo>
                      <a:pt x="27" y="133"/>
                    </a:lnTo>
                    <a:lnTo>
                      <a:pt x="27" y="0"/>
                    </a:lnTo>
                    <a:lnTo>
                      <a:pt x="0" y="0"/>
                    </a:lnTo>
                    <a:lnTo>
                      <a:pt x="0" y="160"/>
                    </a:lnTo>
                    <a:lnTo>
                      <a:pt x="107" y="160"/>
                    </a:lnTo>
                    <a:lnTo>
                      <a:pt x="107" y="133"/>
                    </a:lnTo>
                    <a:close/>
                  </a:path>
                </a:pathLst>
              </a:custGeom>
              <a:solidFill>
                <a:schemeClr val="bg1"/>
              </a:solidFill>
              <a:ln w="0">
                <a:solidFill>
                  <a:schemeClr val="bg1"/>
                </a:solidFill>
                <a:prstDash val="solid"/>
                <a:round/>
                <a:headEnd/>
                <a:tailEnd/>
              </a:ln>
            </p:spPr>
            <p:txBody>
              <a:bodyPr vert="horz" wrap="square" lIns="89643" tIns="44821" rIns="89643"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sp>
        <p:nvSpPr>
          <p:cNvPr id="112" name="TextBox 124">
            <a:extLst>
              <a:ext uri="{FF2B5EF4-FFF2-40B4-BE49-F238E27FC236}">
                <a16:creationId xmlns:a16="http://schemas.microsoft.com/office/drawing/2014/main" id="{8072EACD-9CD6-44E9-8143-84278809D2E0}"/>
              </a:ext>
            </a:extLst>
          </p:cNvPr>
          <p:cNvSpPr txBox="1"/>
          <p:nvPr/>
        </p:nvSpPr>
        <p:spPr>
          <a:xfrm>
            <a:off x="3775309" y="3852687"/>
            <a:ext cx="7518519" cy="5430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62">
              <a:lnSpc>
                <a:spcPct val="90000"/>
              </a:lnSpc>
              <a:buSzPct val="90000"/>
              <a:defRPr/>
            </a:pPr>
            <a:r>
              <a:rPr lang="en-US" sz="1961" dirty="0">
                <a:gradFill>
                  <a:gsLst>
                    <a:gs pos="83000">
                      <a:srgbClr val="282828"/>
                    </a:gs>
                    <a:gs pos="100000">
                      <a:srgbClr val="282828"/>
                    </a:gs>
                  </a:gsLst>
                  <a:lin ang="5400000" scaled="1"/>
                </a:gradFill>
                <a:latin typeface="Segoe UI Semibold"/>
                <a:cs typeface="Segoe UI" pitchFamily="34" charset="0"/>
              </a:rPr>
              <a:t>Open and interoperable ecosystem, integration through REST APIs and client libraries as well as Logic Apps</a:t>
            </a:r>
          </a:p>
        </p:txBody>
      </p:sp>
      <p:grpSp>
        <p:nvGrpSpPr>
          <p:cNvPr id="113" name="AR">
            <a:extLst>
              <a:ext uri="{FF2B5EF4-FFF2-40B4-BE49-F238E27FC236}">
                <a16:creationId xmlns:a16="http://schemas.microsoft.com/office/drawing/2014/main" id="{FDD4E5B9-5161-4A26-BEAE-470A7A6F43B9}"/>
              </a:ext>
            </a:extLst>
          </p:cNvPr>
          <p:cNvGrpSpPr/>
          <p:nvPr/>
        </p:nvGrpSpPr>
        <p:grpSpPr>
          <a:xfrm>
            <a:off x="2736208" y="3745557"/>
            <a:ext cx="736483" cy="736483"/>
            <a:chOff x="1576858" y="3441745"/>
            <a:chExt cx="736483" cy="736483"/>
          </a:xfrm>
        </p:grpSpPr>
        <p:grpSp>
          <p:nvGrpSpPr>
            <p:cNvPr id="114" name="Group 113">
              <a:extLst>
                <a:ext uri="{FF2B5EF4-FFF2-40B4-BE49-F238E27FC236}">
                  <a16:creationId xmlns:a16="http://schemas.microsoft.com/office/drawing/2014/main" id="{256B18C3-DBD1-4CF1-99EB-A46B681DE302}"/>
                </a:ext>
              </a:extLst>
            </p:cNvPr>
            <p:cNvGrpSpPr/>
            <p:nvPr/>
          </p:nvGrpSpPr>
          <p:grpSpPr>
            <a:xfrm>
              <a:off x="1576858" y="3441745"/>
              <a:ext cx="736483" cy="736483"/>
              <a:chOff x="8531052" y="1407263"/>
              <a:chExt cx="905081" cy="905081"/>
            </a:xfrm>
          </p:grpSpPr>
          <p:sp useBgFill="1">
            <p:nvSpPr>
              <p:cNvPr id="116" name="Oval 115">
                <a:extLst>
                  <a:ext uri="{FF2B5EF4-FFF2-40B4-BE49-F238E27FC236}">
                    <a16:creationId xmlns:a16="http://schemas.microsoft.com/office/drawing/2014/main" id="{545CEE2B-A769-472E-BA82-6A1F7EF299D1}"/>
                  </a:ext>
                </a:extLst>
              </p:cNvPr>
              <p:cNvSpPr/>
              <p:nvPr/>
            </p:nvSpPr>
            <p:spPr bwMode="auto">
              <a:xfrm>
                <a:off x="8531052" y="1407263"/>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117" name="Oval 116">
                <a:extLst>
                  <a:ext uri="{FF2B5EF4-FFF2-40B4-BE49-F238E27FC236}">
                    <a16:creationId xmlns:a16="http://schemas.microsoft.com/office/drawing/2014/main" id="{A2C280A5-E451-4C70-A08B-00FD17CFA8DF}"/>
                  </a:ext>
                </a:extLst>
              </p:cNvPr>
              <p:cNvSpPr/>
              <p:nvPr/>
            </p:nvSpPr>
            <p:spPr bwMode="auto">
              <a:xfrm>
                <a:off x="8587588" y="1463799"/>
                <a:ext cx="792008" cy="79200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sp>
          <p:nvSpPr>
            <p:cNvPr id="115" name="Oval 114">
              <a:extLst>
                <a:ext uri="{FF2B5EF4-FFF2-40B4-BE49-F238E27FC236}">
                  <a16:creationId xmlns:a16="http://schemas.microsoft.com/office/drawing/2014/main" id="{EB0D0BCF-175E-4B86-BA9E-08733970BFA9}"/>
                </a:ext>
              </a:extLst>
            </p:cNvPr>
            <p:cNvSpPr/>
            <p:nvPr/>
          </p:nvSpPr>
          <p:spPr bwMode="auto">
            <a:xfrm>
              <a:off x="1942161" y="3822281"/>
              <a:ext cx="254361" cy="256919"/>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18" name="arrow_6" title="Icon of two arrows pointing in opposite direction of each other">
            <a:extLst>
              <a:ext uri="{FF2B5EF4-FFF2-40B4-BE49-F238E27FC236}">
                <a16:creationId xmlns:a16="http://schemas.microsoft.com/office/drawing/2014/main" id="{D6B5F4B8-8A72-47F9-A8B9-0457D4E2EC7A}"/>
              </a:ext>
            </a:extLst>
          </p:cNvPr>
          <p:cNvSpPr>
            <a:spLocks noChangeAspect="1" noEditPoints="1"/>
          </p:cNvSpPr>
          <p:nvPr/>
        </p:nvSpPr>
        <p:spPr bwMode="auto">
          <a:xfrm>
            <a:off x="2928790" y="3946995"/>
            <a:ext cx="389417" cy="36576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14410297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34832-9F9D-4553-AF82-FBA92764BF64}"/>
              </a:ext>
            </a:extLst>
          </p:cNvPr>
          <p:cNvSpPr>
            <a:spLocks noGrp="1"/>
          </p:cNvSpPr>
          <p:nvPr>
            <p:ph type="title"/>
          </p:nvPr>
        </p:nvSpPr>
        <p:spPr>
          <a:xfrm>
            <a:off x="588263" y="360000"/>
            <a:ext cx="11018520" cy="553998"/>
          </a:xfrm>
        </p:spPr>
        <p:txBody>
          <a:bodyPr/>
          <a:lstStyle/>
          <a:p>
            <a:r>
              <a:rPr lang="en-US"/>
              <a:t>Azure AD Identity Governance </a:t>
            </a:r>
          </a:p>
        </p:txBody>
      </p:sp>
      <p:graphicFrame>
        <p:nvGraphicFramePr>
          <p:cNvPr id="6" name="Table 5">
            <a:extLst>
              <a:ext uri="{FF2B5EF4-FFF2-40B4-BE49-F238E27FC236}">
                <a16:creationId xmlns:a16="http://schemas.microsoft.com/office/drawing/2014/main" id="{1812ED12-156D-4E4D-8AAE-F214A7F72786}"/>
              </a:ext>
            </a:extLst>
          </p:cNvPr>
          <p:cNvGraphicFramePr>
            <a:graphicFrameLocks noGrp="1"/>
          </p:cNvGraphicFramePr>
          <p:nvPr>
            <p:extLst>
              <p:ext uri="{D42A27DB-BD31-4B8C-83A1-F6EECF244321}">
                <p14:modId xmlns:p14="http://schemas.microsoft.com/office/powerpoint/2010/main" val="766153942"/>
              </p:ext>
            </p:extLst>
          </p:nvPr>
        </p:nvGraphicFramePr>
        <p:xfrm>
          <a:off x="695181" y="1274698"/>
          <a:ext cx="10656142" cy="5132780"/>
        </p:xfrm>
        <a:graphic>
          <a:graphicData uri="http://schemas.openxmlformats.org/drawingml/2006/table">
            <a:tbl>
              <a:tblPr firstRow="1" bandRow="1">
                <a:tableStyleId>{3B4B98B0-60AC-42C2-AFA5-B58CD77FA1E5}</a:tableStyleId>
              </a:tblPr>
              <a:tblGrid>
                <a:gridCol w="2557474">
                  <a:extLst>
                    <a:ext uri="{9D8B030D-6E8A-4147-A177-3AD203B41FA5}">
                      <a16:colId xmlns:a16="http://schemas.microsoft.com/office/drawing/2014/main" val="536469466"/>
                    </a:ext>
                  </a:extLst>
                </a:gridCol>
                <a:gridCol w="8098668">
                  <a:extLst>
                    <a:ext uri="{9D8B030D-6E8A-4147-A177-3AD203B41FA5}">
                      <a16:colId xmlns:a16="http://schemas.microsoft.com/office/drawing/2014/main" val="1565470047"/>
                    </a:ext>
                  </a:extLst>
                </a:gridCol>
              </a:tblGrid>
              <a:tr h="345415">
                <a:tc>
                  <a:txBody>
                    <a:bodyPr/>
                    <a:lstStyle/>
                    <a:p>
                      <a:pPr algn="ctr"/>
                      <a:r>
                        <a:rPr lang="en-US" sz="1200" b="1"/>
                        <a:t>Capability</a:t>
                      </a:r>
                      <a:endParaRPr lang="en-US" sz="1200" b="1" i="0"/>
                    </a:p>
                  </a:txBody>
                  <a:tcPr/>
                </a:tc>
                <a:tc>
                  <a:txBody>
                    <a:bodyPr/>
                    <a:lstStyle/>
                    <a:p>
                      <a:pPr algn="ctr"/>
                      <a:r>
                        <a:rPr lang="en-US" sz="1200" b="1"/>
                        <a:t>Scenarios</a:t>
                      </a:r>
                    </a:p>
                  </a:txBody>
                  <a:tcPr/>
                </a:tc>
                <a:extLst>
                  <a:ext uri="{0D108BD9-81ED-4DB2-BD59-A6C34878D82A}">
                    <a16:rowId xmlns:a16="http://schemas.microsoft.com/office/drawing/2014/main" val="3601564599"/>
                  </a:ext>
                </a:extLst>
              </a:tr>
              <a:tr h="307818">
                <a:tc>
                  <a:txBody>
                    <a:bodyPr/>
                    <a:lstStyle/>
                    <a:p>
                      <a:r>
                        <a:rPr lang="en-US" sz="1200" b="1"/>
                        <a:t>Identity lifecycle</a:t>
                      </a:r>
                      <a:r>
                        <a:rPr lang="en-US" sz="1200" b="1" baseline="0"/>
                        <a:t> (employees)</a:t>
                      </a:r>
                      <a:endParaRPr lang="en-US" sz="1200" b="1" i="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a:effectLst/>
                        </a:rPr>
                        <a:t>IT can enable user account provisioning from Workday or SuccessFactors cloud HR,</a:t>
                      </a:r>
                      <a:r>
                        <a:rPr lang="en-US" sz="1200" b="0" baseline="0">
                          <a:effectLst/>
                        </a:rPr>
                        <a:t> or on-premises HR.</a:t>
                      </a:r>
                      <a:endParaRPr lang="en-US" sz="1200" b="0" i="1"/>
                    </a:p>
                  </a:txBody>
                  <a:tcPr/>
                </a:tc>
                <a:extLst>
                  <a:ext uri="{0D108BD9-81ED-4DB2-BD59-A6C34878D82A}">
                    <a16:rowId xmlns:a16="http://schemas.microsoft.com/office/drawing/2014/main" val="1750353543"/>
                  </a:ext>
                </a:extLst>
              </a:tr>
              <a:tr h="457200">
                <a:tc>
                  <a:txBody>
                    <a:bodyPr/>
                    <a:lstStyle/>
                    <a:p>
                      <a:r>
                        <a:rPr lang="en-US" sz="1200" b="1"/>
                        <a:t>Identity lifecycle (guests)</a:t>
                      </a:r>
                      <a:endParaRPr lang="en-US" sz="1200" b="1" i="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a:effectLst/>
                        </a:rPr>
                        <a:t>IT can enable self-service guest user provisioning from another Azure AD tenant, direct federation, One Time Passcode (OTP) or Google accounts. </a:t>
                      </a:r>
                      <a:r>
                        <a:rPr lang="en-US" sz="1200" b="0" baseline="0">
                          <a:effectLst/>
                        </a:rPr>
                        <a:t> </a:t>
                      </a:r>
                      <a:r>
                        <a:rPr lang="en-US" sz="1200" b="0">
                          <a:effectLst/>
                        </a:rPr>
                        <a:t>Guest users are automatically provisioned/ deprovisioned subject to lifecycle policies.</a:t>
                      </a:r>
                      <a:endParaRPr lang="en-US" sz="1200" b="0">
                        <a:effectLst/>
                        <a:latin typeface="Calibri" panose="020F050202020403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730016140"/>
                  </a:ext>
                </a:extLst>
              </a:tr>
              <a:tr h="457200">
                <a:tc>
                  <a:txBody>
                    <a:bodyPr/>
                    <a:lstStyle/>
                    <a:p>
                      <a:r>
                        <a:rPr lang="en-US" sz="1200" b="1"/>
                        <a:t>Entitlement management</a:t>
                      </a:r>
                      <a:endParaRPr lang="en-US" sz="1200" b="1" i="0"/>
                    </a:p>
                  </a:txBody>
                  <a:tcPr/>
                </a:tc>
                <a:tc>
                  <a:txBody>
                    <a:bodyPr/>
                    <a:lstStyle/>
                    <a:p>
                      <a:pPr marL="0" marR="0" lvl="0" indent="0">
                        <a:lnSpc>
                          <a:spcPct val="107000"/>
                        </a:lnSpc>
                        <a:spcBef>
                          <a:spcPts val="0"/>
                        </a:spcBef>
                        <a:spcAft>
                          <a:spcPts val="0"/>
                        </a:spcAft>
                        <a:buFont typeface="Symbol" panose="05050102010706020507" pitchFamily="18" charset="2"/>
                        <a:buNone/>
                      </a:pPr>
                      <a:r>
                        <a:rPr lang="en-US" sz="1200" b="0">
                          <a:effectLst/>
                        </a:rPr>
                        <a:t>Resource owners can create access</a:t>
                      </a:r>
                      <a:r>
                        <a:rPr lang="en-US" sz="1200" b="0" baseline="0">
                          <a:effectLst/>
                        </a:rPr>
                        <a:t> packages</a:t>
                      </a:r>
                      <a:r>
                        <a:rPr lang="en-US" sz="1200" b="0">
                          <a:effectLst/>
                        </a:rPr>
                        <a:t> containing Apps, Azure AD groups, Teams, Office groups, SharePoint Online sites and site collections.</a:t>
                      </a:r>
                    </a:p>
                  </a:txBody>
                  <a:tcPr/>
                </a:tc>
                <a:extLst>
                  <a:ext uri="{0D108BD9-81ED-4DB2-BD59-A6C34878D82A}">
                    <a16:rowId xmlns:a16="http://schemas.microsoft.com/office/drawing/2014/main" val="2017370953"/>
                  </a:ext>
                </a:extLst>
              </a:tr>
              <a:tr h="457200">
                <a:tc>
                  <a:txBody>
                    <a:bodyPr/>
                    <a:lstStyle/>
                    <a:p>
                      <a:r>
                        <a:rPr lang="en-US" sz="1200" b="1"/>
                        <a:t>Access requests</a:t>
                      </a:r>
                      <a:endParaRPr lang="en-US" sz="1200" b="1" i="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a:effectLst/>
                        </a:rPr>
                        <a:t>End users</a:t>
                      </a:r>
                      <a:r>
                        <a:rPr lang="en-US" sz="1200" b="0" baseline="0">
                          <a:effectLst/>
                        </a:rPr>
                        <a:t> can request group membership or application access.</a:t>
                      </a:r>
                      <a:endParaRPr lang="en-US" sz="1200" b="0">
                        <a:effectLs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a:effectLst/>
                        </a:rPr>
                        <a:t>End users,</a:t>
                      </a:r>
                      <a:r>
                        <a:rPr lang="en-US" sz="1200" b="0" baseline="0">
                          <a:effectLst/>
                        </a:rPr>
                        <a:t> including guests from other organizations, </a:t>
                      </a:r>
                      <a:r>
                        <a:rPr lang="en-US" sz="1200" b="0">
                          <a:effectLst/>
                        </a:rPr>
                        <a:t>can request access to access packages.</a:t>
                      </a:r>
                      <a:endParaRPr lang="en-US" sz="1200" b="0">
                        <a:effectLst/>
                        <a:latin typeface="Calibri" panose="020F050202020403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521601160"/>
                  </a:ext>
                </a:extLst>
              </a:tr>
              <a:tr h="326455">
                <a:tc>
                  <a:txBody>
                    <a:bodyPr/>
                    <a:lstStyle/>
                    <a:p>
                      <a:r>
                        <a:rPr lang="en-US" sz="1200" b="1"/>
                        <a:t>Workflow</a:t>
                      </a:r>
                      <a:endParaRPr lang="en-US" sz="1200" b="1" i="0"/>
                    </a:p>
                  </a:txBody>
                  <a:tcPr/>
                </a:tc>
                <a:tc>
                  <a:txBody>
                    <a:bodyPr/>
                    <a:lstStyle/>
                    <a:p>
                      <a:r>
                        <a:rPr lang="en-US" sz="1200" b="0"/>
                        <a:t>Resource owners can define the approvers and escalation approvers for access requests up to 3 levels.</a:t>
                      </a:r>
                      <a:r>
                        <a:rPr lang="en-US" sz="1200" b="0" baseline="0"/>
                        <a:t> </a:t>
                      </a:r>
                      <a:endParaRPr lang="en-US" sz="1200" b="0"/>
                    </a:p>
                  </a:txBody>
                  <a:tcPr/>
                </a:tc>
                <a:extLst>
                  <a:ext uri="{0D108BD9-81ED-4DB2-BD59-A6C34878D82A}">
                    <a16:rowId xmlns:a16="http://schemas.microsoft.com/office/drawing/2014/main" val="2020415899"/>
                  </a:ext>
                </a:extLst>
              </a:tr>
              <a:tr h="457200">
                <a:tc>
                  <a:txBody>
                    <a:bodyPr/>
                    <a:lstStyle/>
                    <a:p>
                      <a:r>
                        <a:rPr lang="en-US" sz="1200" b="1"/>
                        <a:t>Policy and role management</a:t>
                      </a:r>
                      <a:endParaRPr lang="en-US" sz="1200" b="1" i="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a:effectLst/>
                        </a:rPr>
                        <a:t>Admin can define conditional access policies for</a:t>
                      </a:r>
                      <a:r>
                        <a:rPr lang="en-US" sz="1200" b="0" baseline="0">
                          <a:effectLst/>
                        </a:rPr>
                        <a:t> run-time access to applications.</a:t>
                      </a:r>
                      <a:endParaRPr lang="en-US" sz="1200" b="0">
                        <a:effectLs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a:effectLst/>
                        </a:rPr>
                        <a:t>Resource owners can define policies users’ access via</a:t>
                      </a:r>
                      <a:r>
                        <a:rPr lang="en-US" sz="1200" b="0" baseline="0">
                          <a:effectLst/>
                        </a:rPr>
                        <a:t> access packages.</a:t>
                      </a:r>
                      <a:endParaRPr lang="en-US" sz="1200" b="0">
                        <a:effectLst/>
                        <a:latin typeface="Calibri" panose="020F050202020403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105591684"/>
                  </a:ext>
                </a:extLst>
              </a:tr>
              <a:tr h="457200">
                <a:tc>
                  <a:txBody>
                    <a:bodyPr/>
                    <a:lstStyle/>
                    <a:p>
                      <a:r>
                        <a:rPr lang="en-US" sz="1200" b="1"/>
                        <a:t>Access certification</a:t>
                      </a:r>
                      <a:endParaRPr lang="en-US" sz="1200" b="1" i="0"/>
                    </a:p>
                  </a:txBody>
                  <a:tcPr/>
                </a:tc>
                <a:tc>
                  <a:txBody>
                    <a:bodyPr/>
                    <a:lstStyle/>
                    <a:p>
                      <a:pPr marL="0" marR="0" lvl="0" indent="0" algn="l" defTabSz="932742"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200" b="0">
                          <a:effectLst/>
                        </a:rPr>
                        <a:t>IT can enable recurring access re-certification for: SaaS apps</a:t>
                      </a:r>
                      <a:r>
                        <a:rPr lang="en-US" sz="1200" b="0" baseline="0">
                          <a:effectLst/>
                        </a:rPr>
                        <a:t> or</a:t>
                      </a:r>
                      <a:r>
                        <a:rPr lang="en-US" sz="1200" b="0">
                          <a:effectLst/>
                        </a:rPr>
                        <a:t> cloud group memberships, Teams, Azure AD or Azure Resource role assignments.</a:t>
                      </a:r>
                      <a:r>
                        <a:rPr lang="en-US" sz="1200" b="0" baseline="0">
                          <a:effectLst/>
                        </a:rPr>
                        <a:t> A</a:t>
                      </a:r>
                      <a:r>
                        <a:rPr lang="en-US" sz="1200" b="0">
                          <a:effectLst/>
                        </a:rPr>
                        <a:t>utomatically remove resource access, block guest access and delete guest accounts.</a:t>
                      </a:r>
                      <a:endParaRPr lang="en-US" sz="1200" b="0">
                        <a:effectLst/>
                        <a:latin typeface="Calibri" panose="020F050202020403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710080923"/>
                  </a:ext>
                </a:extLst>
              </a:tr>
              <a:tr h="457200">
                <a:tc>
                  <a:txBody>
                    <a:bodyPr/>
                    <a:lstStyle/>
                    <a:p>
                      <a:r>
                        <a:rPr lang="en-US" sz="1200" b="1"/>
                        <a:t>Fulfillment and provisioning</a:t>
                      </a:r>
                      <a:endParaRPr lang="en-US" sz="1200" b="1" i="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a:effectLst/>
                        </a:rPr>
                        <a:t>Automatic provisioning and deprovisioning into Azure AD connected apps, including via SCIM, SharePoint Online</a:t>
                      </a:r>
                      <a:r>
                        <a:rPr lang="en-US" sz="1200" b="0" baseline="0">
                          <a:effectLst/>
                        </a:rPr>
                        <a:t> </a:t>
                      </a:r>
                      <a:r>
                        <a:rPr lang="en-US" sz="1200" b="0">
                          <a:effectLst/>
                        </a:rPr>
                        <a:t>sites, groups, Teams</a:t>
                      </a:r>
                      <a:r>
                        <a:rPr lang="en-US" sz="1200" b="0" baseline="0">
                          <a:effectLst/>
                        </a:rPr>
                        <a:t>. </a:t>
                      </a:r>
                      <a:endParaRPr lang="en-US" sz="1200" b="0" i="1">
                        <a:effectLst/>
                        <a:latin typeface="Calibri" panose="020F050202020403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038800888"/>
                  </a:ext>
                </a:extLst>
              </a:tr>
              <a:tr h="457200">
                <a:tc>
                  <a:txBody>
                    <a:bodyPr/>
                    <a:lstStyle/>
                    <a:p>
                      <a:r>
                        <a:rPr lang="en-US" sz="1200" b="1"/>
                        <a:t>Reporting and analytics</a:t>
                      </a:r>
                      <a:endParaRPr lang="en-US" sz="1200" b="1" i="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a:effectLst/>
                        </a:rPr>
                        <a:t>IT can retrieve audit logs of recent user provisioning and sign on activity. Integration with Azure Monitor</a:t>
                      </a:r>
                      <a:r>
                        <a:rPr lang="en-US" sz="1200" b="0" baseline="0">
                          <a:effectLst/>
                        </a:rPr>
                        <a:t> and Log Analytics for ‘who has access’ via access packages.</a:t>
                      </a:r>
                      <a:endParaRPr lang="en-US" sz="1200" b="0">
                        <a:effectLst/>
                      </a:endParaRPr>
                    </a:p>
                  </a:txBody>
                  <a:tcPr/>
                </a:tc>
                <a:extLst>
                  <a:ext uri="{0D108BD9-81ED-4DB2-BD59-A6C34878D82A}">
                    <a16:rowId xmlns:a16="http://schemas.microsoft.com/office/drawing/2014/main" val="551957916"/>
                  </a:ext>
                </a:extLst>
              </a:tr>
              <a:tr h="457200">
                <a:tc>
                  <a:txBody>
                    <a:bodyPr/>
                    <a:lstStyle/>
                    <a:p>
                      <a:r>
                        <a:rPr lang="en-US" sz="1200" b="1"/>
                        <a:t>Privileged access</a:t>
                      </a:r>
                      <a:endParaRPr lang="en-US" sz="1200" b="1" i="0"/>
                    </a:p>
                  </a:txBody>
                  <a:tcPr/>
                </a:tc>
                <a:tc>
                  <a:txBody>
                    <a:bodyPr/>
                    <a:lstStyle/>
                    <a:p>
                      <a:pPr marL="0" marR="0" lvl="0" indent="0">
                        <a:lnSpc>
                          <a:spcPct val="107000"/>
                        </a:lnSpc>
                        <a:spcBef>
                          <a:spcPts val="0"/>
                        </a:spcBef>
                        <a:spcAft>
                          <a:spcPts val="0"/>
                        </a:spcAft>
                        <a:buFont typeface="Symbol" panose="05050102010706020507" pitchFamily="18" charset="2"/>
                        <a:buNone/>
                      </a:pPr>
                      <a:r>
                        <a:rPr lang="en-US" sz="1200" b="0">
                          <a:effectLst/>
                        </a:rPr>
                        <a:t>Just-in-time and scheduled access, alerting,</a:t>
                      </a:r>
                      <a:r>
                        <a:rPr lang="en-US" sz="1200" b="0" baseline="0">
                          <a:effectLst/>
                        </a:rPr>
                        <a:t> </a:t>
                      </a:r>
                      <a:r>
                        <a:rPr lang="en-US" sz="1200" b="0">
                          <a:effectLst/>
                        </a:rPr>
                        <a:t>approval workflows for Azure AD roles (including custom roles), Azure Resource roles and Privileged Access groups.</a:t>
                      </a:r>
                      <a:endParaRPr lang="en-US" sz="1200" b="0"/>
                    </a:p>
                  </a:txBody>
                  <a:tcPr/>
                </a:tc>
                <a:extLst>
                  <a:ext uri="{0D108BD9-81ED-4DB2-BD59-A6C34878D82A}">
                    <a16:rowId xmlns:a16="http://schemas.microsoft.com/office/drawing/2014/main" val="3603846742"/>
                  </a:ext>
                </a:extLst>
              </a:tr>
              <a:tr h="457200">
                <a:tc>
                  <a:txBody>
                    <a:bodyPr/>
                    <a:lstStyle/>
                    <a:p>
                      <a:r>
                        <a:rPr lang="en-US" sz="1200" b="1"/>
                        <a:t>Auditing</a:t>
                      </a:r>
                      <a:endParaRPr lang="en-US" sz="1200" b="1" i="0"/>
                    </a:p>
                  </a:txBody>
                  <a:tcPr/>
                </a:tc>
                <a:tc>
                  <a:txBody>
                    <a:bodyPr/>
                    <a:lstStyle/>
                    <a:p>
                      <a:pPr marL="0" marR="0" lvl="0" indent="0" algn="l" defTabSz="932742"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200" b="0" dirty="0">
                          <a:effectLst/>
                        </a:rPr>
                        <a:t>IT can be alerted of creation of admin accounts and unused role assignments.</a:t>
                      </a:r>
                      <a:endParaRPr lang="en-US" sz="1200" b="0" dirty="0">
                        <a:effectLst/>
                        <a:latin typeface="Calibri" panose="020F050202020403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000774292"/>
                  </a:ext>
                </a:extLst>
              </a:tr>
            </a:tbl>
          </a:graphicData>
        </a:graphic>
      </p:graphicFrame>
      <p:sp>
        <p:nvSpPr>
          <p:cNvPr id="8" name="TextBox 7">
            <a:extLst>
              <a:ext uri="{FF2B5EF4-FFF2-40B4-BE49-F238E27FC236}">
                <a16:creationId xmlns:a16="http://schemas.microsoft.com/office/drawing/2014/main" id="{25D8129B-3202-483B-880D-154777051558}"/>
              </a:ext>
            </a:extLst>
          </p:cNvPr>
          <p:cNvSpPr txBox="1"/>
          <p:nvPr/>
        </p:nvSpPr>
        <p:spPr>
          <a:xfrm>
            <a:off x="7021060" y="6550223"/>
            <a:ext cx="4862293"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hlinkClick r:id="rId2"/>
              </a:rPr>
              <a:t>http://aka.ms/IdentityGovernanceOverview</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97667541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076D-4D91-45C1-82D5-1DF21D0ECB6B}"/>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D2BC4F5D-FAC3-44F5-B7BE-7612313C64B2}"/>
              </a:ext>
            </a:extLst>
          </p:cNvPr>
          <p:cNvSpPr>
            <a:spLocks noGrp="1"/>
          </p:cNvSpPr>
          <p:nvPr>
            <p:ph type="body" sz="quarter" idx="11"/>
          </p:nvPr>
        </p:nvSpPr>
        <p:spPr/>
        <p:txBody>
          <a:bodyPr/>
          <a:lstStyle/>
          <a:p>
            <a:pPr defTabSz="914296">
              <a:spcAft>
                <a:spcPts val="1765"/>
              </a:spcAft>
              <a:defRPr/>
            </a:pPr>
            <a:r>
              <a:rPr lang="en-US" sz="2400">
                <a:ln w="3175">
                  <a:noFill/>
                </a:ln>
                <a:gradFill>
                  <a:gsLst>
                    <a:gs pos="0">
                      <a:schemeClr val="tx1"/>
                    </a:gs>
                    <a:gs pos="100000">
                      <a:schemeClr val="tx1"/>
                    </a:gs>
                  </a:gsLst>
                  <a:lin ang="5400000" scaled="0"/>
                </a:gradFill>
                <a:latin typeface="Segoe UI Semibold"/>
                <a:cs typeface="Segoe UI Semilight" panose="020B0402040204020203" pitchFamily="34" charset="0"/>
              </a:rPr>
              <a:t>Azure AD identity blog</a:t>
            </a:r>
            <a:br>
              <a:rPr lang="en-US" sz="2400">
                <a:ln w="3175">
                  <a:noFill/>
                </a:ln>
                <a:gradFill>
                  <a:gsLst>
                    <a:gs pos="0">
                      <a:schemeClr val="tx1"/>
                    </a:gs>
                    <a:gs pos="100000">
                      <a:schemeClr val="tx1"/>
                    </a:gs>
                  </a:gsLst>
                  <a:lin ang="5400000" scaled="0"/>
                </a:gradFill>
                <a:latin typeface="Segoe UI Semibold"/>
                <a:cs typeface="Segoe UI Semilight" panose="020B0402040204020203" pitchFamily="34" charset="0"/>
              </a:rPr>
            </a:br>
            <a:r>
              <a:rPr lang="en-US" sz="2400">
                <a:ln w="3175">
                  <a:noFill/>
                </a:ln>
                <a:gradFill>
                  <a:gsLst>
                    <a:gs pos="0">
                      <a:schemeClr val="accent1"/>
                    </a:gs>
                    <a:gs pos="100000">
                      <a:schemeClr val="accent1"/>
                    </a:gs>
                  </a:gsLst>
                  <a:lin ang="5400000" scaled="0"/>
                </a:gradFill>
                <a:latin typeface="Segoe UI Semibold"/>
                <a:cs typeface="Segoe UI Semilight" panose="020B0402040204020203" pitchFamily="34" charset="0"/>
                <a:hlinkClick r:id="rId2">
                  <a:extLst>
                    <a:ext uri="{A12FA001-AC4F-418D-AE19-62706E023703}">
                      <ahyp:hlinkClr xmlns:ahyp="http://schemas.microsoft.com/office/drawing/2018/hyperlinkcolor" val="tx"/>
                    </a:ext>
                  </a:extLst>
                </a:hlinkClick>
              </a:rPr>
              <a:t>aka.ms/</a:t>
            </a:r>
            <a:r>
              <a:rPr lang="en-US" sz="2400" err="1">
                <a:ln w="3175">
                  <a:noFill/>
                </a:ln>
                <a:gradFill>
                  <a:gsLst>
                    <a:gs pos="0">
                      <a:schemeClr val="accent1"/>
                    </a:gs>
                    <a:gs pos="100000">
                      <a:schemeClr val="accent1"/>
                    </a:gs>
                  </a:gsLst>
                  <a:lin ang="5400000" scaled="0"/>
                </a:gradFill>
                <a:latin typeface="Segoe UI Semibold"/>
                <a:cs typeface="Segoe UI Semilight" panose="020B0402040204020203" pitchFamily="34" charset="0"/>
                <a:hlinkClick r:id="rId2">
                  <a:extLst>
                    <a:ext uri="{A12FA001-AC4F-418D-AE19-62706E023703}">
                      <ahyp:hlinkClr xmlns:ahyp="http://schemas.microsoft.com/office/drawing/2018/hyperlinkcolor" val="tx"/>
                    </a:ext>
                  </a:extLst>
                </a:hlinkClick>
              </a:rPr>
              <a:t>IdentityBlog</a:t>
            </a:r>
            <a:endParaRPr lang="en-US" sz="2400">
              <a:ln w="3175">
                <a:noFill/>
              </a:ln>
              <a:gradFill>
                <a:gsLst>
                  <a:gs pos="0">
                    <a:schemeClr val="accent1"/>
                  </a:gs>
                  <a:gs pos="100000">
                    <a:schemeClr val="accent1"/>
                  </a:gs>
                </a:gsLst>
                <a:lin ang="5400000" scaled="0"/>
              </a:gradFill>
              <a:latin typeface="Segoe UI Semibold"/>
              <a:cs typeface="Segoe UI Semilight" panose="020B0402040204020203" pitchFamily="34" charset="0"/>
            </a:endParaRPr>
          </a:p>
          <a:p>
            <a:pPr defTabSz="914296">
              <a:spcAft>
                <a:spcPts val="1765"/>
              </a:spcAft>
              <a:defRPr/>
            </a:pPr>
            <a:r>
              <a:rPr lang="en-US" sz="2400">
                <a:ln w="3175">
                  <a:noFill/>
                </a:ln>
                <a:gradFill>
                  <a:gsLst>
                    <a:gs pos="0">
                      <a:schemeClr val="tx1"/>
                    </a:gs>
                    <a:gs pos="100000">
                      <a:schemeClr val="tx1"/>
                    </a:gs>
                  </a:gsLst>
                  <a:lin ang="5400000" scaled="0"/>
                </a:gradFill>
                <a:latin typeface="Segoe UI Semibold"/>
                <a:cs typeface="Segoe UI Semilight" panose="020B0402040204020203" pitchFamily="34" charset="0"/>
              </a:rPr>
              <a:t>Azure AD product page</a:t>
            </a:r>
            <a:br>
              <a:rPr lang="en-US" sz="2400">
                <a:ln w="3175">
                  <a:noFill/>
                </a:ln>
                <a:gradFill>
                  <a:gsLst>
                    <a:gs pos="0">
                      <a:schemeClr val="tx1"/>
                    </a:gs>
                    <a:gs pos="100000">
                      <a:schemeClr val="tx1"/>
                    </a:gs>
                  </a:gsLst>
                  <a:lin ang="5400000" scaled="0"/>
                </a:gradFill>
                <a:latin typeface="Segoe UI Semibold"/>
                <a:cs typeface="Segoe UI Semilight" panose="020B0402040204020203" pitchFamily="34" charset="0"/>
              </a:rPr>
            </a:br>
            <a:r>
              <a:rPr lang="en-US" sz="2400">
                <a:ln w="3175">
                  <a:noFill/>
                </a:ln>
                <a:gradFill>
                  <a:gsLst>
                    <a:gs pos="0">
                      <a:schemeClr val="accent1"/>
                    </a:gs>
                    <a:gs pos="100000">
                      <a:schemeClr val="accent1"/>
                    </a:gs>
                  </a:gsLst>
                  <a:lin ang="5400000" scaled="0"/>
                </a:gradFill>
                <a:latin typeface="Segoe UI Semibold"/>
                <a:cs typeface="Segoe UI Semilight" panose="020B0402040204020203" pitchFamily="34" charset="0"/>
                <a:hlinkClick r:id="rId3"/>
              </a:rPr>
              <a:t>azure.com/</a:t>
            </a:r>
            <a:r>
              <a:rPr lang="en-US" sz="2400" err="1">
                <a:ln w="3175">
                  <a:noFill/>
                </a:ln>
                <a:gradFill>
                  <a:gsLst>
                    <a:gs pos="0">
                      <a:schemeClr val="accent1"/>
                    </a:gs>
                    <a:gs pos="100000">
                      <a:schemeClr val="accent1"/>
                    </a:gs>
                  </a:gsLst>
                  <a:lin ang="5400000" scaled="0"/>
                </a:gradFill>
                <a:latin typeface="Segoe UI Semibold"/>
                <a:cs typeface="Segoe UI Semilight" panose="020B0402040204020203" pitchFamily="34" charset="0"/>
                <a:hlinkClick r:id="rId3"/>
              </a:rPr>
              <a:t>AzureAD</a:t>
            </a:r>
            <a:endParaRPr lang="en-US" sz="2400">
              <a:ln w="3175">
                <a:noFill/>
              </a:ln>
              <a:gradFill>
                <a:gsLst>
                  <a:gs pos="0">
                    <a:schemeClr val="accent1"/>
                  </a:gs>
                  <a:gs pos="100000">
                    <a:schemeClr val="accent1"/>
                  </a:gs>
                </a:gsLst>
                <a:lin ang="5400000" scaled="0"/>
              </a:gradFill>
              <a:latin typeface="Segoe UI Semibold"/>
              <a:cs typeface="Segoe UI Semilight" panose="020B0402040204020203" pitchFamily="34" charset="0"/>
            </a:endParaRPr>
          </a:p>
          <a:p>
            <a:pPr defTabSz="914296">
              <a:spcAft>
                <a:spcPts val="1765"/>
              </a:spcAft>
              <a:defRPr/>
            </a:pPr>
            <a:r>
              <a:rPr lang="en-US" sz="2400">
                <a:ln w="3175">
                  <a:noFill/>
                </a:ln>
                <a:gradFill>
                  <a:gsLst>
                    <a:gs pos="0">
                      <a:schemeClr val="tx1"/>
                    </a:gs>
                    <a:gs pos="100000">
                      <a:schemeClr val="tx1"/>
                    </a:gs>
                  </a:gsLst>
                  <a:lin ang="5400000" scaled="0"/>
                </a:gradFill>
                <a:latin typeface="Segoe UI Semibold"/>
                <a:cs typeface="Segoe UI Semilight" panose="020B0402040204020203" pitchFamily="34" charset="0"/>
              </a:rPr>
              <a:t>Microsoft Identity solution page</a:t>
            </a:r>
            <a:br>
              <a:rPr lang="en-US" sz="2400">
                <a:ln w="3175">
                  <a:noFill/>
                </a:ln>
                <a:gradFill>
                  <a:gsLst>
                    <a:gs pos="0">
                      <a:schemeClr val="tx1"/>
                    </a:gs>
                    <a:gs pos="100000">
                      <a:schemeClr val="tx1"/>
                    </a:gs>
                  </a:gsLst>
                  <a:lin ang="5400000" scaled="0"/>
                </a:gradFill>
                <a:latin typeface="Segoe UI Semibold"/>
                <a:cs typeface="Segoe UI Semilight" panose="020B0402040204020203" pitchFamily="34" charset="0"/>
              </a:rPr>
            </a:br>
            <a:r>
              <a:rPr lang="en-US" sz="2400">
                <a:ln w="3175">
                  <a:noFill/>
                </a:ln>
                <a:gradFill>
                  <a:gsLst>
                    <a:gs pos="0">
                      <a:schemeClr val="accent1"/>
                    </a:gs>
                    <a:gs pos="100000">
                      <a:schemeClr val="accent1"/>
                    </a:gs>
                  </a:gsLst>
                  <a:lin ang="5400000" scaled="0"/>
                </a:gradFill>
                <a:latin typeface="Segoe UI Semibold"/>
                <a:cs typeface="Segoe UI Semilight" panose="020B0402040204020203" pitchFamily="34" charset="0"/>
                <a:hlinkClick r:id="rId4"/>
              </a:rPr>
              <a:t>microsoft.com/Identity</a:t>
            </a:r>
            <a:endParaRPr lang="en-US" sz="2400">
              <a:ln w="3175">
                <a:noFill/>
              </a:ln>
              <a:gradFill>
                <a:gsLst>
                  <a:gs pos="0">
                    <a:schemeClr val="accent1"/>
                  </a:gs>
                  <a:gs pos="100000">
                    <a:schemeClr val="accent1"/>
                  </a:gs>
                </a:gsLst>
                <a:lin ang="5400000" scaled="0"/>
              </a:gradFill>
              <a:latin typeface="Segoe UI Semibold"/>
              <a:cs typeface="Segoe UI Semilight" panose="020B0402040204020203" pitchFamily="34" charset="0"/>
            </a:endParaRPr>
          </a:p>
          <a:p>
            <a:pPr defTabSz="914296">
              <a:spcAft>
                <a:spcPts val="1765"/>
              </a:spcAft>
              <a:defRPr/>
            </a:pPr>
            <a:r>
              <a:rPr lang="en-US" sz="2400">
                <a:ln w="3175">
                  <a:noFill/>
                </a:ln>
                <a:gradFill>
                  <a:gsLst>
                    <a:gs pos="0">
                      <a:schemeClr val="tx1"/>
                    </a:gs>
                    <a:gs pos="100000">
                      <a:schemeClr val="tx1"/>
                    </a:gs>
                  </a:gsLst>
                  <a:lin ang="5400000" scaled="0"/>
                </a:gradFill>
                <a:latin typeface="Segoe UI Semibold"/>
                <a:cs typeface="Segoe UI Semilight" panose="020B0402040204020203" pitchFamily="34" charset="0"/>
              </a:rPr>
              <a:t>Azure AD technical documentation</a:t>
            </a:r>
            <a:br>
              <a:rPr lang="en-US" sz="2400">
                <a:ln w="3175">
                  <a:noFill/>
                </a:ln>
                <a:gradFill>
                  <a:gsLst>
                    <a:gs pos="0">
                      <a:schemeClr val="tx1"/>
                    </a:gs>
                    <a:gs pos="100000">
                      <a:schemeClr val="tx1"/>
                    </a:gs>
                  </a:gsLst>
                  <a:lin ang="5400000" scaled="0"/>
                </a:gradFill>
                <a:latin typeface="Segoe UI Semibold"/>
                <a:cs typeface="Segoe UI Semilight" panose="020B0402040204020203" pitchFamily="34" charset="0"/>
              </a:rPr>
            </a:br>
            <a:r>
              <a:rPr lang="en-US" sz="2400">
                <a:ln w="3175">
                  <a:noFill/>
                </a:ln>
                <a:gradFill>
                  <a:gsLst>
                    <a:gs pos="0">
                      <a:schemeClr val="accent1"/>
                    </a:gs>
                    <a:gs pos="100000">
                      <a:schemeClr val="accent1"/>
                    </a:gs>
                  </a:gsLst>
                  <a:lin ang="5400000" scaled="0"/>
                </a:gradFill>
                <a:latin typeface="Segoe UI Semibold"/>
                <a:cs typeface="Segoe UI Semilight" panose="020B0402040204020203" pitchFamily="34" charset="0"/>
                <a:hlinkClick r:id="rId5"/>
              </a:rPr>
              <a:t>aka.ms/</a:t>
            </a:r>
            <a:r>
              <a:rPr lang="en-US" sz="2400" err="1">
                <a:ln w="3175">
                  <a:noFill/>
                </a:ln>
                <a:gradFill>
                  <a:gsLst>
                    <a:gs pos="0">
                      <a:schemeClr val="accent1"/>
                    </a:gs>
                    <a:gs pos="100000">
                      <a:schemeClr val="accent1"/>
                    </a:gs>
                  </a:gsLst>
                  <a:lin ang="5400000" scaled="0"/>
                </a:gradFill>
                <a:latin typeface="Segoe UI Semibold"/>
                <a:cs typeface="Segoe UI Semilight" panose="020B0402040204020203" pitchFamily="34" charset="0"/>
                <a:hlinkClick r:id="rId5"/>
              </a:rPr>
              <a:t>AzureAD</a:t>
            </a:r>
            <a:endParaRPr lang="en-US" sz="2400">
              <a:ln w="3175">
                <a:noFill/>
              </a:ln>
              <a:gradFill>
                <a:gsLst>
                  <a:gs pos="0">
                    <a:schemeClr val="accent1"/>
                  </a:gs>
                  <a:gs pos="100000">
                    <a:schemeClr val="accent1"/>
                  </a:gs>
                </a:gsLst>
                <a:lin ang="5400000" scaled="0"/>
              </a:gradFill>
              <a:latin typeface="Segoe UI Semibold"/>
              <a:cs typeface="Segoe UI Semilight" panose="020B0402040204020203" pitchFamily="34" charset="0"/>
            </a:endParaRPr>
          </a:p>
          <a:p>
            <a:pPr defTabSz="914296">
              <a:spcAft>
                <a:spcPts val="1765"/>
              </a:spcAft>
              <a:defRPr/>
            </a:pPr>
            <a:r>
              <a:rPr lang="en-US" sz="2400">
                <a:ln w="3175">
                  <a:noFill/>
                </a:ln>
                <a:gradFill>
                  <a:gsLst>
                    <a:gs pos="0">
                      <a:schemeClr val="tx1"/>
                    </a:gs>
                    <a:gs pos="100000">
                      <a:schemeClr val="tx1"/>
                    </a:gs>
                  </a:gsLst>
                  <a:lin ang="5400000" scaled="0"/>
                </a:gradFill>
                <a:latin typeface="Segoe UI Semibold"/>
                <a:cs typeface="Segoe UI Semilight" panose="020B0402040204020203" pitchFamily="34" charset="0"/>
              </a:rPr>
              <a:t>Azure AD product videos</a:t>
            </a:r>
            <a:br>
              <a:rPr lang="en-US" sz="2400">
                <a:ln w="3175">
                  <a:noFill/>
                </a:ln>
                <a:gradFill>
                  <a:gsLst>
                    <a:gs pos="0">
                      <a:schemeClr val="tx1"/>
                    </a:gs>
                    <a:gs pos="100000">
                      <a:schemeClr val="tx1"/>
                    </a:gs>
                  </a:gsLst>
                  <a:lin ang="5400000" scaled="0"/>
                </a:gradFill>
                <a:latin typeface="Segoe UI Semibold"/>
                <a:cs typeface="Segoe UI Semilight" panose="020B0402040204020203" pitchFamily="34" charset="0"/>
              </a:rPr>
            </a:br>
            <a:r>
              <a:rPr lang="en-US" sz="2400">
                <a:ln w="3175">
                  <a:noFill/>
                </a:ln>
                <a:gradFill>
                  <a:gsLst>
                    <a:gs pos="0">
                      <a:schemeClr val="accent1"/>
                    </a:gs>
                    <a:gs pos="100000">
                      <a:schemeClr val="accent1"/>
                    </a:gs>
                  </a:gsLst>
                  <a:lin ang="5400000" scaled="0"/>
                </a:gradFill>
                <a:latin typeface="Segoe UI Semibold"/>
                <a:cs typeface="Segoe UI Semilight" panose="020B0402040204020203" pitchFamily="34" charset="0"/>
                <a:hlinkClick r:id="rId6"/>
              </a:rPr>
              <a:t>youtube.com/</a:t>
            </a:r>
            <a:r>
              <a:rPr lang="en-US" sz="2400" err="1">
                <a:ln w="3175">
                  <a:noFill/>
                </a:ln>
                <a:gradFill>
                  <a:gsLst>
                    <a:gs pos="0">
                      <a:schemeClr val="accent1"/>
                    </a:gs>
                    <a:gs pos="100000">
                      <a:schemeClr val="accent1"/>
                    </a:gs>
                  </a:gsLst>
                  <a:lin ang="5400000" scaled="0"/>
                </a:gradFill>
                <a:latin typeface="Segoe UI Semibold"/>
                <a:cs typeface="Segoe UI Semilight" panose="020B0402040204020203" pitchFamily="34" charset="0"/>
                <a:hlinkClick r:id="rId6"/>
              </a:rPr>
              <a:t>MsftSecurity</a:t>
            </a:r>
            <a:endParaRPr lang="en-US" sz="2400">
              <a:ln w="3175">
                <a:noFill/>
              </a:ln>
              <a:gradFill>
                <a:gsLst>
                  <a:gs pos="0">
                    <a:schemeClr val="accent1"/>
                  </a:gs>
                  <a:gs pos="100000">
                    <a:schemeClr val="accent1"/>
                  </a:gs>
                </a:gsLst>
                <a:lin ang="5400000" scaled="0"/>
              </a:gradFill>
              <a:latin typeface="Segoe UI Semibold"/>
              <a:cs typeface="Segoe UI Semilight" panose="020B0402040204020203" pitchFamily="34" charset="0"/>
            </a:endParaRPr>
          </a:p>
          <a:p>
            <a:pPr defTabSz="914296">
              <a:spcAft>
                <a:spcPts val="1765"/>
              </a:spcAft>
              <a:defRPr/>
            </a:pPr>
            <a:r>
              <a:rPr lang="en-US" sz="2400">
                <a:ln w="3175">
                  <a:noFill/>
                </a:ln>
                <a:gradFill>
                  <a:gsLst>
                    <a:gs pos="0">
                      <a:schemeClr val="tx1"/>
                    </a:gs>
                    <a:gs pos="100000">
                      <a:schemeClr val="tx1"/>
                    </a:gs>
                  </a:gsLst>
                  <a:lin ang="5400000" scaled="0"/>
                </a:gradFill>
                <a:latin typeface="Segoe UI Semibold"/>
                <a:cs typeface="Segoe UI Semilight" panose="020B0402040204020203" pitchFamily="34" charset="0"/>
              </a:rPr>
              <a:t>Try Azure AD free</a:t>
            </a:r>
            <a:br>
              <a:rPr lang="en-US" sz="2400">
                <a:ln w="3175">
                  <a:noFill/>
                </a:ln>
                <a:gradFill>
                  <a:gsLst>
                    <a:gs pos="0">
                      <a:schemeClr val="tx1"/>
                    </a:gs>
                    <a:gs pos="100000">
                      <a:schemeClr val="tx1"/>
                    </a:gs>
                  </a:gsLst>
                  <a:lin ang="5400000" scaled="0"/>
                </a:gradFill>
                <a:latin typeface="Segoe UI Semibold"/>
                <a:cs typeface="Segoe UI Semilight" panose="020B0402040204020203" pitchFamily="34" charset="0"/>
              </a:rPr>
            </a:br>
            <a:r>
              <a:rPr lang="en-US" sz="2400">
                <a:ln w="3175">
                  <a:noFill/>
                </a:ln>
                <a:gradFill>
                  <a:gsLst>
                    <a:gs pos="0">
                      <a:schemeClr val="accent1"/>
                    </a:gs>
                    <a:gs pos="100000">
                      <a:schemeClr val="accent1"/>
                    </a:gs>
                  </a:gsLst>
                  <a:lin ang="5400000" scaled="0"/>
                </a:gradFill>
                <a:latin typeface="Segoe UI Semibold"/>
                <a:cs typeface="Segoe UI Semilight" panose="020B0402040204020203" pitchFamily="34" charset="0"/>
                <a:hlinkClick r:id="rId7">
                  <a:extLst>
                    <a:ext uri="{A12FA001-AC4F-418D-AE19-62706E023703}">
                      <ahyp:hlinkClr xmlns:ahyp="http://schemas.microsoft.com/office/drawing/2018/hyperlinkcolor" val="tx"/>
                    </a:ext>
                  </a:extLst>
                </a:hlinkClick>
              </a:rPr>
              <a:t>azure.com/trial</a:t>
            </a:r>
            <a:endParaRPr lang="en-US" sz="2400">
              <a:ln w="3175">
                <a:noFill/>
              </a:ln>
              <a:gradFill>
                <a:gsLst>
                  <a:gs pos="0">
                    <a:schemeClr val="accent1"/>
                  </a:gs>
                  <a:gs pos="100000">
                    <a:schemeClr val="accent1"/>
                  </a:gs>
                </a:gsLst>
                <a:lin ang="5400000" scaled="0"/>
              </a:gradFill>
              <a:latin typeface="Segoe UI Semibold"/>
              <a:cs typeface="Segoe UI Semilight" panose="020B0402040204020203" pitchFamily="34" charset="0"/>
            </a:endParaRPr>
          </a:p>
          <a:p>
            <a:pPr marL="0" indent="0">
              <a:buNone/>
            </a:pPr>
            <a:endParaRPr lang="en-US" sz="2400"/>
          </a:p>
        </p:txBody>
      </p:sp>
    </p:spTree>
    <p:extLst>
      <p:ext uri="{BB962C8B-B14F-4D97-AF65-F5344CB8AC3E}">
        <p14:creationId xmlns:p14="http://schemas.microsoft.com/office/powerpoint/2010/main" val="12293147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3A357-5E11-4F25-9B33-C6C483307252}"/>
              </a:ext>
            </a:extLst>
          </p:cNvPr>
          <p:cNvSpPr>
            <a:spLocks noGrp="1"/>
          </p:cNvSpPr>
          <p:nvPr>
            <p:ph type="title"/>
          </p:nvPr>
        </p:nvSpPr>
        <p:spPr>
          <a:xfrm>
            <a:off x="588263" y="360000"/>
            <a:ext cx="11018520" cy="553998"/>
          </a:xfrm>
        </p:spPr>
        <p:txBody>
          <a:bodyPr vert="horz" wrap="square" lIns="0" tIns="0" rIns="0" bIns="0" rtlCol="0" anchor="ctr">
            <a:normAutofit/>
          </a:bodyPr>
          <a:lstStyle/>
          <a:p>
            <a:r>
              <a:rPr lang="en-US" b="0" kern="1200" cap="none" spc="-50" baseline="0" dirty="0">
                <a:ln w="3175">
                  <a:noFill/>
                </a:ln>
                <a:effectLst/>
                <a:latin typeface="+mj-lt"/>
                <a:ea typeface="+mn-ea"/>
                <a:cs typeface="Segoe UI" pitchFamily="34" charset="0"/>
              </a:rPr>
              <a:t>Expanding on the solution | User deprovisioning</a:t>
            </a:r>
          </a:p>
        </p:txBody>
      </p:sp>
      <p:sp>
        <p:nvSpPr>
          <p:cNvPr id="70" name="Text Placeholder 3">
            <a:extLst>
              <a:ext uri="{FF2B5EF4-FFF2-40B4-BE49-F238E27FC236}">
                <a16:creationId xmlns:a16="http://schemas.microsoft.com/office/drawing/2014/main" id="{5513F582-E743-4365-8F7F-AE7650E4D1E3}"/>
              </a:ext>
            </a:extLst>
          </p:cNvPr>
          <p:cNvSpPr txBox="1">
            <a:spLocks/>
          </p:cNvSpPr>
          <p:nvPr/>
        </p:nvSpPr>
        <p:spPr>
          <a:xfrm>
            <a:off x="584199" y="1435100"/>
            <a:ext cx="10759661" cy="4833937"/>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just">
              <a:buNone/>
            </a:pPr>
            <a:r>
              <a:rPr lang="en-US" dirty="0"/>
              <a:t>Customer need a solution to preserve users OneDrive that had left the agency while allowing the manager of the user 60 day access to the users OneDrive</a:t>
            </a:r>
          </a:p>
          <a:p>
            <a:pPr marL="228600" lvl="1" indent="0" algn="just">
              <a:buNone/>
            </a:pPr>
            <a:endParaRPr lang="en-US" dirty="0"/>
          </a:p>
          <a:p>
            <a:pPr marL="228600" lvl="1" indent="0" algn="just">
              <a:buNone/>
            </a:pPr>
            <a:r>
              <a:rPr lang="en-US" dirty="0"/>
              <a:t>We leverage the same SharePoint security pattern except this is all internal </a:t>
            </a:r>
          </a:p>
          <a:p>
            <a:pPr marL="228600" lvl="1" indent="0" algn="just">
              <a:buNone/>
            </a:pPr>
            <a:endParaRPr lang="en-US" dirty="0"/>
          </a:p>
          <a:p>
            <a:pPr marL="228600" lvl="1" indent="0" algn="just">
              <a:buNone/>
            </a:pPr>
            <a:r>
              <a:rPr lang="en-US" dirty="0"/>
              <a:t>		</a:t>
            </a:r>
          </a:p>
          <a:p>
            <a:pPr marL="228600" lvl="1" indent="0">
              <a:buNone/>
            </a:pPr>
            <a:endParaRPr lang="en-US" dirty="0"/>
          </a:p>
          <a:p>
            <a:pPr marL="228600" lvl="1" indent="0">
              <a:buNone/>
            </a:pPr>
            <a:endParaRPr lang="en-US" dirty="0"/>
          </a:p>
          <a:p>
            <a:pPr marL="228600" lvl="1" indent="0">
              <a:buNone/>
            </a:pPr>
            <a:endParaRPr lang="en-US" dirty="0"/>
          </a:p>
          <a:p>
            <a:pPr marL="742950" lvl="1" indent="-514350">
              <a:buAutoNum type="arabicParenR"/>
            </a:pPr>
            <a:endParaRPr lang="en-US" sz="2800" dirty="0"/>
          </a:p>
          <a:p>
            <a:pPr marL="0" indent="0"/>
            <a:endParaRPr lang="en-US" dirty="0"/>
          </a:p>
          <a:p>
            <a:endParaRPr lang="en-US" dirty="0"/>
          </a:p>
          <a:p>
            <a:endParaRPr lang="en-US" dirty="0"/>
          </a:p>
        </p:txBody>
      </p:sp>
    </p:spTree>
    <p:extLst>
      <p:ext uri="{BB962C8B-B14F-4D97-AF65-F5344CB8AC3E}">
        <p14:creationId xmlns:p14="http://schemas.microsoft.com/office/powerpoint/2010/main" val="152442561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715D20-507C-D24E-AD49-4CA6BBCCB833}"/>
              </a:ext>
            </a:extLst>
          </p:cNvPr>
          <p:cNvPicPr>
            <a:picLocks noChangeAspect="1"/>
          </p:cNvPicPr>
          <p:nvPr/>
        </p:nvPicPr>
        <p:blipFill>
          <a:blip r:embed="rId3"/>
          <a:stretch>
            <a:fillRect/>
          </a:stretch>
        </p:blipFill>
        <p:spPr>
          <a:xfrm>
            <a:off x="1485397" y="0"/>
            <a:ext cx="9221206" cy="6858000"/>
          </a:xfrm>
          <a:prstGeom prst="rect">
            <a:avLst/>
          </a:prstGeom>
          <a:noFill/>
        </p:spPr>
      </p:pic>
      <p:sp>
        <p:nvSpPr>
          <p:cNvPr id="75" name="Title 2">
            <a:extLst>
              <a:ext uri="{FF2B5EF4-FFF2-40B4-BE49-F238E27FC236}">
                <a16:creationId xmlns:a16="http://schemas.microsoft.com/office/drawing/2014/main" id="{397003EB-613B-656C-09EC-F077AC1C312F}"/>
              </a:ext>
            </a:extLst>
          </p:cNvPr>
          <p:cNvSpPr>
            <a:spLocks noGrp="1"/>
          </p:cNvSpPr>
          <p:nvPr>
            <p:ph type="title"/>
          </p:nvPr>
        </p:nvSpPr>
        <p:spPr>
          <a:xfrm>
            <a:off x="0" y="585789"/>
            <a:ext cx="12192000" cy="1362282"/>
          </a:xfrm>
        </p:spPr>
        <p:txBody>
          <a:bodyPr/>
          <a:lstStyle/>
          <a:p>
            <a:endParaRPr lang="en-US" dirty="0"/>
          </a:p>
        </p:txBody>
      </p:sp>
      <p:sp>
        <p:nvSpPr>
          <p:cNvPr id="70" name="Text Placeholder 3">
            <a:extLst>
              <a:ext uri="{FF2B5EF4-FFF2-40B4-BE49-F238E27FC236}">
                <a16:creationId xmlns:a16="http://schemas.microsoft.com/office/drawing/2014/main" id="{5513F582-E743-4365-8F7F-AE7650E4D1E3}"/>
              </a:ext>
            </a:extLst>
          </p:cNvPr>
          <p:cNvSpPr txBox="1">
            <a:spLocks/>
          </p:cNvSpPr>
          <p:nvPr/>
        </p:nvSpPr>
        <p:spPr>
          <a:xfrm>
            <a:off x="584199" y="1435100"/>
            <a:ext cx="10759661" cy="4833937"/>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just">
              <a:buNone/>
            </a:pPr>
            <a:endParaRPr lang="en-US" dirty="0"/>
          </a:p>
          <a:p>
            <a:pPr marL="228600" lvl="1" indent="0" algn="just">
              <a:buNone/>
            </a:pPr>
            <a:r>
              <a:rPr lang="en-US" dirty="0"/>
              <a:t>		</a:t>
            </a:r>
          </a:p>
          <a:p>
            <a:pPr marL="228600" lvl="1" indent="0">
              <a:buNone/>
            </a:pPr>
            <a:endParaRPr lang="en-US" dirty="0"/>
          </a:p>
          <a:p>
            <a:pPr marL="228600" lvl="1" indent="0">
              <a:buNone/>
            </a:pPr>
            <a:endParaRPr lang="en-US" dirty="0"/>
          </a:p>
          <a:p>
            <a:pPr marL="228600" lvl="1" indent="0">
              <a:buNone/>
            </a:pPr>
            <a:endParaRPr lang="en-US" dirty="0"/>
          </a:p>
          <a:p>
            <a:pPr marL="742950" lvl="1" indent="-514350">
              <a:buAutoNum type="arabicParenR"/>
            </a:pPr>
            <a:endParaRPr lang="en-US" sz="2800" dirty="0"/>
          </a:p>
          <a:p>
            <a:pPr marL="0" indent="0"/>
            <a:endParaRPr lang="en-US" dirty="0"/>
          </a:p>
          <a:p>
            <a:endParaRPr lang="en-US" dirty="0"/>
          </a:p>
          <a:p>
            <a:endParaRPr lang="en-US" dirty="0"/>
          </a:p>
        </p:txBody>
      </p:sp>
    </p:spTree>
    <p:extLst>
      <p:ext uri="{BB962C8B-B14F-4D97-AF65-F5344CB8AC3E}">
        <p14:creationId xmlns:p14="http://schemas.microsoft.com/office/powerpoint/2010/main" val="26648554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nset over low lying hills with a field in the foreground.">
            <a:extLst>
              <a:ext uri="{FF2B5EF4-FFF2-40B4-BE49-F238E27FC236}">
                <a16:creationId xmlns:a16="http://schemas.microsoft.com/office/drawing/2014/main" id="{450FBF2A-33F5-5940-8634-26E039373A7C}"/>
              </a:ext>
            </a:extLst>
          </p:cNvPr>
          <p:cNvPicPr>
            <a:picLocks noChangeAspect="1"/>
          </p:cNvPicPr>
          <p:nvPr/>
        </p:nvPicPr>
        <p:blipFill rotWithShape="1">
          <a:blip r:embed="rId3"/>
          <a:srcRect b="15741"/>
          <a:stretch/>
        </p:blipFill>
        <p:spPr>
          <a:xfrm>
            <a:off x="0" y="-1"/>
            <a:ext cx="12193571" cy="6858000"/>
          </a:xfrm>
          <a:prstGeom prst="rect">
            <a:avLst/>
          </a:prstGeom>
        </p:spPr>
      </p:pic>
      <p:sp>
        <p:nvSpPr>
          <p:cNvPr id="4" name="Title 3"/>
          <p:cNvSpPr>
            <a:spLocks noGrp="1"/>
          </p:cNvSpPr>
          <p:nvPr>
            <p:ph type="title"/>
          </p:nvPr>
        </p:nvSpPr>
        <p:spPr/>
        <p:txBody>
          <a:bodyPr/>
          <a:lstStyle/>
          <a:p>
            <a:r>
              <a:rPr lang="en-US"/>
              <a:t>Thank you</a:t>
            </a:r>
          </a:p>
        </p:txBody>
      </p:sp>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99823285"/>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55AC1B18-20D7-4722-B3E0-550ADE99B880}" vid="{101041D1-3135-4A4E-BB8F-2F7042E626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79E4E1A5A7FF0419F9239650D87EAB7" ma:contentTypeVersion="8" ma:contentTypeDescription="Create a new document." ma:contentTypeScope="" ma:versionID="fcefc4d72bfeeda5f68e09e8bf352ab0">
  <xsd:schema xmlns:xsd="http://www.w3.org/2001/XMLSchema" xmlns:xs="http://www.w3.org/2001/XMLSchema" xmlns:p="http://schemas.microsoft.com/office/2006/metadata/properties" xmlns:ns1="http://schemas.microsoft.com/sharepoint/v3" xmlns:ns2="606b1de9-3fb6-46c9-948a-a24d9b72c01d" xmlns:ns3="4adedd7d-935b-4333-8d58-a05e36984d97" targetNamespace="http://schemas.microsoft.com/office/2006/metadata/properties" ma:root="true" ma:fieldsID="822c703622012cb0979667734cde0375" ns1:_="" ns2:_="" ns3:_="">
    <xsd:import namespace="http://schemas.microsoft.com/sharepoint/v3"/>
    <xsd:import namespace="606b1de9-3fb6-46c9-948a-a24d9b72c01d"/>
    <xsd:import namespace="4adedd7d-935b-4333-8d58-a05e36984d97"/>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06b1de9-3fb6-46c9-948a-a24d9b72c0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adedd7d-935b-4333-8d58-a05e36984d97"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C1F59B29-A515-4518-B05B-71827A4270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06b1de9-3fb6-46c9-948a-a24d9b72c01d"/>
    <ds:schemaRef ds:uri="4adedd7d-935b-4333-8d58-a05e36984d9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9F51F98-EEEC-4071-B4ED-33B8A09C91B8}">
  <ds:schemaRefs>
    <ds:schemaRef ds:uri="http://schemas.microsoft.com/sharepoint/v3/contenttype/forms"/>
  </ds:schemaRefs>
</ds:datastoreItem>
</file>

<file path=customXml/itemProps3.xml><?xml version="1.0" encoding="utf-8"?>
<ds:datastoreItem xmlns:ds="http://schemas.openxmlformats.org/officeDocument/2006/customXml" ds:itemID="{403B09C3-30CC-4930-BE84-96D064F3094F}">
  <ds:schemaRefs>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 [modified]</Template>
  <TotalTime>0</TotalTime>
  <Words>10502</Words>
  <Application>Microsoft Office PowerPoint</Application>
  <PresentationFormat>Widescreen</PresentationFormat>
  <Paragraphs>1139</Paragraphs>
  <Slides>68</Slides>
  <Notes>51</Notes>
  <HiddenSlides>21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68</vt:i4>
      </vt:variant>
    </vt:vector>
  </HeadingPairs>
  <TitlesOfParts>
    <vt:vector size="79" baseType="lpstr">
      <vt:lpstr>Arial</vt:lpstr>
      <vt:lpstr>Calibri</vt:lpstr>
      <vt:lpstr>Century Gothic</vt:lpstr>
      <vt:lpstr>Consolas</vt:lpstr>
      <vt:lpstr>Segoe UI</vt:lpstr>
      <vt:lpstr>Segoe UI Historic</vt:lpstr>
      <vt:lpstr>Segoe UI Semibold</vt:lpstr>
      <vt:lpstr>Segoe UI Semilight</vt:lpstr>
      <vt:lpstr>Symbol</vt:lpstr>
      <vt:lpstr>Wingdings</vt:lpstr>
      <vt:lpstr>White Template</vt:lpstr>
      <vt:lpstr>External Sharing and User deprovision with Identity Governance and Automation</vt:lpstr>
      <vt:lpstr>SharePoint Site External Sharing Layout</vt:lpstr>
      <vt:lpstr>SharePoint Share and Folder Permissions so far..</vt:lpstr>
      <vt:lpstr>Access Package Catalog Structure</vt:lpstr>
      <vt:lpstr>Access Package Structure</vt:lpstr>
      <vt:lpstr>More tasks for  IT Admins</vt:lpstr>
      <vt:lpstr>Expanding on the solution | User deprovisioning</vt:lpstr>
      <vt:lpstr>PowerPoint Presentation</vt:lpstr>
      <vt:lpstr>Thank you</vt:lpstr>
      <vt:lpstr>But first ,a chat with the CISO</vt:lpstr>
      <vt:lpstr>Customer background</vt:lpstr>
      <vt:lpstr>DEMO 1</vt:lpstr>
      <vt:lpstr>User decommissioning</vt:lpstr>
      <vt:lpstr>User decommissioning solution</vt:lpstr>
      <vt:lpstr>User decommissioning process</vt:lpstr>
      <vt:lpstr>User decommissioning continued</vt:lpstr>
      <vt:lpstr>Solution PowerShell script</vt:lpstr>
      <vt:lpstr>User decommissioning logic App Stage</vt:lpstr>
      <vt:lpstr>SharePoint Site Layout (deprecated)</vt:lpstr>
      <vt:lpstr>SharePoint Site Layout (deprecated)</vt:lpstr>
      <vt:lpstr>SharePoint Folder Permissions with a site (deprecated)</vt:lpstr>
      <vt:lpstr>The journey of a lifetime: Governing your employees and external users and their apps</vt:lpstr>
      <vt:lpstr>Meet Contoso</vt:lpstr>
      <vt:lpstr>Contoso’s Hero team  Their assignment: Identify a comprehensive identity governance solution, to ensure the right access for the right users at the right time. </vt:lpstr>
      <vt:lpstr>What is Azure AD Identity Governance?</vt:lpstr>
      <vt:lpstr>Microsoft’s Identity Management and Governance strategy</vt:lpstr>
      <vt:lpstr>Contoso’s user journey</vt:lpstr>
      <vt:lpstr>Contoso’s user journey</vt:lpstr>
      <vt:lpstr>Onboard any user Inbound provisioning</vt:lpstr>
      <vt:lpstr>Enable HR-driven user provisioning</vt:lpstr>
      <vt:lpstr>Enable collaboration with external partners </vt:lpstr>
      <vt:lpstr>Manage your hybrid identity from the cloud</vt:lpstr>
      <vt:lpstr>Contoso’s user journey</vt:lpstr>
      <vt:lpstr>Connect your workforce to any app Single sign-on and outbound provisioning</vt:lpstr>
      <vt:lpstr>Provisioning to SaaS apps</vt:lpstr>
      <vt:lpstr>Provisioning to on-premises applications</vt:lpstr>
      <vt:lpstr>Remote access and single sign-on to on-premises applications</vt:lpstr>
      <vt:lpstr>Secure Hybrid Access Partnerships</vt:lpstr>
      <vt:lpstr>Contoso’s user journey</vt:lpstr>
      <vt:lpstr>Access requests, workflow and approvals Entitlement management</vt:lpstr>
      <vt:lpstr>Facilitate cross-organization access</vt:lpstr>
      <vt:lpstr>Custom workflows for access lifecycle</vt:lpstr>
      <vt:lpstr>Guest attribute management</vt:lpstr>
      <vt:lpstr>Multi-Geo SharePoint sites support</vt:lpstr>
      <vt:lpstr>Separation of Duties</vt:lpstr>
      <vt:lpstr>Contoso’s user journey</vt:lpstr>
      <vt:lpstr>Access recertification to reduce risk Access Reviews</vt:lpstr>
      <vt:lpstr>Access recertification to reduce risk Access Reviews</vt:lpstr>
      <vt:lpstr>Reduce risk of guest users in Teams and Microsoft 365 groups</vt:lpstr>
      <vt:lpstr>Access Reviews for service principals</vt:lpstr>
      <vt:lpstr>Access Review history report</vt:lpstr>
      <vt:lpstr>Enhanced Reviewer Recommendations</vt:lpstr>
      <vt:lpstr>Contoso’s user journey</vt:lpstr>
      <vt:lpstr>Risks with Privileged Access</vt:lpstr>
      <vt:lpstr>Least Privileged Access </vt:lpstr>
      <vt:lpstr>Implementing least privilege access Privileged Identity Management (PIM)</vt:lpstr>
      <vt:lpstr>Just-in-time Cross tenant Azure Resource access  Privileged Identity Management (PIM) + Azure Lighthouse</vt:lpstr>
      <vt:lpstr>Just-in time fined-grained access management Privileged Identity Management (PIM) + Azure Attribute-Based Access Control (ABAC)</vt:lpstr>
      <vt:lpstr>Discover which users and service principals have permanent assignments to highly privileged roles</vt:lpstr>
      <vt:lpstr>Contoso’s user journey</vt:lpstr>
      <vt:lpstr>Removing access</vt:lpstr>
      <vt:lpstr>Removing access</vt:lpstr>
      <vt:lpstr>Contoso’s user journey</vt:lpstr>
      <vt:lpstr>Know how your environment is doing Reporting &amp; Monitoring</vt:lpstr>
      <vt:lpstr>Identity Governance Administrator Role</vt:lpstr>
      <vt:lpstr>Simplified identity governance with Azure AD</vt:lpstr>
      <vt:lpstr>Azure AD Identity Governance </vt:lpstr>
      <vt:lpstr>Resources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Active Directory Identity Governance</dc:title>
  <dc:subject/>
  <dc:creator/>
  <cp:keywords/>
  <dc:description/>
  <cp:lastModifiedBy/>
  <cp:revision>43</cp:revision>
  <dcterms:created xsi:type="dcterms:W3CDTF">2021-12-15T19:31:43Z</dcterms:created>
  <dcterms:modified xsi:type="dcterms:W3CDTF">2022-05-31T14:05:39Z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2022-01-22T00:48:56Z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0b32535e-bc86-47f9-b5e9-21db34e201a3</vt:lpwstr>
  </property>
  <property fmtid="{D5CDD505-2E9C-101B-9397-08002B2CF9AE}" pid="8" name="MSIP_Label_f42aa342-8706-4288-bd11-ebb85995028c_ContentBits">
    <vt:lpwstr>0</vt:lpwstr>
  </property>
  <property fmtid="{D5CDD505-2E9C-101B-9397-08002B2CF9AE}" pid="9" name="ContentTypeId">
    <vt:lpwstr>0x010100379E4E1A5A7FF0419F9239650D87EAB7</vt:lpwstr>
  </property>
</Properties>
</file>